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58" r:id="rId2"/>
    <p:sldId id="262" r:id="rId3"/>
    <p:sldId id="261" r:id="rId4"/>
    <p:sldId id="263" r:id="rId5"/>
    <p:sldId id="264" r:id="rId6"/>
    <p:sldId id="265" r:id="rId7"/>
    <p:sldId id="266" r:id="rId8"/>
    <p:sldId id="268" r:id="rId9"/>
    <p:sldId id="269" r:id="rId10"/>
    <p:sldId id="270" r:id="rId11"/>
    <p:sldId id="271" r:id="rId12"/>
    <p:sldId id="272" r:id="rId13"/>
    <p:sldId id="273" r:id="rId14"/>
    <p:sldId id="274" r:id="rId15"/>
    <p:sldId id="275" r:id="rId16"/>
    <p:sldId id="282" r:id="rId17"/>
    <p:sldId id="277" r:id="rId18"/>
    <p:sldId id="276" r:id="rId19"/>
    <p:sldId id="278" r:id="rId20"/>
    <p:sldId id="279" r:id="rId21"/>
    <p:sldId id="280" r:id="rId22"/>
    <p:sldId id="281" r:id="rId2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800"/>
    <a:srgbClr val="B49859"/>
    <a:srgbClr val="998019"/>
    <a:srgbClr val="501215"/>
    <a:srgbClr val="F7F7F7"/>
    <a:srgbClr val="663333"/>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5" autoAdjust="0"/>
    <p:restoredTop sz="63537" autoAdjust="0"/>
  </p:normalViewPr>
  <p:slideViewPr>
    <p:cSldViewPr>
      <p:cViewPr varScale="1">
        <p:scale>
          <a:sx n="62" d="100"/>
          <a:sy n="62" d="100"/>
        </p:scale>
        <p:origin x="1176"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F7AF2-85DF-1F41-88E0-6C3377FE32F7}" type="datetimeFigureOut">
              <a:rPr lang="en-US" smtClean="0"/>
              <a:t>9/6/2021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78C892-A888-CD44-ABFF-D6A436DC146C}" type="slidenum">
              <a:rPr lang="en-US" smtClean="0"/>
              <a:t>‹#›</a:t>
            </a:fld>
            <a:endParaRPr lang="en-US"/>
          </a:p>
        </p:txBody>
      </p:sp>
    </p:spTree>
    <p:extLst>
      <p:ext uri="{BB962C8B-B14F-4D97-AF65-F5344CB8AC3E}">
        <p14:creationId xmlns:p14="http://schemas.microsoft.com/office/powerpoint/2010/main" val="7197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aw.cornell.edu/wex/negligence_per_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om.edu/~/media/Files/Report%20Files/1999/To-Err-is-Human/To%20Err%20is%20Human%201999%20%20report%20brief.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This module pertains to the law of negligence, the most common form of tort law.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a:t>
            </a:fld>
            <a:endParaRPr lang="en-US"/>
          </a:p>
        </p:txBody>
      </p:sp>
    </p:spTree>
    <p:extLst>
      <p:ext uri="{BB962C8B-B14F-4D97-AF65-F5344CB8AC3E}">
        <p14:creationId xmlns:p14="http://schemas.microsoft.com/office/powerpoint/2010/main" val="364089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An expert witness must be qualified to testify in the case in two ways.  First, she must be familiar with the practice of medicine that is applicable in the case.  The expert witness must be qualified on a professional level. She doesn’t have to practice in the same specialty area, but she must at least be familiar with the type of treatment that was used for the patient’s care.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Second, depending on the locality rule applied, the expert witness must be knowledgeable about the applicable standards practiced in the applicable locality, whether it is local or national in scope.  If the national locality rule applies, then any qualified expert in the U.S. will be acceptable to testify.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10</a:t>
            </a:fld>
            <a:endParaRPr lang="en-US"/>
          </a:p>
        </p:txBody>
      </p:sp>
    </p:spTree>
    <p:extLst>
      <p:ext uri="{BB962C8B-B14F-4D97-AF65-F5344CB8AC3E}">
        <p14:creationId xmlns:p14="http://schemas.microsoft.com/office/powerpoint/2010/main" val="14101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Sometimes medical treatises are used to prove the standard of care.  The problem is that they are technically hearsay.  Hearsay is defined as a statement that is made out of court to prove the truth of the matter made in the statement.  Medical publications are thus a form of hearsay because they were not written in court.  They may still sometimes be used in court though.  Some states will limit their use for impeachment purposes where the credibility of an expert witness or the opinion they give is challenged.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Written hospital rules, policies, or procedures may also be used to show the standard of care.  This category would also include regulations of government agencies, standards of accreditation organizations, and similar published material.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11</a:t>
            </a:fld>
            <a:endParaRPr lang="en-US"/>
          </a:p>
        </p:txBody>
      </p:sp>
    </p:spTree>
    <p:extLst>
      <p:ext uri="{BB962C8B-B14F-4D97-AF65-F5344CB8AC3E}">
        <p14:creationId xmlns:p14="http://schemas.microsoft.com/office/powerpoint/2010/main" val="209855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Statutes may also be used to prove the standard of care.  In fact, when an action is a violation of a statute or regulation, it may also constitute negligence per se.  This is certainly advantageous to the plaintiff’s case.  According to Cornell University Law School: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Negligence due to the violation of a law meant to protect the public, such as a speed limit or building code. Unlike ordinary negligence, a plaintiff alleging negligence per se need not prove that a reasonable person should have acted differently -- the conduct is automatically considered negligent, and the focus of the suit will be over whether it proximately caused damage to the plaintiff.</a:t>
            </a:r>
          </a:p>
          <a:p>
            <a:r>
              <a:rPr lang="en-US" sz="1200" kern="1200" dirty="0">
                <a:solidFill>
                  <a:schemeClr val="tx1"/>
                </a:solidFill>
                <a:latin typeface="Arial" charset="0"/>
                <a:ea typeface="ＭＳ Ｐゴシック" charset="0"/>
                <a:cs typeface="ＭＳ Ｐゴシック" charset="0"/>
              </a:rPr>
              <a:t>Cornell University Law School.  </a:t>
            </a:r>
            <a:r>
              <a:rPr lang="en-US" sz="1200" i="1" kern="1200" dirty="0">
                <a:solidFill>
                  <a:schemeClr val="tx1"/>
                </a:solidFill>
                <a:latin typeface="Arial" charset="0"/>
                <a:ea typeface="ＭＳ Ｐゴシック" charset="0"/>
                <a:cs typeface="ＭＳ Ｐゴシック" charset="0"/>
              </a:rPr>
              <a:t>Negligence per se</a:t>
            </a:r>
            <a:r>
              <a:rPr lang="en-US" sz="1200" kern="1200" dirty="0">
                <a:solidFill>
                  <a:schemeClr val="tx1"/>
                </a:solidFill>
                <a:latin typeface="Arial" charset="0"/>
                <a:ea typeface="ＭＳ Ｐゴシック" charset="0"/>
                <a:cs typeface="ＭＳ Ｐゴシック" charset="0"/>
              </a:rPr>
              <a:t>.  </a:t>
            </a:r>
            <a:r>
              <a:rPr lang="en-US" sz="1200" u="sng" kern="1200" dirty="0">
                <a:solidFill>
                  <a:schemeClr val="tx1"/>
                </a:solidFill>
                <a:latin typeface="Arial" charset="0"/>
                <a:ea typeface="ＭＳ Ｐゴシック" charset="0"/>
                <a:cs typeface="ＭＳ Ｐゴシック" charset="0"/>
                <a:hlinkClick r:id="rId3"/>
              </a:rPr>
              <a:t>https://www.law.cornell.edu/wex/negligence_per_se</a:t>
            </a:r>
            <a:r>
              <a:rPr lang="en-US" sz="1200" kern="1200" dirty="0">
                <a:solidFill>
                  <a:schemeClr val="tx1"/>
                </a:solidFill>
                <a:latin typeface="Arial" charset="0"/>
                <a:ea typeface="ＭＳ Ｐゴシック" charset="0"/>
                <a:cs typeface="ＭＳ Ｐゴシック" charset="0"/>
              </a:rPr>
              <a:t>.  Accessed March 24, 2015.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12</a:t>
            </a:fld>
            <a:endParaRPr lang="en-US"/>
          </a:p>
        </p:txBody>
      </p:sp>
    </p:spTree>
    <p:extLst>
      <p:ext uri="{BB962C8B-B14F-4D97-AF65-F5344CB8AC3E}">
        <p14:creationId xmlns:p14="http://schemas.microsoft.com/office/powerpoint/2010/main" val="273115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To use this legal doctrine, three specific elements must be shown: </a:t>
            </a:r>
          </a:p>
          <a:p>
            <a:r>
              <a:rPr lang="en-US" sz="1200" kern="1200" dirty="0">
                <a:solidFill>
                  <a:schemeClr val="tx1"/>
                </a:solidFill>
                <a:latin typeface="Arial" charset="0"/>
                <a:ea typeface="ＭＳ Ｐゴシック" charset="0"/>
                <a:cs typeface="ＭＳ Ｐゴシック" charset="0"/>
              </a:rPr>
              <a:t> </a:t>
            </a: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The plaintiff has to show that a violation of the statute occurred and that an injury resulted, </a:t>
            </a: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The injured person was one that the statute was meant to protect, and </a:t>
            </a: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The harm was the type that the statute was enacted to prevent.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13</a:t>
            </a:fld>
            <a:endParaRPr lang="en-US"/>
          </a:p>
        </p:txBody>
      </p:sp>
    </p:spTree>
    <p:extLst>
      <p:ext uri="{BB962C8B-B14F-4D97-AF65-F5344CB8AC3E}">
        <p14:creationId xmlns:p14="http://schemas.microsoft.com/office/powerpoint/2010/main" val="368923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Quite frequently, medical errors occur during the provision of medical care, causing injury or death.  In many of these cases, when the outcome is so egregious that it is indefensible, expert witness testimony is not required to establish negligence.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The landmark report issued by the Institute of Medicine (IOM) in 1999 called </a:t>
            </a:r>
            <a:r>
              <a:rPr lang="en-US" sz="1200" i="1" kern="1200" dirty="0">
                <a:solidFill>
                  <a:schemeClr val="tx1"/>
                </a:solidFill>
                <a:latin typeface="Arial" charset="0"/>
                <a:ea typeface="ＭＳ Ｐゴシック" charset="0"/>
                <a:cs typeface="ＭＳ Ｐゴシック" charset="0"/>
              </a:rPr>
              <a:t>To Err Is Human</a:t>
            </a:r>
            <a:r>
              <a:rPr lang="en-US" sz="1200" kern="1200" dirty="0">
                <a:solidFill>
                  <a:schemeClr val="tx1"/>
                </a:solidFill>
                <a:latin typeface="Arial" charset="0"/>
                <a:ea typeface="ＭＳ Ｐゴシック" charset="0"/>
                <a:cs typeface="ＭＳ Ｐゴシック" charset="0"/>
              </a:rPr>
              <a:t> exposed the vast numbers of errors occurring in our healthcare system.  Although the numbers have been criticized as being underestimated, the report estimated that approximately 98,000 people die in U.S. hospitals every year from medical errors.  Recognizing that the numbers were probably low, the report stated that “preventable medical errors in hospitals exceed attributable deaths to such feared threats as motor-vehicle wrecks, breast cancer, and AIDS.”</a:t>
            </a:r>
          </a:p>
          <a:p>
            <a:endParaRPr lang="en-US" sz="1200" kern="1200" dirty="0">
              <a:solidFill>
                <a:schemeClr val="tx1"/>
              </a:solidFill>
              <a:latin typeface="Arial" charset="0"/>
              <a:ea typeface="ＭＳ Ｐゴシック" charset="0"/>
              <a:cs typeface="ＭＳ Ｐゴシック" charset="0"/>
            </a:endParaRPr>
          </a:p>
          <a:p>
            <a:r>
              <a:rPr lang="en-US" sz="1200" kern="1200" dirty="0">
                <a:solidFill>
                  <a:schemeClr val="tx1"/>
                </a:solidFill>
                <a:latin typeface="Arial" charset="0"/>
                <a:ea typeface="ＭＳ Ｐゴシック" charset="0"/>
                <a:cs typeface="ＭＳ Ｐゴシック" charset="0"/>
              </a:rPr>
              <a:t>Institute of Medicine. </a:t>
            </a:r>
            <a:r>
              <a:rPr lang="en-US" sz="1200" i="1" kern="1200" dirty="0">
                <a:solidFill>
                  <a:schemeClr val="tx1"/>
                </a:solidFill>
                <a:latin typeface="Arial" charset="0"/>
                <a:ea typeface="ＭＳ Ｐゴシック" charset="0"/>
                <a:cs typeface="ＭＳ Ｐゴシック" charset="0"/>
              </a:rPr>
              <a:t>To Err Is Human: Building a Safer Health System</a:t>
            </a:r>
            <a:r>
              <a:rPr lang="en-US" sz="1200" kern="1200" dirty="0">
                <a:solidFill>
                  <a:schemeClr val="tx1"/>
                </a:solidFill>
                <a:latin typeface="Arial" charset="0"/>
                <a:ea typeface="ＭＳ Ｐゴシック" charset="0"/>
                <a:cs typeface="ＭＳ Ｐゴシック" charset="0"/>
              </a:rPr>
              <a:t>. </a:t>
            </a:r>
            <a:r>
              <a:rPr lang="en-US" sz="1200" u="sng" kern="1200" dirty="0">
                <a:solidFill>
                  <a:schemeClr val="tx1"/>
                </a:solidFill>
                <a:latin typeface="Arial" charset="0"/>
                <a:ea typeface="ＭＳ Ｐゴシック" charset="0"/>
                <a:cs typeface="ＭＳ Ｐゴシック" charset="0"/>
                <a:hlinkClick r:id="rId3"/>
              </a:rPr>
              <a:t>https://www.iom.edu/~/media/Files/Report%20Files/1999/To-Err-is-Human/To%20Err%20is%20Human%201999%20%20report%20brief.pdf</a:t>
            </a:r>
            <a:r>
              <a:rPr lang="en-US" sz="1200" kern="1200" dirty="0">
                <a:solidFill>
                  <a:schemeClr val="tx1"/>
                </a:solidFill>
                <a:latin typeface="Arial" charset="0"/>
                <a:ea typeface="ＭＳ Ｐゴシック" charset="0"/>
                <a:cs typeface="ＭＳ Ｐゴシック" charset="0"/>
              </a:rPr>
              <a:t>.  Accessed March 25, 2015. </a:t>
            </a:r>
          </a:p>
          <a:p>
            <a:r>
              <a:rPr lang="en-US" sz="1200" kern="1200" dirty="0">
                <a:solidFill>
                  <a:schemeClr val="tx1"/>
                </a:solidFill>
                <a:latin typeface="Arial"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14</a:t>
            </a:fld>
            <a:endParaRPr lang="en-US"/>
          </a:p>
        </p:txBody>
      </p:sp>
    </p:spTree>
    <p:extLst>
      <p:ext uri="{BB962C8B-B14F-4D97-AF65-F5344CB8AC3E}">
        <p14:creationId xmlns:p14="http://schemas.microsoft.com/office/powerpoint/2010/main" val="273574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Many serious events, called adverse events or never events, often result from the failure to adhere to standard medical practices and policies.  The term “never events” pertains to a specific list of serious events that the National Quality Forum has designated as those that should never occur in a healthcare setting. An example is operating on the wrong patient, or amputating the wrong leg. In 2010, the year after the IOM report, the U.S. Department of Health and Human Services issued a report called “Adverse Events in Hospitals: National Incidence Among Medicare Beneficiaries.”  This report estimated the national incidence of adverse events for hospitalized Medicare beneficiaries, assessed how these events could be prevented, and estimated the associated costs to Medicare. </a:t>
            </a:r>
          </a:p>
          <a:p>
            <a:endParaRPr lang="en-US" sz="1200" kern="1200" dirty="0">
              <a:solidFill>
                <a:schemeClr val="tx1"/>
              </a:solidFill>
              <a:latin typeface="Arial" charset="0"/>
              <a:ea typeface="ＭＳ Ｐゴシック" charset="0"/>
              <a:cs typeface="ＭＳ Ｐゴシック" charset="0"/>
            </a:endParaRPr>
          </a:p>
          <a:p>
            <a:endParaRPr lang="en-US" sz="1200" kern="120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For our purposes in this module, the significance of this list of serious reportable events is the fact that many of these incidents are considered negligence per se and don’t require expert testimony to establish the standard of care. For example, if the injury to the plaintiff was that the surgeon performed surgery on the wrong body part, it would not be necessary to have an expert witness testify that it was below the standard of care to operate on the wrong body part.  It would be considered negligence per se. </a:t>
            </a:r>
          </a:p>
          <a:p>
            <a:endParaRPr lang="en-US" sz="1200" kern="1200"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15</a:t>
            </a:fld>
            <a:endParaRPr lang="en-US"/>
          </a:p>
        </p:txBody>
      </p:sp>
    </p:spTree>
    <p:extLst>
      <p:ext uri="{BB962C8B-B14F-4D97-AF65-F5344CB8AC3E}">
        <p14:creationId xmlns:p14="http://schemas.microsoft.com/office/powerpoint/2010/main" val="2087869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Many serious events, called adverse events or never events, often result from the failure to adhere to standard medical practices and policies.  The term “never events” pertains to a specific list of serious events that the National Quality Forum has designated as those that should never occur in a healthcare setting. An example is operating on the wrong patient, or amputating the wrong leg. In 2010, the year after the IOM report, the U.S. Department of Health and Human Services issued a report called “Adverse Events in Hospitals: National Incidence Among Medicare Beneficiaries.”  This report estimated the national incidence of adverse events for hospitalized Medicare beneficiaries, assessed how these events could be prevented, and estimated the associated costs to Medicare. </a:t>
            </a:r>
          </a:p>
          <a:p>
            <a:endParaRPr lang="en-US" sz="1200" kern="1200" dirty="0">
              <a:solidFill>
                <a:schemeClr val="tx1"/>
              </a:solidFill>
              <a:latin typeface="Arial" charset="0"/>
              <a:ea typeface="ＭＳ Ｐゴシック" charset="0"/>
              <a:cs typeface="ＭＳ Ｐゴシック" charset="0"/>
            </a:endParaRPr>
          </a:p>
          <a:p>
            <a:endParaRPr lang="en-US" sz="1200" kern="120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For our purposes in this module, the significance of this list of serious reportable events is the fact that many of these incidents are considered negligence per se and don’t require expert testimony to establish the standard of care. For example, if the injury to the plaintiff was that the surgeon performed surgery on the wrong body part, it would not be necessary to have an expert witness testify that it was below the standard of care to operate on the wrong body part.  It would be considered negligence per se. </a:t>
            </a:r>
          </a:p>
          <a:p>
            <a:endParaRPr lang="en-US" sz="1200" kern="1200" dirty="0">
              <a:solidFill>
                <a:schemeClr val="tx1"/>
              </a:solidFill>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16</a:t>
            </a:fld>
            <a:endParaRPr lang="en-US"/>
          </a:p>
        </p:txBody>
      </p:sp>
    </p:spTree>
    <p:extLst>
      <p:ext uri="{BB962C8B-B14F-4D97-AF65-F5344CB8AC3E}">
        <p14:creationId xmlns:p14="http://schemas.microsoft.com/office/powerpoint/2010/main" val="372017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loquitur is another legal doctrine that is applicable to expert testimony.  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loquitur (frequently stated as simply “res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is a Latin phrase meaning “the thing speaks for itself.”  It is defined as follows: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In tort law, a principle that allows plaintiffs to meet their burden of proof with what is, in effect, circumstantial evidence. The plaintiff can create a rebuttable presumption of negligence by the defendant by proving that the harm would not ordinarily have occurred without negligence, that the object that caused the harm was under the defendant’s control, and that there are no other plausible explanations.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In laymen’s terms, this is a doctrine in tort law that infers negligence from the nature of the injury or accident.  You don’t have to present direct evidence to show what happened.  It refers to an injury that normally does not occur without some form of negligence on the defendant’s part.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The application of 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requires three things: </a:t>
            </a:r>
          </a:p>
          <a:p>
            <a:endParaRPr lang="en-US" sz="1200" kern="1200" dirty="0">
              <a:solidFill>
                <a:schemeClr val="tx1"/>
              </a:solidFill>
              <a:latin typeface="Arial" charset="0"/>
              <a:ea typeface="ＭＳ Ｐゴシック" charset="0"/>
              <a:cs typeface="ＭＳ Ｐゴシック" charset="0"/>
            </a:endParaRP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First, the accident or injury is of a type that normally does not occur without someone else’s negligence. The general test to show this is whether by using common knowledge and applying ordinary experiences, someone could infer that the defendant was negligent.  It can’t simply be based on a bad treatment outcome.  It has to be something that clearly indicates negligence on the part of the defendant, for example, leaving a sponge or other foreign object in a patient’s surgical site. </a:t>
            </a:r>
          </a:p>
          <a:p>
            <a:pPr marL="228600" indent="-228600">
              <a:buFont typeface="+mj-lt"/>
              <a:buAutoNum type="arabicPeriod"/>
            </a:pPr>
            <a:endParaRPr lang="en-US" sz="1200" kern="1200" dirty="0">
              <a:solidFill>
                <a:schemeClr val="tx1"/>
              </a:solidFill>
              <a:latin typeface="Arial" charset="0"/>
              <a:ea typeface="ＭＳ Ｐゴシック" charset="0"/>
              <a:cs typeface="ＭＳ Ｐゴシック" charset="0"/>
            </a:endParaRP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Second, it must be shown that the defendant had sole control of the apparent cause of the accident or injury. This can be problematic to prove since in many surgical cases there will be many people in the room.  Some cases have applied the doctrine to multiple defendants however.  </a:t>
            </a:r>
          </a:p>
          <a:p>
            <a:pPr marL="228600" indent="-228600">
              <a:buFont typeface="+mj-lt"/>
              <a:buAutoNum type="arabicPeriod"/>
            </a:pPr>
            <a:endParaRPr lang="en-US" sz="1200" kern="1200" dirty="0">
              <a:solidFill>
                <a:schemeClr val="tx1"/>
              </a:solidFill>
              <a:latin typeface="Arial" charset="0"/>
              <a:ea typeface="ＭＳ Ｐゴシック" charset="0"/>
              <a:cs typeface="ＭＳ Ｐゴシック" charset="0"/>
            </a:endParaRPr>
          </a:p>
          <a:p>
            <a:pPr marL="228600" lvl="0" indent="-228600">
              <a:buFont typeface="+mj-lt"/>
              <a:buAutoNum type="arabicPeriod"/>
            </a:pPr>
            <a:r>
              <a:rPr lang="en-US" sz="1200" kern="1200" dirty="0">
                <a:solidFill>
                  <a:schemeClr val="tx1"/>
                </a:solidFill>
                <a:latin typeface="Arial" charset="0"/>
                <a:ea typeface="ＭＳ Ｐゴシック" charset="0"/>
                <a:cs typeface="ＭＳ Ｐゴシック" charset="0"/>
              </a:rPr>
              <a:t>Third, the plaintiff must show that he or she could not have contributed to the accident or injury, for example, if the injury happened during surgery and the patient was under anesthesia. If the injury could possibly be attributed to the plaintiff’s actions, then 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won’t apply.  </a:t>
            </a:r>
          </a:p>
          <a:p>
            <a:endParaRPr lang="en-US" sz="1200" kern="1200" dirty="0">
              <a:solidFill>
                <a:schemeClr val="tx1"/>
              </a:solidFill>
              <a:latin typeface="Arial" charset="0"/>
              <a:ea typeface="ＭＳ Ｐゴシック" charset="0"/>
              <a:cs typeface="ＭＳ Ｐゴシック" charset="0"/>
            </a:endParaRPr>
          </a:p>
          <a:p>
            <a:endParaRPr lang="en-US" sz="1200" kern="1200" dirty="0">
              <a:solidFill>
                <a:schemeClr val="tx1"/>
              </a:solidFill>
              <a:latin typeface="Arial" charset="0"/>
              <a:ea typeface="ＭＳ Ｐゴシック" charset="0"/>
              <a:cs typeface="ＭＳ Ｐゴシック" charset="0"/>
            </a:endParaRPr>
          </a:p>
          <a:p>
            <a:r>
              <a:rPr lang="en-US" sz="1200" kern="1200" dirty="0">
                <a:solidFill>
                  <a:schemeClr val="tx1"/>
                </a:solidFill>
                <a:latin typeface="Arial" charset="0"/>
                <a:ea typeface="ＭＳ Ｐゴシック" charset="0"/>
                <a:cs typeface="ＭＳ Ｐゴシック" charset="0"/>
              </a:rPr>
              <a:t>Cornell University Law School.  </a:t>
            </a:r>
            <a:r>
              <a:rPr lang="en-US" sz="1200" i="1" kern="1200" dirty="0">
                <a:solidFill>
                  <a:schemeClr val="tx1"/>
                </a:solidFill>
                <a:latin typeface="Arial" charset="0"/>
                <a:ea typeface="ＭＳ Ｐゴシック" charset="0"/>
                <a:cs typeface="ＭＳ Ｐゴシック" charset="0"/>
              </a:rPr>
              <a:t>Res </a:t>
            </a:r>
            <a:r>
              <a:rPr lang="en-US" sz="1200" i="1" kern="1200" dirty="0" err="1">
                <a:solidFill>
                  <a:schemeClr val="tx1"/>
                </a:solidFill>
                <a:latin typeface="Arial" charset="0"/>
                <a:ea typeface="ＭＳ Ｐゴシック" charset="0"/>
                <a:cs typeface="ＭＳ Ｐゴシック" charset="0"/>
              </a:rPr>
              <a:t>Ipsa</a:t>
            </a:r>
            <a:r>
              <a:rPr lang="en-US" sz="1200" i="1" kern="1200" dirty="0">
                <a:solidFill>
                  <a:schemeClr val="tx1"/>
                </a:solidFill>
                <a:latin typeface="Arial" charset="0"/>
                <a:ea typeface="ＭＳ Ｐゴシック" charset="0"/>
                <a:cs typeface="ＭＳ Ｐゴシック" charset="0"/>
              </a:rPr>
              <a:t> Loquitur</a:t>
            </a:r>
            <a:r>
              <a:rPr lang="en-US" sz="1200" kern="1200" dirty="0">
                <a:solidFill>
                  <a:schemeClr val="tx1"/>
                </a:solidFill>
                <a:latin typeface="Arial" charset="0"/>
                <a:ea typeface="ＭＳ Ｐゴシック" charset="0"/>
                <a:cs typeface="ＭＳ Ｐゴシック" charset="0"/>
              </a:rPr>
              <a:t>.  https://www.law.cornell.edu/wex/res_ipsa_loquitur.  Accessed March 24, 2015.</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17</a:t>
            </a:fld>
            <a:endParaRPr lang="en-US"/>
          </a:p>
        </p:txBody>
      </p:sp>
    </p:spTree>
    <p:extLst>
      <p:ext uri="{BB962C8B-B14F-4D97-AF65-F5344CB8AC3E}">
        <p14:creationId xmlns:p14="http://schemas.microsoft.com/office/powerpoint/2010/main" val="711234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As I mentioned in a previous module, strict liability is unusual in medical malpractice cases.  Your textbook mentions it in relation to res </a:t>
            </a:r>
            <a:r>
              <a:rPr lang="en-US" sz="1200" kern="1200" dirty="0" err="1">
                <a:solidFill>
                  <a:schemeClr val="tx1"/>
                </a:solidFill>
                <a:latin typeface="Arial" charset="0"/>
                <a:ea typeface="ＭＳ Ｐゴシック" charset="0"/>
                <a:cs typeface="ＭＳ Ｐゴシック" charset="0"/>
              </a:rPr>
              <a:t>ipsa</a:t>
            </a:r>
            <a:r>
              <a:rPr lang="en-US" sz="1200" kern="1200" dirty="0">
                <a:solidFill>
                  <a:schemeClr val="tx1"/>
                </a:solidFill>
                <a:latin typeface="Arial" charset="0"/>
                <a:ea typeface="ＭＳ Ｐゴシック" charset="0"/>
                <a:cs typeface="ＭＳ Ｐゴシック" charset="0"/>
              </a:rPr>
              <a:t> loquitur and the standard of reasonable prudence. In that sense, in some very unusual cases, the doctrine of strict liability will impose liability without the need of showing negligence.  The doctrine is applicable in product liability law for suits brought against manufacturers and vendors of dangerous products.  It imposes liability for defective goods that present an unreasonable risk of injury and do actually cause an injury.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Strict liability does not apply to services, only to products.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18</a:t>
            </a:fld>
            <a:endParaRPr lang="en-US"/>
          </a:p>
        </p:txBody>
      </p:sp>
    </p:spTree>
    <p:extLst>
      <p:ext uri="{BB962C8B-B14F-4D97-AF65-F5344CB8AC3E}">
        <p14:creationId xmlns:p14="http://schemas.microsoft.com/office/powerpoint/2010/main" val="215684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Now let’s turn to the 3rd and 4th elements of negligence -- injury and causation.  For a plaintiff to win a negligence lawsuit against a defendant, it’s not enough to show that the defendant physician had a duty and failed to meet the standard of care (breach) and that the plaintiff was injured (injury).  The plaintiff must also show causation -- that the injury was the </a:t>
            </a:r>
            <a:r>
              <a:rPr lang="en-US" sz="1200" u="sng" kern="1200" dirty="0">
                <a:solidFill>
                  <a:schemeClr val="tx1"/>
                </a:solidFill>
                <a:latin typeface="Arial" charset="0"/>
                <a:ea typeface="ＭＳ Ｐゴシック" charset="0"/>
                <a:cs typeface="ＭＳ Ｐゴシック" charset="0"/>
              </a:rPr>
              <a:t>proximate cause</a:t>
            </a:r>
            <a:r>
              <a:rPr lang="en-US" sz="1200" kern="1200" dirty="0">
                <a:solidFill>
                  <a:schemeClr val="tx1"/>
                </a:solidFill>
                <a:latin typeface="Arial" charset="0"/>
                <a:ea typeface="ＭＳ Ｐゴシック" charset="0"/>
                <a:cs typeface="ＭＳ Ｐゴシック" charset="0"/>
              </a:rPr>
              <a:t> of the negligence.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19</a:t>
            </a:fld>
            <a:endParaRPr lang="en-US"/>
          </a:p>
        </p:txBody>
      </p:sp>
    </p:spTree>
    <p:extLst>
      <p:ext uri="{BB962C8B-B14F-4D97-AF65-F5344CB8AC3E}">
        <p14:creationId xmlns:p14="http://schemas.microsoft.com/office/powerpoint/2010/main" val="295579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Negligence is the </a:t>
            </a:r>
            <a:r>
              <a:rPr lang="en-US" sz="1200" u="sng" kern="1200" dirty="0">
                <a:solidFill>
                  <a:schemeClr val="tx1"/>
                </a:solidFill>
                <a:latin typeface="Arial" charset="0"/>
                <a:ea typeface="ＭＳ Ｐゴシック" charset="0"/>
                <a:cs typeface="ＭＳ Ｐゴシック" charset="0"/>
              </a:rPr>
              <a:t>unintentional</a:t>
            </a:r>
            <a:r>
              <a:rPr lang="en-US" sz="1200" kern="1200" dirty="0">
                <a:solidFill>
                  <a:schemeClr val="tx1"/>
                </a:solidFill>
                <a:latin typeface="Arial" charset="0"/>
                <a:ea typeface="ＭＳ Ｐゴシック" charset="0"/>
                <a:cs typeface="ＭＳ Ｐゴシック" charset="0"/>
              </a:rPr>
              <a:t> failure to act under accepted standards of behavior.  Four elements are required to establish a claim based on negligence:</a:t>
            </a:r>
          </a:p>
          <a:p>
            <a:endParaRPr lang="en-US" sz="1200" kern="1200" dirty="0">
              <a:solidFill>
                <a:schemeClr val="tx1"/>
              </a:solidFill>
              <a:latin typeface="Arial" charset="0"/>
              <a:ea typeface="ＭＳ Ｐゴシック" charset="0"/>
              <a:cs typeface="ＭＳ Ｐゴシック" charset="0"/>
            </a:endParaRPr>
          </a:p>
          <a:p>
            <a:pPr lvl="0">
              <a:buFont typeface="Arial"/>
              <a:buChar char="•"/>
            </a:pPr>
            <a:r>
              <a:rPr lang="en-US" sz="1200" kern="1200" dirty="0">
                <a:solidFill>
                  <a:schemeClr val="tx1"/>
                </a:solidFill>
                <a:latin typeface="Arial" charset="0"/>
                <a:ea typeface="ＭＳ Ｐゴシック" charset="0"/>
                <a:cs typeface="ＭＳ Ｐゴシック" charset="0"/>
              </a:rPr>
              <a:t>Duty,</a:t>
            </a:r>
          </a:p>
          <a:p>
            <a:pPr lvl="0">
              <a:buFont typeface="Arial"/>
              <a:buChar char="•"/>
            </a:pPr>
            <a:r>
              <a:rPr lang="en-US" sz="1200" kern="1200" dirty="0">
                <a:solidFill>
                  <a:schemeClr val="tx1"/>
                </a:solidFill>
                <a:latin typeface="Arial" charset="0"/>
                <a:ea typeface="ＭＳ Ｐゴシック" charset="0"/>
                <a:cs typeface="ＭＳ Ｐゴシック" charset="0"/>
              </a:rPr>
              <a:t>Breach,</a:t>
            </a:r>
          </a:p>
          <a:p>
            <a:pPr lvl="0">
              <a:buFont typeface="Arial"/>
              <a:buChar char="•"/>
            </a:pPr>
            <a:r>
              <a:rPr lang="en-US" sz="1200" kern="1200" dirty="0">
                <a:solidFill>
                  <a:schemeClr val="tx1"/>
                </a:solidFill>
                <a:latin typeface="Arial" charset="0"/>
                <a:ea typeface="ＭＳ Ｐゴシック" charset="0"/>
                <a:cs typeface="ＭＳ Ｐゴシック" charset="0"/>
              </a:rPr>
              <a:t>Injury, and</a:t>
            </a:r>
          </a:p>
          <a:p>
            <a:pPr lvl="0">
              <a:buFont typeface="Arial"/>
              <a:buChar char="•"/>
            </a:pPr>
            <a:r>
              <a:rPr lang="en-US" sz="1200" kern="1200" dirty="0">
                <a:solidFill>
                  <a:schemeClr val="tx1"/>
                </a:solidFill>
                <a:latin typeface="Arial" charset="0"/>
                <a:ea typeface="ＭＳ Ｐゴシック" charset="0"/>
                <a:cs typeface="ＭＳ Ｐゴシック" charset="0"/>
              </a:rPr>
              <a:t>Causation. </a:t>
            </a:r>
          </a:p>
          <a:p>
            <a:r>
              <a:rPr lang="en-US" sz="1200" kern="1200" dirty="0">
                <a:solidFill>
                  <a:schemeClr val="tx1"/>
                </a:solidFill>
                <a:latin typeface="Arial"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a:t>
            </a:fld>
            <a:endParaRPr lang="en-US"/>
          </a:p>
        </p:txBody>
      </p:sp>
    </p:spTree>
    <p:extLst>
      <p:ext uri="{BB962C8B-B14F-4D97-AF65-F5344CB8AC3E}">
        <p14:creationId xmlns:p14="http://schemas.microsoft.com/office/powerpoint/2010/main" val="3221554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Under traditional rules of negligence, a plaintiff has to prove that the defendant’s actions actually caused the plaintiff’s injuries.  “But for” the defendant’s actions, the injury would not have happened.  Proximate cause pertains to the scope of a defendant’s responsibility.  A defendant won’t be held responsible unless she could have foreseen the possibility of the harm.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Under negligence law, an injury is the proximate cause of a negligence act if: </a:t>
            </a:r>
          </a:p>
          <a:p>
            <a:r>
              <a:rPr lang="en-US" sz="1200" kern="1200" dirty="0">
                <a:solidFill>
                  <a:schemeClr val="tx1"/>
                </a:solidFill>
                <a:latin typeface="Arial" charset="0"/>
                <a:ea typeface="ＭＳ Ｐゴシック" charset="0"/>
                <a:cs typeface="ＭＳ Ｐゴシック" charset="0"/>
              </a:rPr>
              <a:t> </a:t>
            </a:r>
          </a:p>
          <a:p>
            <a:pPr lvl="0"/>
            <a:r>
              <a:rPr lang="en-US" sz="1200" kern="1200" dirty="0">
                <a:solidFill>
                  <a:schemeClr val="tx1"/>
                </a:solidFill>
                <a:latin typeface="Arial" charset="0"/>
                <a:ea typeface="ＭＳ Ｐゴシック" charset="0"/>
                <a:cs typeface="ＭＳ Ｐゴシック" charset="0"/>
              </a:rPr>
              <a:t>The injury would not have occurred “but for” the defendant’s act; or, </a:t>
            </a:r>
          </a:p>
          <a:p>
            <a:pPr lvl="0"/>
            <a:r>
              <a:rPr lang="en-US" sz="1200" kern="1200" dirty="0">
                <a:solidFill>
                  <a:schemeClr val="tx1"/>
                </a:solidFill>
                <a:latin typeface="Arial" charset="0"/>
                <a:ea typeface="ＭＳ Ｐゴシック" charset="0"/>
                <a:cs typeface="ＭＳ Ｐゴシック" charset="0"/>
              </a:rPr>
              <a:t>The injury was a foreseeable result of the negligent act.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All that is required is for the plaintiff to show that there was a strong likelihood that negligence caused the result.  It is measured by a preponderance of the evidence standard (a standard lower than that required in criminal trials).  The negligence doesn’t have to be the sole cause of the injury, but it does need to be a significant factor.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20</a:t>
            </a:fld>
            <a:endParaRPr lang="en-US"/>
          </a:p>
        </p:txBody>
      </p:sp>
    </p:spTree>
    <p:extLst>
      <p:ext uri="{BB962C8B-B14F-4D97-AF65-F5344CB8AC3E}">
        <p14:creationId xmlns:p14="http://schemas.microsoft.com/office/powerpoint/2010/main" val="3837382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As well as proving that the resulting injury was caused by the defendant’s negligence, a plaintiff must also prove damages -- a legally recognized harm.  In other words, she must prove what the injury is worth in actual damages.  </a:t>
            </a:r>
          </a:p>
          <a:p>
            <a:r>
              <a:rPr lang="en-US" sz="1200" kern="1200" dirty="0">
                <a:solidFill>
                  <a:schemeClr val="tx1"/>
                </a:solidFill>
                <a:latin typeface="Arial" charset="0"/>
                <a:ea typeface="ＭＳ Ｐゴシック" charset="0"/>
                <a:cs typeface="ＭＳ Ｐゴシック" charset="0"/>
              </a:rPr>
              <a:t> </a:t>
            </a:r>
          </a:p>
          <a:p>
            <a:r>
              <a:rPr lang="en-US" sz="1200" u="sng" kern="1200" dirty="0">
                <a:solidFill>
                  <a:schemeClr val="tx1"/>
                </a:solidFill>
                <a:latin typeface="Arial" charset="0"/>
                <a:ea typeface="ＭＳ Ｐゴシック" charset="0"/>
                <a:cs typeface="ＭＳ Ｐゴシック" charset="0"/>
              </a:rPr>
              <a:t>Actual or compensatory damages</a:t>
            </a:r>
            <a:r>
              <a:rPr lang="en-US" sz="1200" kern="1200" dirty="0">
                <a:solidFill>
                  <a:schemeClr val="tx1"/>
                </a:solidFill>
                <a:latin typeface="Arial" charset="0"/>
                <a:ea typeface="ＭＳ Ｐゴシック" charset="0"/>
                <a:cs typeface="ＭＳ Ｐゴシック" charset="0"/>
              </a:rPr>
              <a:t> are the most common form of damages.  They compensate for the monetary amount necessary to replace what the plaintiff lost, and nothing more.  Examples are the cost of medical and rehabilitation treatments and lost employment earnings. The amount of damages has to be objectively determined by the judge or jury of the case. </a:t>
            </a:r>
          </a:p>
          <a:p>
            <a:r>
              <a:rPr lang="en-US" sz="1200" kern="1200" dirty="0">
                <a:solidFill>
                  <a:schemeClr val="tx1"/>
                </a:solidFill>
                <a:latin typeface="Arial" charset="0"/>
                <a:ea typeface="ＭＳ Ｐゴシック" charset="0"/>
                <a:cs typeface="ＭＳ Ｐゴシック" charset="0"/>
              </a:rPr>
              <a:t> </a:t>
            </a:r>
          </a:p>
          <a:p>
            <a:r>
              <a:rPr lang="en-US" sz="1200" u="sng" kern="1200" dirty="0">
                <a:solidFill>
                  <a:schemeClr val="tx1"/>
                </a:solidFill>
                <a:latin typeface="Arial" charset="0"/>
                <a:ea typeface="ＭＳ Ｐゴシック" charset="0"/>
                <a:cs typeface="ＭＳ Ｐゴシック" charset="0"/>
              </a:rPr>
              <a:t>Punitive damages</a:t>
            </a:r>
            <a:r>
              <a:rPr lang="en-US" sz="1200" kern="1200" dirty="0">
                <a:solidFill>
                  <a:schemeClr val="tx1"/>
                </a:solidFill>
                <a:latin typeface="Arial" charset="0"/>
                <a:ea typeface="ＭＳ Ｐゴシック" charset="0"/>
                <a:cs typeface="ＭＳ Ｐゴシック" charset="0"/>
              </a:rPr>
              <a:t> are more serious. They punish the defendant for his conduct.  They also act to deter the future commission of injurious acts. Punitive damages are awarded in addition to compensatory damages, but only in certain circumstances. They can be awarded when a defendant’s behavior is found to be especially egregious.  They are usually not awarded in breach of contract claims.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21</a:t>
            </a:fld>
            <a:endParaRPr lang="en-US"/>
          </a:p>
        </p:txBody>
      </p:sp>
    </p:spTree>
    <p:extLst>
      <p:ext uri="{BB962C8B-B14F-4D97-AF65-F5344CB8AC3E}">
        <p14:creationId xmlns:p14="http://schemas.microsoft.com/office/powerpoint/2010/main" val="61444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Under the legal doctrine of vicarious liability, a healthcare provider (such as a hospital, healthcare facility, or physician) can be held liable for the actions of others.  It is based on the principle of </a:t>
            </a:r>
            <a:r>
              <a:rPr lang="en-US" sz="1200" kern="1200" dirty="0" err="1">
                <a:solidFill>
                  <a:schemeClr val="tx1"/>
                </a:solidFill>
                <a:latin typeface="Arial" charset="0"/>
                <a:ea typeface="ＭＳ Ｐゴシック" charset="0"/>
                <a:cs typeface="ＭＳ Ｐゴシック" charset="0"/>
              </a:rPr>
              <a:t>respondeat</a:t>
            </a:r>
            <a:r>
              <a:rPr lang="en-US" sz="1200" kern="1200" dirty="0">
                <a:solidFill>
                  <a:schemeClr val="tx1"/>
                </a:solidFill>
                <a:latin typeface="Arial" charset="0"/>
                <a:ea typeface="ＭＳ Ｐゴシック" charset="0"/>
                <a:cs typeface="ＭＳ Ｐゴシック" charset="0"/>
              </a:rPr>
              <a:t> superior, which in Latin means “let the superior respond.” What this means is that an employer -- a hospital, physician, or other providers -- can be held responsible for the negligent actions of their employees or other people under their control.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22</a:t>
            </a:fld>
            <a:endParaRPr lang="en-US"/>
          </a:p>
        </p:txBody>
      </p:sp>
    </p:spTree>
    <p:extLst>
      <p:ext uri="{BB962C8B-B14F-4D97-AF65-F5344CB8AC3E}">
        <p14:creationId xmlns:p14="http://schemas.microsoft.com/office/powerpoint/2010/main" val="389176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latin typeface="Arial" charset="0"/>
                <a:ea typeface="ＭＳ Ｐゴシック" charset="0"/>
                <a:cs typeface="ＭＳ Ｐゴシック" charset="0"/>
              </a:rPr>
              <a:t>Duty</a:t>
            </a:r>
            <a:r>
              <a:rPr lang="en-US" sz="1200" kern="1200" dirty="0">
                <a:solidFill>
                  <a:schemeClr val="tx1"/>
                </a:solidFill>
                <a:latin typeface="Arial" charset="0"/>
                <a:ea typeface="ＭＳ Ｐゴシック" charset="0"/>
                <a:cs typeface="ＭＳ Ｐゴシック" charset="0"/>
              </a:rPr>
              <a:t> is the legal obligation that is owed by one person to another.  In negligence terms, it refers to the obligation that was owed by the defendant to the plaintiff.  Generally, it refers to a general obligation for a person to act in the same manner that a reasonably prudent person would act in a similar situation.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You will often hear duty referred to as the “</a:t>
            </a:r>
            <a:r>
              <a:rPr lang="en-US" sz="1200" u="sng" kern="1200" dirty="0">
                <a:solidFill>
                  <a:schemeClr val="tx1"/>
                </a:solidFill>
                <a:latin typeface="Arial" charset="0"/>
                <a:ea typeface="ＭＳ Ｐゴシック" charset="0"/>
                <a:cs typeface="ＭＳ Ｐゴシック" charset="0"/>
              </a:rPr>
              <a:t>standard of care</a:t>
            </a:r>
            <a:r>
              <a:rPr lang="en-US" sz="1200" kern="1200" dirty="0">
                <a:solidFill>
                  <a:schemeClr val="tx1"/>
                </a:solidFill>
                <a:latin typeface="Arial" charset="0"/>
                <a:ea typeface="ＭＳ Ｐゴシック" charset="0"/>
                <a:cs typeface="ＭＳ Ｐゴシック" charset="0"/>
              </a:rPr>
              <a:t>.”  In most negligence cases, the standard of care or duty owed is called the “reasonable man” or “reasonably prudent person standard.”  In other words, the duty of care owed is measured by what the average person would consider reasonably prudent.  In medical malpractice cases however, this standard is too simplistic.  Instead, in medical malpractice cases, the standard of care, or rather the duty owed, is measured against how other professionals would act.  For example, if a medical malpractice case is brought against a physician, then the standard of care would be measured against how other physicians would act in a similar situation.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For our purposes, “duty” is synonymous with “standard of care.”  It is the duty or standard of care that a physician is held to based on how other physicians would act.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3</a:t>
            </a:fld>
            <a:endParaRPr lang="en-US"/>
          </a:p>
        </p:txBody>
      </p:sp>
    </p:spTree>
    <p:extLst>
      <p:ext uri="{BB962C8B-B14F-4D97-AF65-F5344CB8AC3E}">
        <p14:creationId xmlns:p14="http://schemas.microsoft.com/office/powerpoint/2010/main" val="142361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There are jurisdictional differences in how courts measure and apply this standard in medical malpractice cases.  Differences that arise are typically in four areas:</a:t>
            </a:r>
          </a:p>
          <a:p>
            <a:r>
              <a:rPr lang="en-US" sz="1200" kern="1200" dirty="0">
                <a:solidFill>
                  <a:schemeClr val="tx1"/>
                </a:solidFill>
                <a:latin typeface="Arial" charset="0"/>
                <a:ea typeface="ＭＳ Ｐゴシック" charset="0"/>
                <a:cs typeface="ＭＳ Ｐゴシック" charset="0"/>
              </a:rPr>
              <a:t> </a:t>
            </a:r>
          </a:p>
          <a:p>
            <a:pPr marL="171450" lvl="0" indent="-171450">
              <a:buFont typeface="Arial" panose="020B0604020202020204" pitchFamily="34" charset="0"/>
              <a:buChar char="•"/>
            </a:pPr>
            <a:r>
              <a:rPr lang="en-US" sz="1200" kern="1200" dirty="0">
                <a:solidFill>
                  <a:schemeClr val="tx1"/>
                </a:solidFill>
                <a:latin typeface="Arial" charset="0"/>
                <a:ea typeface="ＭＳ Ｐゴシック" charset="0"/>
                <a:cs typeface="ＭＳ Ｐゴシック" charset="0"/>
              </a:rPr>
              <a:t>Who is a reasonable physician?</a:t>
            </a:r>
          </a:p>
          <a:p>
            <a:pPr marL="171450" lvl="0" indent="-171450">
              <a:buFont typeface="Arial" panose="020B0604020202020204" pitchFamily="34" charset="0"/>
              <a:buChar char="•"/>
            </a:pPr>
            <a:r>
              <a:rPr lang="en-US" sz="1200" kern="1200" dirty="0">
                <a:solidFill>
                  <a:schemeClr val="tx1"/>
                </a:solidFill>
                <a:latin typeface="Arial" charset="0"/>
                <a:ea typeface="ＭＳ Ｐゴシック" charset="0"/>
                <a:cs typeface="ＭＳ Ｐゴシック" charset="0"/>
              </a:rPr>
              <a:t>What neighborhood or location should be considered?</a:t>
            </a:r>
          </a:p>
          <a:p>
            <a:pPr marL="171450" lvl="0" indent="-171450">
              <a:buFont typeface="Arial" panose="020B0604020202020204" pitchFamily="34" charset="0"/>
              <a:buChar char="•"/>
            </a:pPr>
            <a:r>
              <a:rPr lang="en-US" sz="1200" kern="1200" dirty="0">
                <a:solidFill>
                  <a:schemeClr val="tx1"/>
                </a:solidFill>
                <a:latin typeface="Arial" charset="0"/>
                <a:ea typeface="ＭＳ Ｐゴシック" charset="0"/>
                <a:cs typeface="ＭＳ Ｐゴシック" charset="0"/>
              </a:rPr>
              <a:t>What school of medicine (school rule) do other physicians follow?</a:t>
            </a:r>
          </a:p>
          <a:p>
            <a:pPr marL="171450" lvl="0" indent="-171450">
              <a:buFont typeface="Arial" panose="020B0604020202020204" pitchFamily="34" charset="0"/>
              <a:buChar char="•"/>
            </a:pPr>
            <a:r>
              <a:rPr lang="en-US" sz="1200" kern="1200" dirty="0">
                <a:solidFill>
                  <a:schemeClr val="tx1"/>
                </a:solidFill>
                <a:latin typeface="Arial" charset="0"/>
                <a:ea typeface="ＭＳ Ｐゴシック" charset="0"/>
                <a:cs typeface="ＭＳ Ｐゴシック" charset="0"/>
              </a:rPr>
              <a:t>Are the profession’s standards adequate?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Since jurors are not experts in medicine, </a:t>
            </a:r>
            <a:r>
              <a:rPr lang="en-US" sz="1200" u="sng" kern="1200" dirty="0">
                <a:solidFill>
                  <a:schemeClr val="tx1"/>
                </a:solidFill>
                <a:latin typeface="Arial" charset="0"/>
                <a:ea typeface="ＭＳ Ｐゴシック" charset="0"/>
                <a:cs typeface="ＭＳ Ｐゴシック" charset="0"/>
              </a:rPr>
              <a:t>expert witnesses</a:t>
            </a:r>
            <a:r>
              <a:rPr lang="en-US" sz="1200" kern="1200" dirty="0">
                <a:solidFill>
                  <a:schemeClr val="tx1"/>
                </a:solidFill>
                <a:latin typeface="Arial" charset="0"/>
                <a:ea typeface="ＭＳ Ｐゴシック" charset="0"/>
                <a:cs typeface="ＭＳ Ｐゴシック" charset="0"/>
              </a:rPr>
              <a:t> (people who are experts in a particular medical specialty area) are often used to provide information to the jury to help them understand the standard of care. </a:t>
            </a:r>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a:t>
            </a:fld>
            <a:endParaRPr lang="en-US"/>
          </a:p>
        </p:txBody>
      </p:sp>
    </p:spTree>
    <p:extLst>
      <p:ext uri="{BB962C8B-B14F-4D97-AF65-F5344CB8AC3E}">
        <p14:creationId xmlns:p14="http://schemas.microsoft.com/office/powerpoint/2010/main" val="224031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Doctors are only required to provide “reasonable and ordinary” treatment or medical 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rial"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They are only judged by a standard of other physicians in the same line of practice.  For example, in a medical malpractice case involving a general practitioner, the standard of care would be a general practitioner, not a specialist.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5</a:t>
            </a:fld>
            <a:endParaRPr lang="en-US"/>
          </a:p>
        </p:txBody>
      </p:sp>
    </p:spTree>
    <p:extLst>
      <p:ext uri="{BB962C8B-B14F-4D97-AF65-F5344CB8AC3E}">
        <p14:creationId xmlns:p14="http://schemas.microsoft.com/office/powerpoint/2010/main" val="51210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The location of the physician’s practice, or where the treatment in question happened, also comes into play when considering duty. In the past, the standard for measuring the area of practice was more localized. Usually, the case might be judged by a small town or region where the physician practiced, or a similar location somewhere else in the state or nation.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Today, this traditional locality rule has been more broadly expanded to a national scope.  This broader standard refers to “the national medical neighborhood or national medical community, of reasonably competent physicians acting in the same or similar circumstances.”  This expansion has been based on several factors:</a:t>
            </a:r>
          </a:p>
          <a:p>
            <a:r>
              <a:rPr lang="en-US" sz="1200" kern="1200" dirty="0">
                <a:solidFill>
                  <a:schemeClr val="tx1"/>
                </a:solidFill>
                <a:latin typeface="Arial" charset="0"/>
                <a:ea typeface="ＭＳ Ｐゴシック" charset="0"/>
                <a:cs typeface="ＭＳ Ｐゴシック" charset="0"/>
              </a:rPr>
              <a:t> </a:t>
            </a:r>
          </a:p>
          <a:p>
            <a:pPr lvl="0"/>
            <a:r>
              <a:rPr lang="en-US" sz="1200" kern="1200" dirty="0">
                <a:solidFill>
                  <a:schemeClr val="tx1"/>
                </a:solidFill>
                <a:latin typeface="Arial" charset="0"/>
                <a:ea typeface="ＭＳ Ｐゴシック" charset="0"/>
                <a:cs typeface="ＭＳ Ｐゴシック" charset="0"/>
              </a:rPr>
              <a:t>National accreditation standards for medical education;</a:t>
            </a:r>
          </a:p>
          <a:p>
            <a:pPr lvl="0"/>
            <a:r>
              <a:rPr lang="en-US" sz="1200" kern="1200" dirty="0">
                <a:solidFill>
                  <a:schemeClr val="tx1"/>
                </a:solidFill>
                <a:latin typeface="Arial" charset="0"/>
                <a:ea typeface="ＭＳ Ｐゴシック" charset="0"/>
                <a:cs typeface="ＭＳ Ｐゴシック" charset="0"/>
              </a:rPr>
              <a:t>National certification for medical board specialties; and,</a:t>
            </a:r>
          </a:p>
          <a:p>
            <a:pPr lvl="0"/>
            <a:r>
              <a:rPr lang="en-US" sz="1200" kern="1200" dirty="0">
                <a:solidFill>
                  <a:schemeClr val="tx1"/>
                </a:solidFill>
                <a:latin typeface="Arial" charset="0"/>
                <a:ea typeface="ＭＳ Ｐゴシック" charset="0"/>
                <a:cs typeface="ＭＳ Ｐゴシック" charset="0"/>
              </a:rPr>
              <a:t>Advances in communications technology, including the Internet.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In some cases however, a physician may be practicing in conditions or locations that are less than ideal, for example, in a location where proper facilities or equipment are not available.  In such a case, a “justifiable circumstances” defense can be made to make the argument that better care would have been provided if the facilities or equipment had been available.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6</a:t>
            </a:fld>
            <a:endParaRPr lang="en-US"/>
          </a:p>
        </p:txBody>
      </p:sp>
    </p:spTree>
    <p:extLst>
      <p:ext uri="{BB962C8B-B14F-4D97-AF65-F5344CB8AC3E}">
        <p14:creationId xmlns:p14="http://schemas.microsoft.com/office/powerpoint/2010/main" val="184820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The school rule is another factor to consider when determining the standard of care.  The school rule basically refers to the “same general line of practice.”  For example, it would be unfair to hold a chiropractor to the same standard as an MD.  Practitioners of alternative remedies, e.g., faith healing, acupuncture, etc., are not held to the same standards of medical practice as long as they are practicing within their area of expertise.  The existence of a licensing standard will normally suffice to establish the school rule.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Likewise, physicians and other practitioners will normally be considered proficient within their disciplines.  If they stray from that discipline, for example outside into another specialized field for which they have no training, then they may be held liable for injury to a patient.  They can be held responsible for failing to refer the patient to a specialist if the medical condition in question is beyond their level of expertise.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Thus, if a general practitioner practices within her area of expertise and doesn’t fail to send a patient to a specialist when required, then she will be held against a standard of other general practitioners.  Physicians who practice in more specialized areas however, will be held to a higher standard of care.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7</a:t>
            </a:fld>
            <a:endParaRPr lang="en-US"/>
          </a:p>
        </p:txBody>
      </p:sp>
    </p:spTree>
    <p:extLst>
      <p:ext uri="{BB962C8B-B14F-4D97-AF65-F5344CB8AC3E}">
        <p14:creationId xmlns:p14="http://schemas.microsoft.com/office/powerpoint/2010/main" val="405742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Once the duty or standard of care has been established, the plaintiff must establish that the duty that was owed was breached.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8</a:t>
            </a:fld>
            <a:endParaRPr lang="en-US"/>
          </a:p>
        </p:txBody>
      </p:sp>
    </p:spTree>
    <p:extLst>
      <p:ext uri="{BB962C8B-B14F-4D97-AF65-F5344CB8AC3E}">
        <p14:creationId xmlns:p14="http://schemas.microsoft.com/office/powerpoint/2010/main" val="127381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The plaintiff establishes that the duty was breached by presenting evidence pertaining to the facts of the case along with expert testimony about whether the standard of care has been met.  Normally, the same expert witnesses used to establish duty will also be called upon to establish the breach of that duty.  </a:t>
            </a:r>
          </a:p>
          <a:p>
            <a:r>
              <a:rPr lang="en-US" sz="1200" kern="1200" dirty="0">
                <a:solidFill>
                  <a:schemeClr val="tx1"/>
                </a:solidFill>
                <a:latin typeface="Arial" charset="0"/>
                <a:ea typeface="ＭＳ Ｐゴシック" charset="0"/>
                <a:cs typeface="ＭＳ Ｐゴシック" charset="0"/>
              </a:rPr>
              <a:t> </a:t>
            </a:r>
          </a:p>
          <a:p>
            <a:r>
              <a:rPr lang="en-US" sz="1200" kern="1200" dirty="0">
                <a:solidFill>
                  <a:schemeClr val="tx1"/>
                </a:solidFill>
                <a:latin typeface="Arial" charset="0"/>
                <a:ea typeface="ＭＳ Ｐゴシック" charset="0"/>
                <a:cs typeface="ＭＳ Ｐゴシック" charset="0"/>
              </a:rPr>
              <a:t>Expert witnesses can testify about the facts of the case, but more importantly, they can also express opinions about the nature and cause of the affected patient’s illness or injury and whether the defendant acted appropriately in treating the illness or injury.  </a:t>
            </a:r>
          </a:p>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9</a:t>
            </a:fld>
            <a:endParaRPr lang="en-US"/>
          </a:p>
        </p:txBody>
      </p:sp>
    </p:spTree>
    <p:extLst>
      <p:ext uri="{BB962C8B-B14F-4D97-AF65-F5344CB8AC3E}">
        <p14:creationId xmlns:p14="http://schemas.microsoft.com/office/powerpoint/2010/main" val="119112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Rectangle 2"/>
          <p:cNvSpPr>
            <a:spLocks noGrp="1" noChangeArrowheads="1"/>
          </p:cNvSpPr>
          <p:nvPr>
            <p:ph type="ctrTitle" hasCustomPrompt="1"/>
          </p:nvPr>
        </p:nvSpPr>
        <p:spPr>
          <a:xfrm>
            <a:off x="914400" y="762000"/>
            <a:ext cx="10363200" cy="1143000"/>
          </a:xfrm>
        </p:spPr>
        <p:txBody>
          <a:bodyPr/>
          <a:lstStyle>
            <a:lvl1pPr>
              <a:defRPr>
                <a:solidFill>
                  <a:schemeClr val="bg1"/>
                </a:solidFill>
              </a:defRPr>
            </a:lvl1pPr>
          </a:lstStyle>
          <a:p>
            <a:pPr lvl="0"/>
            <a:r>
              <a:rPr lang="en-US" noProof="0" dirty="0"/>
              <a:t>Click to edit master title style</a:t>
            </a:r>
          </a:p>
        </p:txBody>
      </p:sp>
      <p:sp>
        <p:nvSpPr>
          <p:cNvPr id="3075" name="Rectangle 3"/>
          <p:cNvSpPr>
            <a:spLocks noGrp="1" noChangeArrowheads="1"/>
          </p:cNvSpPr>
          <p:nvPr>
            <p:ph type="subTitle" idx="1" hasCustomPrompt="1"/>
          </p:nvPr>
        </p:nvSpPr>
        <p:spPr>
          <a:xfrm>
            <a:off x="1828800" y="2133600"/>
            <a:ext cx="8534400" cy="1981200"/>
          </a:xfrm>
        </p:spPr>
        <p:txBody>
          <a:bodyPr/>
          <a:lstStyle>
            <a:lvl1pPr marL="0" indent="0" algn="ctr">
              <a:buFont typeface="Wingdings" charset="0"/>
              <a:buNone/>
              <a:defRPr>
                <a:solidFill>
                  <a:schemeClr val="bg1"/>
                </a:solidFill>
              </a:defRPr>
            </a:lvl1pPr>
          </a:lstStyle>
          <a:p>
            <a:pPr lvl="0"/>
            <a:r>
              <a:rPr lang="en-US" noProof="0" dirty="0"/>
              <a:t>Click to edit master subtitle style</a:t>
            </a:r>
          </a:p>
        </p:txBody>
      </p:sp>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
        <p:nvSpPr>
          <p:cNvPr id="5" name="Content Placeholder 2"/>
          <p:cNvSpPr>
            <a:spLocks noGrp="1"/>
          </p:cNvSpPr>
          <p:nvPr>
            <p:ph idx="1"/>
          </p:nvPr>
        </p:nvSpPr>
        <p:spPr>
          <a:xfrm>
            <a:off x="2336800" y="1981200"/>
            <a:ext cx="9144000" cy="4114800"/>
          </a:xfrm>
        </p:spPr>
        <p:txBody>
          <a:bodyPr/>
          <a:lstStyle>
            <a:lvl1pPr marL="0" indent="0">
              <a:buFontTx/>
              <a:buNone/>
              <a:defRPr/>
            </a:lvl1pPr>
          </a:lstStyle>
          <a:p>
            <a:pPr lvl="0"/>
            <a:r>
              <a:rPr lang="en-US" dirty="0"/>
              <a:t>Click to edit Master text styles</a:t>
            </a:r>
          </a:p>
        </p:txBody>
      </p:sp>
      <p:sp>
        <p:nvSpPr>
          <p:cNvPr id="6" name="Slide Number Placeholder 5"/>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B7CFA7D8-35C9-C54B-B306-E9537D7350C6}" type="slidenum">
              <a:rPr lang="en-US" smtClean="0"/>
              <a:t>‹#›</a:t>
            </a:fld>
            <a:endParaRPr lang="en-US"/>
          </a:p>
        </p:txBody>
      </p:sp>
      <p:sp>
        <p:nvSpPr>
          <p:cNvPr id="7"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a:t>
            </a:fld>
            <a:endParaRPr lang="en-US" dirty="0"/>
          </a:p>
        </p:txBody>
      </p:sp>
      <p:sp>
        <p:nvSpPr>
          <p:cNvPr id="4"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399880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2336800" y="1981200"/>
            <a:ext cx="4368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112000" y="1981200"/>
            <a:ext cx="436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B7CFA7D8-35C9-C54B-B306-E9537D7350C6}" type="slidenum">
              <a:rPr lang="en-US" smtClean="0"/>
              <a:t>‹#›</a:t>
            </a:fld>
            <a:endParaRPr lang="en-US" dirty="0"/>
          </a:p>
        </p:txBody>
      </p:sp>
      <p:sp>
        <p:nvSpPr>
          <p:cNvPr id="9"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152079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28414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
        <p:nvSpPr>
          <p:cNvPr id="6" name="Content Placeholder 2"/>
          <p:cNvSpPr>
            <a:spLocks noGrp="1"/>
          </p:cNvSpPr>
          <p:nvPr>
            <p:ph idx="1"/>
          </p:nvPr>
        </p:nvSpPr>
        <p:spPr>
          <a:xfrm>
            <a:off x="2336800" y="1981200"/>
            <a:ext cx="4368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7112000" y="1981200"/>
            <a:ext cx="4368800" cy="4114800"/>
          </a:xfrm>
        </p:spPr>
        <p:txBody>
          <a:bodyPr/>
          <a:lstStyle>
            <a:lvl1pPr marL="0" indent="0">
              <a:buFontTx/>
              <a:buNone/>
              <a:defRPr/>
            </a:lvl1pPr>
          </a:lstStyle>
          <a:p>
            <a:pPr lvl="0"/>
            <a:r>
              <a:rPr lang="en-US" dirty="0"/>
              <a:t>Click to edit Master text styles</a:t>
            </a:r>
          </a:p>
        </p:txBody>
      </p:sp>
      <p:sp>
        <p:nvSpPr>
          <p:cNvPr id="9" name="Slide Number Placeholder 8"/>
          <p:cNvSpPr>
            <a:spLocks noGrp="1"/>
          </p:cNvSpPr>
          <p:nvPr>
            <p:ph type="sldNum" sz="quarter" idx="11"/>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08523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19268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919268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919268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1026" name="Rectangle 2"/>
          <p:cNvSpPr>
            <a:spLocks noGrp="1" noChangeArrowheads="1"/>
          </p:cNvSpPr>
          <p:nvPr>
            <p:ph type="title"/>
          </p:nvPr>
        </p:nvSpPr>
        <p:spPr bwMode="auto">
          <a:xfrm>
            <a:off x="2336800" y="609600"/>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336800" y="1981200"/>
            <a:ext cx="91440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10464799" y="6492876"/>
            <a:ext cx="16820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FA7D8-35C9-C54B-B306-E9537D7350C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5" r:id="rId4"/>
    <p:sldLayoutId id="2147483663" r:id="rId5"/>
    <p:sldLayoutId id="2147483666" r:id="rId6"/>
    <p:sldLayoutId id="2147483667" r:id="rId7"/>
    <p:sldLayoutId id="2147483668" r:id="rId8"/>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wex/negligence_per_s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iom.edu/~/media/Files/Report%20Files/1999/To-Err-is-Human/To%20Err%20is%20Human%201999%20%20report%20brief.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qualityforum.org/topics/sres/serious_reportable_events.asp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qualityforum.org/Topics/SREs/List_of_SREs.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Module 7: Negligence</a:t>
            </a:r>
          </a:p>
        </p:txBody>
      </p:sp>
      <p:pic>
        <p:nvPicPr>
          <p:cNvPr id="5" name="Content Placeholder 4" descr="A picture containing hammer, tool, indoor&#10;&#10;Description automatically generated">
            <a:extLst>
              <a:ext uri="{FF2B5EF4-FFF2-40B4-BE49-F238E27FC236}">
                <a16:creationId xmlns:a16="http://schemas.microsoft.com/office/drawing/2014/main" id="{85C9D65D-941D-CB4D-AD7D-4BD150CCDBBE}"/>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28800"/>
            <a:ext cx="3505200" cy="4419600"/>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4658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10</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Expert Witness Qualifications</a:t>
            </a:r>
          </a:p>
        </p:txBody>
      </p:sp>
      <p:sp>
        <p:nvSpPr>
          <p:cNvPr id="7" name="Rectangle 6">
            <a:extLst>
              <a:ext uri="{FF2B5EF4-FFF2-40B4-BE49-F238E27FC236}">
                <a16:creationId xmlns:a16="http://schemas.microsoft.com/office/drawing/2014/main" id="{8D5EDB66-E4B4-4AB5-8AF7-4AEF126923A4}"/>
              </a:ext>
            </a:extLst>
          </p:cNvPr>
          <p:cNvSpPr/>
          <p:nvPr/>
        </p:nvSpPr>
        <p:spPr>
          <a:xfrm>
            <a:off x="2666999" y="2514600"/>
            <a:ext cx="8229601" cy="2862322"/>
          </a:xfrm>
          <a:prstGeom prst="rect">
            <a:avLst/>
          </a:prstGeom>
        </p:spPr>
        <p:txBody>
          <a:bodyPr wrap="square">
            <a:spAutoFit/>
          </a:bodyPr>
          <a:lstStyle/>
          <a:p>
            <a:pPr marL="742950" indent="-742950">
              <a:buFont typeface="+mj-lt"/>
              <a:buAutoNum type="arabicPeriod"/>
            </a:pPr>
            <a:r>
              <a:rPr lang="en-US" sz="3600" dirty="0"/>
              <a:t>Must be familiar with the practice of medicine applicable in the case</a:t>
            </a:r>
          </a:p>
          <a:p>
            <a:pPr marL="742950" indent="-742950">
              <a:buFont typeface="+mj-lt"/>
              <a:buAutoNum type="arabicPeriod"/>
            </a:pPr>
            <a:r>
              <a:rPr lang="en-US" sz="3600" dirty="0"/>
              <a:t>Must be knowledgeable of the applicable standards practiced in the locality</a:t>
            </a:r>
          </a:p>
        </p:txBody>
      </p:sp>
    </p:spTree>
    <p:extLst>
      <p:ext uri="{BB962C8B-B14F-4D97-AF65-F5344CB8AC3E}">
        <p14:creationId xmlns:p14="http://schemas.microsoft.com/office/powerpoint/2010/main" val="24496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11</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Medical Publications &amp; Other Sources</a:t>
            </a:r>
          </a:p>
        </p:txBody>
      </p:sp>
      <p:sp>
        <p:nvSpPr>
          <p:cNvPr id="7" name="Rectangle 6">
            <a:extLst>
              <a:ext uri="{FF2B5EF4-FFF2-40B4-BE49-F238E27FC236}">
                <a16:creationId xmlns:a16="http://schemas.microsoft.com/office/drawing/2014/main" id="{8D5EDB66-E4B4-4AB5-8AF7-4AEF126923A4}"/>
              </a:ext>
            </a:extLst>
          </p:cNvPr>
          <p:cNvSpPr/>
          <p:nvPr/>
        </p:nvSpPr>
        <p:spPr>
          <a:xfrm>
            <a:off x="2895599" y="2286000"/>
            <a:ext cx="8229601" cy="3416320"/>
          </a:xfrm>
          <a:prstGeom prst="rect">
            <a:avLst/>
          </a:prstGeom>
        </p:spPr>
        <p:txBody>
          <a:bodyPr wrap="square">
            <a:spAutoFit/>
          </a:bodyPr>
          <a:lstStyle/>
          <a:p>
            <a:pPr marL="571500" indent="-571500">
              <a:buFont typeface="Arial" panose="020B0604020202020204" pitchFamily="34" charset="0"/>
              <a:buChar char="•"/>
            </a:pPr>
            <a:r>
              <a:rPr lang="en-US" sz="3600" dirty="0"/>
              <a:t>Medical treatises</a:t>
            </a:r>
          </a:p>
          <a:p>
            <a:pPr marL="571500" indent="-571500">
              <a:buFont typeface="Arial" panose="020B0604020202020204" pitchFamily="34" charset="0"/>
              <a:buChar char="•"/>
            </a:pPr>
            <a:r>
              <a:rPr lang="en-US" sz="3600" dirty="0"/>
              <a:t>Hospital rules, policies, procedures, etc.</a:t>
            </a:r>
          </a:p>
          <a:p>
            <a:pPr marL="571500" indent="-571500">
              <a:buFont typeface="Arial" panose="020B0604020202020204" pitchFamily="34" charset="0"/>
              <a:buChar char="•"/>
            </a:pPr>
            <a:r>
              <a:rPr lang="en-US" sz="3600" dirty="0"/>
              <a:t>Government agency regulations</a:t>
            </a:r>
          </a:p>
          <a:p>
            <a:pPr marL="571500" indent="-571500">
              <a:buFont typeface="Arial" panose="020B0604020202020204" pitchFamily="34" charset="0"/>
              <a:buChar char="•"/>
            </a:pPr>
            <a:r>
              <a:rPr lang="en-US" sz="3600" dirty="0"/>
              <a:t>Standards of accreditation organizations</a:t>
            </a:r>
          </a:p>
        </p:txBody>
      </p:sp>
    </p:spTree>
    <p:extLst>
      <p:ext uri="{BB962C8B-B14F-4D97-AF65-F5344CB8AC3E}">
        <p14:creationId xmlns:p14="http://schemas.microsoft.com/office/powerpoint/2010/main" val="215976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12</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Negligence per se</a:t>
            </a:r>
          </a:p>
        </p:txBody>
      </p:sp>
      <p:sp>
        <p:nvSpPr>
          <p:cNvPr id="7" name="Rectangle 6">
            <a:extLst>
              <a:ext uri="{FF2B5EF4-FFF2-40B4-BE49-F238E27FC236}">
                <a16:creationId xmlns:a16="http://schemas.microsoft.com/office/drawing/2014/main" id="{8D5EDB66-E4B4-4AB5-8AF7-4AEF126923A4}"/>
              </a:ext>
            </a:extLst>
          </p:cNvPr>
          <p:cNvSpPr/>
          <p:nvPr/>
        </p:nvSpPr>
        <p:spPr>
          <a:xfrm>
            <a:off x="2514600" y="2354282"/>
            <a:ext cx="8991600" cy="3970318"/>
          </a:xfrm>
          <a:prstGeom prst="rect">
            <a:avLst/>
          </a:prstGeom>
        </p:spPr>
        <p:txBody>
          <a:bodyPr wrap="square">
            <a:spAutoFit/>
          </a:bodyPr>
          <a:lstStyle/>
          <a:p>
            <a:pPr>
              <a:buNone/>
            </a:pPr>
            <a:r>
              <a:rPr lang="en-US" dirty="0"/>
              <a:t>	Negligence due to the violation of a law meant to protect the public, such as a speed limit or building code. Unlike ordinary negligence, a plaintiff alleging negligence per se need not prove that a reasonable person should have acted differently -- the conduct is automatically considered negligent, and the focus of the suit will be over whether it proximately caused damage to the plaintiff.</a:t>
            </a:r>
          </a:p>
          <a:p>
            <a:pPr>
              <a:buNone/>
            </a:pPr>
            <a:r>
              <a:rPr lang="en-US" sz="3600" dirty="0"/>
              <a:t>	</a:t>
            </a:r>
            <a:r>
              <a:rPr lang="en-US" sz="1200" dirty="0"/>
              <a:t>Cornell University Law School.  </a:t>
            </a:r>
            <a:r>
              <a:rPr lang="en-US" sz="1200" i="1" dirty="0"/>
              <a:t>Negligence per se</a:t>
            </a:r>
            <a:r>
              <a:rPr lang="en-US" sz="1200" dirty="0"/>
              <a:t>.  </a:t>
            </a:r>
            <a:r>
              <a:rPr lang="en-US" sz="1200" u="sng" dirty="0">
                <a:hlinkClick r:id="rId3"/>
              </a:rPr>
              <a:t>https://www.law.cornell.edu/wex/negligence_per_se</a:t>
            </a:r>
            <a:r>
              <a:rPr lang="en-US" sz="1200" dirty="0"/>
              <a:t>.  	Accessed March 24, 2015. </a:t>
            </a:r>
          </a:p>
          <a:p>
            <a:pPr>
              <a:buNone/>
            </a:pPr>
            <a:endParaRPr lang="en-US" sz="3600" dirty="0"/>
          </a:p>
        </p:txBody>
      </p:sp>
    </p:spTree>
    <p:extLst>
      <p:ext uri="{BB962C8B-B14F-4D97-AF65-F5344CB8AC3E}">
        <p14:creationId xmlns:p14="http://schemas.microsoft.com/office/powerpoint/2010/main" val="161411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13</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Negligence per se</a:t>
            </a:r>
          </a:p>
        </p:txBody>
      </p:sp>
      <p:sp>
        <p:nvSpPr>
          <p:cNvPr id="7" name="Rectangle 6">
            <a:extLst>
              <a:ext uri="{FF2B5EF4-FFF2-40B4-BE49-F238E27FC236}">
                <a16:creationId xmlns:a16="http://schemas.microsoft.com/office/drawing/2014/main" id="{8D5EDB66-E4B4-4AB5-8AF7-4AEF126923A4}"/>
              </a:ext>
            </a:extLst>
          </p:cNvPr>
          <p:cNvSpPr/>
          <p:nvPr/>
        </p:nvSpPr>
        <p:spPr>
          <a:xfrm>
            <a:off x="2514600" y="2354282"/>
            <a:ext cx="8991600" cy="2308324"/>
          </a:xfrm>
          <a:prstGeom prst="rect">
            <a:avLst/>
          </a:prstGeom>
        </p:spPr>
        <p:txBody>
          <a:bodyPr wrap="square">
            <a:spAutoFit/>
          </a:bodyPr>
          <a:lstStyle/>
          <a:p>
            <a:pPr marL="742950" lvl="0" indent="-742950">
              <a:buFont typeface="+mj-lt"/>
              <a:buAutoNum type="arabicPeriod"/>
            </a:pPr>
            <a:r>
              <a:rPr lang="en-US" dirty="0"/>
              <a:t>The plaintiff has to show that a violation of the statute occurred and that an injury resulted, </a:t>
            </a:r>
          </a:p>
          <a:p>
            <a:pPr marL="742950" lvl="0" indent="-742950">
              <a:buFont typeface="+mj-lt"/>
              <a:buAutoNum type="arabicPeriod"/>
            </a:pPr>
            <a:r>
              <a:rPr lang="en-US" dirty="0"/>
              <a:t>The injured person was one that the statute was meant to protect, and </a:t>
            </a:r>
          </a:p>
          <a:p>
            <a:pPr marL="742950" lvl="0" indent="-742950">
              <a:buFont typeface="+mj-lt"/>
              <a:buAutoNum type="arabicPeriod"/>
            </a:pPr>
            <a:r>
              <a:rPr lang="en-US" dirty="0"/>
              <a:t>The harm was the type that the statute was enacted to prevent. </a:t>
            </a:r>
          </a:p>
        </p:txBody>
      </p:sp>
    </p:spTree>
    <p:extLst>
      <p:ext uri="{BB962C8B-B14F-4D97-AF65-F5344CB8AC3E}">
        <p14:creationId xmlns:p14="http://schemas.microsoft.com/office/powerpoint/2010/main" val="127044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14</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a:xfrm>
            <a:off x="2336800" y="381000"/>
            <a:ext cx="9144000" cy="1143000"/>
          </a:xfrm>
        </p:spPr>
        <p:txBody>
          <a:bodyPr/>
          <a:lstStyle/>
          <a:p>
            <a:r>
              <a:rPr lang="en-US" dirty="0"/>
              <a:t>Adverse/Never Events</a:t>
            </a:r>
          </a:p>
        </p:txBody>
      </p:sp>
      <p:pic>
        <p:nvPicPr>
          <p:cNvPr id="5" name="Content Placeholder 4" descr="https___www_iom_edu___media_Files_Report_Files_1999_To-Err-is-Human_To_Err_is_Human_1999__report_brief_pdf.jpg">
            <a:extLst>
              <a:ext uri="{FF2B5EF4-FFF2-40B4-BE49-F238E27FC236}">
                <a16:creationId xmlns:a16="http://schemas.microsoft.com/office/drawing/2014/main" id="{AD2388C6-E993-4661-B3D2-F907214A2CAE}"/>
              </a:ext>
            </a:extLst>
          </p:cNvPr>
          <p:cNvPicPr>
            <a:picLocks noGrp="1" noChangeAspect="1"/>
          </p:cNvPicPr>
          <p:nvPr>
            <p:ph idx="1"/>
          </p:nvPr>
        </p:nvPicPr>
        <p:blipFill>
          <a:blip r:embed="rId3"/>
          <a:srcRect l="-5635" r="-5635"/>
          <a:stretch>
            <a:fillRect/>
          </a:stretch>
        </p:blipFill>
        <p:spPr>
          <a:xfrm>
            <a:off x="2895600" y="1488289"/>
            <a:ext cx="8229600" cy="4456113"/>
          </a:xfrm>
        </p:spPr>
      </p:pic>
      <p:sp>
        <p:nvSpPr>
          <p:cNvPr id="6" name="TextBox 5">
            <a:extLst>
              <a:ext uri="{FF2B5EF4-FFF2-40B4-BE49-F238E27FC236}">
                <a16:creationId xmlns:a16="http://schemas.microsoft.com/office/drawing/2014/main" id="{6FD7018F-2C60-4FB4-9816-4A747990274B}"/>
              </a:ext>
            </a:extLst>
          </p:cNvPr>
          <p:cNvSpPr txBox="1"/>
          <p:nvPr/>
        </p:nvSpPr>
        <p:spPr>
          <a:xfrm>
            <a:off x="2976295" y="6029107"/>
            <a:ext cx="8148905" cy="646331"/>
          </a:xfrm>
          <a:prstGeom prst="rect">
            <a:avLst/>
          </a:prstGeom>
          <a:noFill/>
        </p:spPr>
        <p:txBody>
          <a:bodyPr wrap="square" rtlCol="0">
            <a:spAutoFit/>
          </a:bodyPr>
          <a:lstStyle/>
          <a:p>
            <a:r>
              <a:rPr lang="en-US" sz="1200" dirty="0"/>
              <a:t>Institute of Medicine. </a:t>
            </a:r>
            <a:r>
              <a:rPr lang="en-US" sz="1200" i="1" dirty="0"/>
              <a:t>To Err Is Human: Building a Safer Health System</a:t>
            </a:r>
            <a:r>
              <a:rPr lang="en-US" sz="1200" dirty="0"/>
              <a:t>. </a:t>
            </a:r>
            <a:r>
              <a:rPr lang="en-US" sz="1200" dirty="0">
                <a:hlinkClick r:id="rId4"/>
              </a:rPr>
              <a:t>https://www.iom.edu/~/media/Files/Report%20Files/1999/To-Err-is-Human/To%20Err%20is%20Human%201999%20%20report%20brief.pdf</a:t>
            </a:r>
            <a:r>
              <a:rPr lang="en-US" sz="1200" dirty="0"/>
              <a:t>.  Accessed March 25, 2015. </a:t>
            </a:r>
          </a:p>
        </p:txBody>
      </p:sp>
    </p:spTree>
    <p:extLst>
      <p:ext uri="{BB962C8B-B14F-4D97-AF65-F5344CB8AC3E}">
        <p14:creationId xmlns:p14="http://schemas.microsoft.com/office/powerpoint/2010/main" val="303005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15</a:t>
            </a:fld>
            <a:endParaRPr lang="en-US"/>
          </a:p>
        </p:txBody>
      </p:sp>
      <p:sp>
        <p:nvSpPr>
          <p:cNvPr id="9" name="TextBox 8">
            <a:extLst>
              <a:ext uri="{FF2B5EF4-FFF2-40B4-BE49-F238E27FC236}">
                <a16:creationId xmlns:a16="http://schemas.microsoft.com/office/drawing/2014/main" id="{CA025FB8-5C18-4ECD-B8A6-723F400B67B6}"/>
              </a:ext>
            </a:extLst>
          </p:cNvPr>
          <p:cNvSpPr txBox="1"/>
          <p:nvPr/>
        </p:nvSpPr>
        <p:spPr>
          <a:xfrm>
            <a:off x="3505200" y="5814721"/>
            <a:ext cx="6172200" cy="646331"/>
          </a:xfrm>
          <a:prstGeom prst="rect">
            <a:avLst/>
          </a:prstGeom>
          <a:noFill/>
        </p:spPr>
        <p:txBody>
          <a:bodyPr wrap="square" rtlCol="0">
            <a:spAutoFit/>
          </a:bodyPr>
          <a:lstStyle/>
          <a:p>
            <a:r>
              <a:rPr lang="en-US" sz="1200" dirty="0"/>
              <a:t>National Quality Forum. Serious Reportable Events. </a:t>
            </a:r>
            <a:r>
              <a:rPr lang="en-US" sz="1200" dirty="0">
                <a:hlinkClick r:id="rId3"/>
              </a:rPr>
              <a:t>http://www.qualityforum.org/topics/sres/serious_reportable_events.aspx</a:t>
            </a:r>
            <a:r>
              <a:rPr lang="en-US" sz="1200" dirty="0"/>
              <a:t>. Accessed September 23, 2019.  </a:t>
            </a:r>
          </a:p>
        </p:txBody>
      </p:sp>
      <p:pic>
        <p:nvPicPr>
          <p:cNvPr id="6" name="Content Placeholder 5" descr="A screenshot of a social media post&#10;&#10;Description automatically generated">
            <a:extLst>
              <a:ext uri="{FF2B5EF4-FFF2-40B4-BE49-F238E27FC236}">
                <a16:creationId xmlns:a16="http://schemas.microsoft.com/office/drawing/2014/main" id="{A6D8C7A0-9A57-AD4C-B25E-B7AE2252CB04}"/>
              </a:ext>
            </a:extLst>
          </p:cNvPr>
          <p:cNvPicPr>
            <a:picLocks noGrp="1" noChangeAspect="1"/>
          </p:cNvPicPr>
          <p:nvPr>
            <p:ph idx="1"/>
          </p:nvPr>
        </p:nvPicPr>
        <p:blipFill>
          <a:blip r:embed="rId4"/>
          <a:stretch>
            <a:fillRect/>
          </a:stretch>
        </p:blipFill>
        <p:spPr>
          <a:xfrm>
            <a:off x="2541687" y="304800"/>
            <a:ext cx="8384975" cy="5181600"/>
          </a:xfrm>
        </p:spPr>
      </p:pic>
    </p:spTree>
    <p:extLst>
      <p:ext uri="{BB962C8B-B14F-4D97-AF65-F5344CB8AC3E}">
        <p14:creationId xmlns:p14="http://schemas.microsoft.com/office/powerpoint/2010/main" val="107541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16</a:t>
            </a:fld>
            <a:endParaRPr lang="en-US"/>
          </a:p>
        </p:txBody>
      </p:sp>
      <p:sp>
        <p:nvSpPr>
          <p:cNvPr id="9" name="TextBox 8">
            <a:extLst>
              <a:ext uri="{FF2B5EF4-FFF2-40B4-BE49-F238E27FC236}">
                <a16:creationId xmlns:a16="http://schemas.microsoft.com/office/drawing/2014/main" id="{CA025FB8-5C18-4ECD-B8A6-723F400B67B6}"/>
              </a:ext>
            </a:extLst>
          </p:cNvPr>
          <p:cNvSpPr txBox="1"/>
          <p:nvPr/>
        </p:nvSpPr>
        <p:spPr>
          <a:xfrm>
            <a:off x="3505200" y="5814721"/>
            <a:ext cx="6172200" cy="646331"/>
          </a:xfrm>
          <a:prstGeom prst="rect">
            <a:avLst/>
          </a:prstGeom>
          <a:noFill/>
        </p:spPr>
        <p:txBody>
          <a:bodyPr wrap="square" rtlCol="0">
            <a:spAutoFit/>
          </a:bodyPr>
          <a:lstStyle/>
          <a:p>
            <a:r>
              <a:rPr lang="en-US" sz="1200" dirty="0"/>
              <a:t>National Quality Forum. List of SREs. </a:t>
            </a:r>
            <a:r>
              <a:rPr lang="en-US" sz="1200" dirty="0">
                <a:hlinkClick r:id="rId3"/>
              </a:rPr>
              <a:t>http://www.qualityforum.org/Topics/SREs/List_of_SREs.aspx</a:t>
            </a:r>
            <a:r>
              <a:rPr lang="en-US" sz="1200" dirty="0"/>
              <a:t>. Accessed September 23, 2019.  </a:t>
            </a:r>
          </a:p>
        </p:txBody>
      </p:sp>
      <p:pic>
        <p:nvPicPr>
          <p:cNvPr id="7" name="Content Placeholder 6" descr="A screenshot of a cell phone&#10;&#10;Description automatically generated">
            <a:extLst>
              <a:ext uri="{FF2B5EF4-FFF2-40B4-BE49-F238E27FC236}">
                <a16:creationId xmlns:a16="http://schemas.microsoft.com/office/drawing/2014/main" id="{06A59C67-E76D-774B-865B-C82B22962688}"/>
              </a:ext>
            </a:extLst>
          </p:cNvPr>
          <p:cNvPicPr>
            <a:picLocks noGrp="1" noChangeAspect="1"/>
          </p:cNvPicPr>
          <p:nvPr>
            <p:ph idx="1"/>
          </p:nvPr>
        </p:nvPicPr>
        <p:blipFill>
          <a:blip r:embed="rId4"/>
          <a:stretch>
            <a:fillRect/>
          </a:stretch>
        </p:blipFill>
        <p:spPr>
          <a:xfrm>
            <a:off x="3276600" y="609600"/>
            <a:ext cx="6654800" cy="4838700"/>
          </a:xfrm>
        </p:spPr>
      </p:pic>
    </p:spTree>
    <p:extLst>
      <p:ext uri="{BB962C8B-B14F-4D97-AF65-F5344CB8AC3E}">
        <p14:creationId xmlns:p14="http://schemas.microsoft.com/office/powerpoint/2010/main" val="332155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17</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Res </a:t>
            </a:r>
            <a:r>
              <a:rPr lang="en-US" dirty="0" err="1"/>
              <a:t>Ipsa</a:t>
            </a:r>
            <a:r>
              <a:rPr lang="en-US" dirty="0"/>
              <a:t> Loquitur</a:t>
            </a:r>
          </a:p>
        </p:txBody>
      </p:sp>
      <p:sp>
        <p:nvSpPr>
          <p:cNvPr id="7" name="Rectangle 6">
            <a:extLst>
              <a:ext uri="{FF2B5EF4-FFF2-40B4-BE49-F238E27FC236}">
                <a16:creationId xmlns:a16="http://schemas.microsoft.com/office/drawing/2014/main" id="{8D5EDB66-E4B4-4AB5-8AF7-4AEF126923A4}"/>
              </a:ext>
            </a:extLst>
          </p:cNvPr>
          <p:cNvSpPr/>
          <p:nvPr/>
        </p:nvSpPr>
        <p:spPr>
          <a:xfrm>
            <a:off x="2514600" y="2354282"/>
            <a:ext cx="8991600" cy="2308324"/>
          </a:xfrm>
          <a:prstGeom prst="rect">
            <a:avLst/>
          </a:prstGeom>
        </p:spPr>
        <p:txBody>
          <a:bodyPr wrap="square">
            <a:spAutoFit/>
          </a:bodyPr>
          <a:lstStyle/>
          <a:p>
            <a:pPr marL="742950" lvl="0" indent="-742950">
              <a:buFont typeface="+mj-lt"/>
              <a:buAutoNum type="arabicPeriod"/>
            </a:pPr>
            <a:r>
              <a:rPr lang="en-US" dirty="0"/>
              <a:t>The accident or injury is of a type that normally does not occur without someone else’s negligence</a:t>
            </a:r>
          </a:p>
          <a:p>
            <a:pPr marL="742950" lvl="0" indent="-742950">
              <a:buFont typeface="+mj-lt"/>
              <a:buAutoNum type="arabicPeriod"/>
            </a:pPr>
            <a:r>
              <a:rPr lang="en-US" dirty="0"/>
              <a:t>The defendant had sole control of the apparent cause of the accident or injury </a:t>
            </a:r>
          </a:p>
          <a:p>
            <a:pPr marL="742950" lvl="0" indent="-742950">
              <a:buFont typeface="+mj-lt"/>
              <a:buAutoNum type="arabicPeriod"/>
            </a:pPr>
            <a:r>
              <a:rPr lang="en-US" dirty="0"/>
              <a:t>The plaintiff could not have contributed to the accident or injury </a:t>
            </a:r>
          </a:p>
        </p:txBody>
      </p:sp>
    </p:spTree>
    <p:extLst>
      <p:ext uri="{BB962C8B-B14F-4D97-AF65-F5344CB8AC3E}">
        <p14:creationId xmlns:p14="http://schemas.microsoft.com/office/powerpoint/2010/main" val="258118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18</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Strict Liability</a:t>
            </a:r>
          </a:p>
        </p:txBody>
      </p:sp>
      <p:sp>
        <p:nvSpPr>
          <p:cNvPr id="7" name="Rectangle 6">
            <a:extLst>
              <a:ext uri="{FF2B5EF4-FFF2-40B4-BE49-F238E27FC236}">
                <a16:creationId xmlns:a16="http://schemas.microsoft.com/office/drawing/2014/main" id="{8D5EDB66-E4B4-4AB5-8AF7-4AEF126923A4}"/>
              </a:ext>
            </a:extLst>
          </p:cNvPr>
          <p:cNvSpPr/>
          <p:nvPr/>
        </p:nvSpPr>
        <p:spPr>
          <a:xfrm>
            <a:off x="2514600" y="2354282"/>
            <a:ext cx="8991600" cy="1569660"/>
          </a:xfrm>
          <a:prstGeom prst="rect">
            <a:avLst/>
          </a:prstGeom>
        </p:spPr>
        <p:txBody>
          <a:bodyPr wrap="square">
            <a:spAutoFit/>
          </a:bodyPr>
          <a:lstStyle/>
          <a:p>
            <a:pPr marL="342900" indent="-342900">
              <a:buFont typeface="Arial" panose="020B0604020202020204" pitchFamily="34" charset="0"/>
              <a:buChar char="•"/>
            </a:pPr>
            <a:r>
              <a:rPr lang="en-US" dirty="0"/>
              <a:t>Unusual in medical malpractice cases</a:t>
            </a:r>
          </a:p>
          <a:p>
            <a:pPr marL="342900" indent="-342900">
              <a:buFont typeface="Arial" panose="020B0604020202020204" pitchFamily="34" charset="0"/>
              <a:buChar char="•"/>
            </a:pPr>
            <a:r>
              <a:rPr lang="en-US" dirty="0"/>
              <a:t>Imposes liability without the need to prove negligence</a:t>
            </a:r>
          </a:p>
          <a:p>
            <a:pPr marL="342900" indent="-342900">
              <a:buFont typeface="Arial" panose="020B0604020202020204" pitchFamily="34" charset="0"/>
              <a:buChar char="•"/>
            </a:pPr>
            <a:r>
              <a:rPr lang="en-US" dirty="0"/>
              <a:t>Applicable in product liability law</a:t>
            </a:r>
          </a:p>
          <a:p>
            <a:pPr marL="342900" indent="-342900">
              <a:buFont typeface="Arial" panose="020B0604020202020204" pitchFamily="34" charset="0"/>
              <a:buChar char="•"/>
            </a:pPr>
            <a:r>
              <a:rPr lang="en-US" dirty="0"/>
              <a:t>Applies to products, not services</a:t>
            </a:r>
          </a:p>
        </p:txBody>
      </p:sp>
    </p:spTree>
    <p:extLst>
      <p:ext uri="{BB962C8B-B14F-4D97-AF65-F5344CB8AC3E}">
        <p14:creationId xmlns:p14="http://schemas.microsoft.com/office/powerpoint/2010/main" val="343609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8DDB0-D550-40E1-8EA6-032CD0D5C9C0}"/>
              </a:ext>
            </a:extLst>
          </p:cNvPr>
          <p:cNvSpPr>
            <a:spLocks noGrp="1"/>
          </p:cNvSpPr>
          <p:nvPr>
            <p:ph type="sldNum" sz="quarter" idx="10"/>
          </p:nvPr>
        </p:nvSpPr>
        <p:spPr/>
        <p:txBody>
          <a:bodyPr/>
          <a:lstStyle/>
          <a:p>
            <a:fld id="{B7CFA7D8-35C9-C54B-B306-E9537D7350C6}" type="slidenum">
              <a:rPr lang="en-US" smtClean="0"/>
              <a:t>19</a:t>
            </a:fld>
            <a:endParaRPr lang="en-US"/>
          </a:p>
        </p:txBody>
      </p:sp>
      <p:sp>
        <p:nvSpPr>
          <p:cNvPr id="4" name="Title 3">
            <a:extLst>
              <a:ext uri="{FF2B5EF4-FFF2-40B4-BE49-F238E27FC236}">
                <a16:creationId xmlns:a16="http://schemas.microsoft.com/office/drawing/2014/main" id="{C606D170-2698-4E13-B4AB-1C7BBCC1D9E7}"/>
              </a:ext>
            </a:extLst>
          </p:cNvPr>
          <p:cNvSpPr>
            <a:spLocks noGrp="1"/>
          </p:cNvSpPr>
          <p:nvPr>
            <p:ph type="title"/>
          </p:nvPr>
        </p:nvSpPr>
        <p:spPr/>
        <p:txBody>
          <a:bodyPr/>
          <a:lstStyle/>
          <a:p>
            <a:r>
              <a:rPr lang="en-US" dirty="0"/>
              <a:t>Elements</a:t>
            </a:r>
          </a:p>
        </p:txBody>
      </p:sp>
      <p:sp>
        <p:nvSpPr>
          <p:cNvPr id="5" name="Content Placeholder 3">
            <a:extLst>
              <a:ext uri="{FF2B5EF4-FFF2-40B4-BE49-F238E27FC236}">
                <a16:creationId xmlns:a16="http://schemas.microsoft.com/office/drawing/2014/main" id="{6ECA5924-FBFF-4050-A478-28A65523B371}"/>
              </a:ext>
            </a:extLst>
          </p:cNvPr>
          <p:cNvSpPr>
            <a:spLocks noGrp="1"/>
          </p:cNvSpPr>
          <p:nvPr>
            <p:ph idx="1"/>
          </p:nvPr>
        </p:nvSpPr>
        <p:spPr>
          <a:xfrm>
            <a:off x="2590800" y="2667000"/>
            <a:ext cx="8382000" cy="2133600"/>
          </a:xfrm>
        </p:spPr>
        <p:txBody>
          <a:bodyPr>
            <a:normAutofit/>
          </a:bodyPr>
          <a:lstStyle/>
          <a:p>
            <a:pPr algn="ctr">
              <a:buFont typeface="Arial" panose="020B0604020202020204" pitchFamily="34" charset="0"/>
              <a:buChar char="•"/>
            </a:pPr>
            <a:r>
              <a:rPr lang="en-US" sz="2800" dirty="0"/>
              <a:t>Duty</a:t>
            </a:r>
          </a:p>
          <a:p>
            <a:pPr algn="ctr">
              <a:buFont typeface="Arial" panose="020B0604020202020204" pitchFamily="34" charset="0"/>
              <a:buChar char="•"/>
            </a:pPr>
            <a:r>
              <a:rPr lang="en-US" sz="2800" dirty="0"/>
              <a:t>Breach</a:t>
            </a:r>
          </a:p>
          <a:p>
            <a:pPr algn="ctr">
              <a:buFont typeface="Arial" panose="020B0604020202020204" pitchFamily="34" charset="0"/>
              <a:buChar char="•"/>
            </a:pPr>
            <a:r>
              <a:rPr lang="en-US" sz="2800" dirty="0">
                <a:solidFill>
                  <a:srgbClr val="C00000"/>
                </a:solidFill>
              </a:rPr>
              <a:t>Injury</a:t>
            </a:r>
          </a:p>
          <a:p>
            <a:pPr algn="ctr">
              <a:buFont typeface="Arial" panose="020B0604020202020204" pitchFamily="34" charset="0"/>
              <a:buChar char="•"/>
            </a:pPr>
            <a:r>
              <a:rPr lang="en-US" sz="2800" dirty="0">
                <a:solidFill>
                  <a:srgbClr val="C00000"/>
                </a:solidFill>
              </a:rPr>
              <a:t>Causation</a:t>
            </a:r>
          </a:p>
        </p:txBody>
      </p:sp>
    </p:spTree>
    <p:extLst>
      <p:ext uri="{BB962C8B-B14F-4D97-AF65-F5344CB8AC3E}">
        <p14:creationId xmlns:p14="http://schemas.microsoft.com/office/powerpoint/2010/main" val="1690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2</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Elements</a:t>
            </a:r>
          </a:p>
        </p:txBody>
      </p:sp>
      <p:sp>
        <p:nvSpPr>
          <p:cNvPr id="7" name="Rectangle 6">
            <a:extLst>
              <a:ext uri="{FF2B5EF4-FFF2-40B4-BE49-F238E27FC236}">
                <a16:creationId xmlns:a16="http://schemas.microsoft.com/office/drawing/2014/main" id="{8D5EDB66-E4B4-4AB5-8AF7-4AEF126923A4}"/>
              </a:ext>
            </a:extLst>
          </p:cNvPr>
          <p:cNvSpPr/>
          <p:nvPr/>
        </p:nvSpPr>
        <p:spPr>
          <a:xfrm>
            <a:off x="3733800" y="2514600"/>
            <a:ext cx="6096000" cy="2800767"/>
          </a:xfrm>
          <a:prstGeom prst="rect">
            <a:avLst/>
          </a:prstGeom>
        </p:spPr>
        <p:txBody>
          <a:bodyPr>
            <a:spAutoFit/>
          </a:bodyPr>
          <a:lstStyle/>
          <a:p>
            <a:pPr marL="342900" indent="-342900" algn="ctr">
              <a:buFont typeface="Arial" panose="020B0604020202020204" pitchFamily="34" charset="0"/>
              <a:buChar char="•"/>
            </a:pPr>
            <a:r>
              <a:rPr lang="en-US" sz="4400" dirty="0"/>
              <a:t>Duty</a:t>
            </a:r>
          </a:p>
          <a:p>
            <a:pPr marL="342900" indent="-342900" algn="ctr">
              <a:buFont typeface="Arial" panose="020B0604020202020204" pitchFamily="34" charset="0"/>
              <a:buChar char="•"/>
            </a:pPr>
            <a:r>
              <a:rPr lang="en-US" sz="4400" dirty="0"/>
              <a:t>Breach</a:t>
            </a:r>
          </a:p>
          <a:p>
            <a:pPr marL="342900" indent="-342900" algn="ctr">
              <a:buFont typeface="Arial" panose="020B0604020202020204" pitchFamily="34" charset="0"/>
              <a:buChar char="•"/>
            </a:pPr>
            <a:r>
              <a:rPr lang="en-US" sz="4400" dirty="0"/>
              <a:t>Injury</a:t>
            </a:r>
          </a:p>
          <a:p>
            <a:pPr marL="342900" indent="-342900" algn="ctr">
              <a:buFont typeface="Arial" panose="020B0604020202020204" pitchFamily="34" charset="0"/>
              <a:buChar char="•"/>
            </a:pPr>
            <a:r>
              <a:rPr lang="en-US" sz="4400" dirty="0"/>
              <a:t>Causation</a:t>
            </a:r>
          </a:p>
        </p:txBody>
      </p:sp>
    </p:spTree>
    <p:extLst>
      <p:ext uri="{BB962C8B-B14F-4D97-AF65-F5344CB8AC3E}">
        <p14:creationId xmlns:p14="http://schemas.microsoft.com/office/powerpoint/2010/main" val="406920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8DDB0-D550-40E1-8EA6-032CD0D5C9C0}"/>
              </a:ext>
            </a:extLst>
          </p:cNvPr>
          <p:cNvSpPr>
            <a:spLocks noGrp="1"/>
          </p:cNvSpPr>
          <p:nvPr>
            <p:ph type="sldNum" sz="quarter" idx="10"/>
          </p:nvPr>
        </p:nvSpPr>
        <p:spPr/>
        <p:txBody>
          <a:bodyPr/>
          <a:lstStyle/>
          <a:p>
            <a:fld id="{B7CFA7D8-35C9-C54B-B306-E9537D7350C6}" type="slidenum">
              <a:rPr lang="en-US" smtClean="0"/>
              <a:t>20</a:t>
            </a:fld>
            <a:endParaRPr lang="en-US"/>
          </a:p>
        </p:txBody>
      </p:sp>
      <p:sp>
        <p:nvSpPr>
          <p:cNvPr id="4" name="Title 3">
            <a:extLst>
              <a:ext uri="{FF2B5EF4-FFF2-40B4-BE49-F238E27FC236}">
                <a16:creationId xmlns:a16="http://schemas.microsoft.com/office/drawing/2014/main" id="{C606D170-2698-4E13-B4AB-1C7BBCC1D9E7}"/>
              </a:ext>
            </a:extLst>
          </p:cNvPr>
          <p:cNvSpPr>
            <a:spLocks noGrp="1"/>
          </p:cNvSpPr>
          <p:nvPr>
            <p:ph type="title"/>
          </p:nvPr>
        </p:nvSpPr>
        <p:spPr/>
        <p:txBody>
          <a:bodyPr/>
          <a:lstStyle/>
          <a:p>
            <a:r>
              <a:rPr lang="en-US" dirty="0"/>
              <a:t>Proximate Cause</a:t>
            </a:r>
          </a:p>
        </p:txBody>
      </p:sp>
      <p:sp>
        <p:nvSpPr>
          <p:cNvPr id="5" name="Content Placeholder 3">
            <a:extLst>
              <a:ext uri="{FF2B5EF4-FFF2-40B4-BE49-F238E27FC236}">
                <a16:creationId xmlns:a16="http://schemas.microsoft.com/office/drawing/2014/main" id="{6ECA5924-FBFF-4050-A478-28A65523B371}"/>
              </a:ext>
            </a:extLst>
          </p:cNvPr>
          <p:cNvSpPr>
            <a:spLocks noGrp="1"/>
          </p:cNvSpPr>
          <p:nvPr>
            <p:ph idx="1"/>
          </p:nvPr>
        </p:nvSpPr>
        <p:spPr>
          <a:xfrm>
            <a:off x="2590800" y="2667000"/>
            <a:ext cx="8382000" cy="2133600"/>
          </a:xfrm>
        </p:spPr>
        <p:txBody>
          <a:bodyPr>
            <a:normAutofit fontScale="92500" lnSpcReduction="10000"/>
          </a:bodyPr>
          <a:lstStyle/>
          <a:p>
            <a:pPr lvl="0">
              <a:buFont typeface="Arial" panose="020B0604020202020204" pitchFamily="34" charset="0"/>
              <a:buChar char="•"/>
            </a:pPr>
            <a:r>
              <a:rPr lang="en-US" sz="2800" dirty="0"/>
              <a:t>The injury would not have occurred “but for” the defendant’s act, or </a:t>
            </a:r>
          </a:p>
          <a:p>
            <a:pPr lvl="0">
              <a:buFont typeface="Arial" panose="020B0604020202020204" pitchFamily="34" charset="0"/>
              <a:buChar char="•"/>
            </a:pPr>
            <a:r>
              <a:rPr lang="en-US" sz="2800" dirty="0"/>
              <a:t>The injury was a foreseeable result of the negligent act</a:t>
            </a:r>
          </a:p>
          <a:p>
            <a:pPr lvl="0">
              <a:buFont typeface="Arial" panose="020B0604020202020204" pitchFamily="34" charset="0"/>
              <a:buChar char="•"/>
            </a:pPr>
            <a:r>
              <a:rPr lang="en-US" sz="2800" dirty="0"/>
              <a:t>Measured by “preponderance of the evidence”</a:t>
            </a:r>
          </a:p>
        </p:txBody>
      </p:sp>
    </p:spTree>
    <p:extLst>
      <p:ext uri="{BB962C8B-B14F-4D97-AF65-F5344CB8AC3E}">
        <p14:creationId xmlns:p14="http://schemas.microsoft.com/office/powerpoint/2010/main" val="9450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8DDB0-D550-40E1-8EA6-032CD0D5C9C0}"/>
              </a:ext>
            </a:extLst>
          </p:cNvPr>
          <p:cNvSpPr>
            <a:spLocks noGrp="1"/>
          </p:cNvSpPr>
          <p:nvPr>
            <p:ph type="sldNum" sz="quarter" idx="10"/>
          </p:nvPr>
        </p:nvSpPr>
        <p:spPr/>
        <p:txBody>
          <a:bodyPr/>
          <a:lstStyle/>
          <a:p>
            <a:fld id="{B7CFA7D8-35C9-C54B-B306-E9537D7350C6}" type="slidenum">
              <a:rPr lang="en-US" smtClean="0"/>
              <a:t>21</a:t>
            </a:fld>
            <a:endParaRPr lang="en-US"/>
          </a:p>
        </p:txBody>
      </p:sp>
      <p:sp>
        <p:nvSpPr>
          <p:cNvPr id="4" name="Title 3">
            <a:extLst>
              <a:ext uri="{FF2B5EF4-FFF2-40B4-BE49-F238E27FC236}">
                <a16:creationId xmlns:a16="http://schemas.microsoft.com/office/drawing/2014/main" id="{C606D170-2698-4E13-B4AB-1C7BBCC1D9E7}"/>
              </a:ext>
            </a:extLst>
          </p:cNvPr>
          <p:cNvSpPr>
            <a:spLocks noGrp="1"/>
          </p:cNvSpPr>
          <p:nvPr>
            <p:ph type="title"/>
          </p:nvPr>
        </p:nvSpPr>
        <p:spPr/>
        <p:txBody>
          <a:bodyPr/>
          <a:lstStyle/>
          <a:p>
            <a:r>
              <a:rPr lang="en-US" dirty="0"/>
              <a:t>Damages</a:t>
            </a:r>
          </a:p>
        </p:txBody>
      </p:sp>
      <p:sp>
        <p:nvSpPr>
          <p:cNvPr id="5" name="Content Placeholder 3">
            <a:extLst>
              <a:ext uri="{FF2B5EF4-FFF2-40B4-BE49-F238E27FC236}">
                <a16:creationId xmlns:a16="http://schemas.microsoft.com/office/drawing/2014/main" id="{6ECA5924-FBFF-4050-A478-28A65523B371}"/>
              </a:ext>
            </a:extLst>
          </p:cNvPr>
          <p:cNvSpPr>
            <a:spLocks noGrp="1"/>
          </p:cNvSpPr>
          <p:nvPr>
            <p:ph idx="1"/>
          </p:nvPr>
        </p:nvSpPr>
        <p:spPr>
          <a:xfrm>
            <a:off x="2590800" y="2667000"/>
            <a:ext cx="8382000" cy="2133600"/>
          </a:xfrm>
        </p:spPr>
        <p:txBody>
          <a:bodyPr>
            <a:normAutofit/>
          </a:bodyPr>
          <a:lstStyle/>
          <a:p>
            <a:pPr lvl="0">
              <a:buFont typeface="Arial" panose="020B0604020202020204" pitchFamily="34" charset="0"/>
              <a:buChar char="•"/>
            </a:pPr>
            <a:r>
              <a:rPr lang="en-US" sz="2800" dirty="0"/>
              <a:t>Actual (Compensatory) – monetary amount to replace what the plaintiff lost</a:t>
            </a:r>
          </a:p>
          <a:p>
            <a:pPr lvl="0">
              <a:buFont typeface="Arial" panose="020B0604020202020204" pitchFamily="34" charset="0"/>
              <a:buChar char="•"/>
            </a:pPr>
            <a:r>
              <a:rPr lang="en-US" sz="2800" dirty="0"/>
              <a:t>Punitive – punish the defendant for injurious action</a:t>
            </a:r>
          </a:p>
        </p:txBody>
      </p:sp>
    </p:spTree>
    <p:extLst>
      <p:ext uri="{BB962C8B-B14F-4D97-AF65-F5344CB8AC3E}">
        <p14:creationId xmlns:p14="http://schemas.microsoft.com/office/powerpoint/2010/main" val="22365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8DDB0-D550-40E1-8EA6-032CD0D5C9C0}"/>
              </a:ext>
            </a:extLst>
          </p:cNvPr>
          <p:cNvSpPr>
            <a:spLocks noGrp="1"/>
          </p:cNvSpPr>
          <p:nvPr>
            <p:ph type="sldNum" sz="quarter" idx="10"/>
          </p:nvPr>
        </p:nvSpPr>
        <p:spPr/>
        <p:txBody>
          <a:bodyPr/>
          <a:lstStyle/>
          <a:p>
            <a:fld id="{B7CFA7D8-35C9-C54B-B306-E9537D7350C6}" type="slidenum">
              <a:rPr lang="en-US" smtClean="0"/>
              <a:t>22</a:t>
            </a:fld>
            <a:endParaRPr lang="en-US"/>
          </a:p>
        </p:txBody>
      </p:sp>
      <p:sp>
        <p:nvSpPr>
          <p:cNvPr id="4" name="Title 3">
            <a:extLst>
              <a:ext uri="{FF2B5EF4-FFF2-40B4-BE49-F238E27FC236}">
                <a16:creationId xmlns:a16="http://schemas.microsoft.com/office/drawing/2014/main" id="{C606D170-2698-4E13-B4AB-1C7BBCC1D9E7}"/>
              </a:ext>
            </a:extLst>
          </p:cNvPr>
          <p:cNvSpPr>
            <a:spLocks noGrp="1"/>
          </p:cNvSpPr>
          <p:nvPr>
            <p:ph type="title"/>
          </p:nvPr>
        </p:nvSpPr>
        <p:spPr/>
        <p:txBody>
          <a:bodyPr/>
          <a:lstStyle/>
          <a:p>
            <a:r>
              <a:rPr lang="en-US" dirty="0"/>
              <a:t>Vicarious Liability</a:t>
            </a:r>
          </a:p>
        </p:txBody>
      </p:sp>
      <p:sp>
        <p:nvSpPr>
          <p:cNvPr id="5" name="Content Placeholder 3">
            <a:extLst>
              <a:ext uri="{FF2B5EF4-FFF2-40B4-BE49-F238E27FC236}">
                <a16:creationId xmlns:a16="http://schemas.microsoft.com/office/drawing/2014/main" id="{6ECA5924-FBFF-4050-A478-28A65523B371}"/>
              </a:ext>
            </a:extLst>
          </p:cNvPr>
          <p:cNvSpPr>
            <a:spLocks noGrp="1"/>
          </p:cNvSpPr>
          <p:nvPr>
            <p:ph idx="1"/>
          </p:nvPr>
        </p:nvSpPr>
        <p:spPr>
          <a:xfrm>
            <a:off x="2590800" y="2667000"/>
            <a:ext cx="8382000" cy="2133600"/>
          </a:xfrm>
        </p:spPr>
        <p:txBody>
          <a:bodyPr>
            <a:normAutofit/>
          </a:bodyPr>
          <a:lstStyle/>
          <a:p>
            <a:pPr lvl="0">
              <a:buFont typeface="Arial" panose="020B0604020202020204" pitchFamily="34" charset="0"/>
              <a:buChar char="•"/>
            </a:pPr>
            <a:r>
              <a:rPr lang="en-US" sz="2800" dirty="0" err="1"/>
              <a:t>Respondeat</a:t>
            </a:r>
            <a:r>
              <a:rPr lang="en-US" sz="2800" dirty="0"/>
              <a:t> Superior – Let the superior respond</a:t>
            </a:r>
          </a:p>
          <a:p>
            <a:pPr lvl="0">
              <a:buFont typeface="Arial" panose="020B0604020202020204" pitchFamily="34" charset="0"/>
              <a:buChar char="•"/>
            </a:pPr>
            <a:r>
              <a:rPr lang="en-US" sz="2800" dirty="0"/>
              <a:t>Employer can be held responsible for the negligent actions of employees or other people under his control</a:t>
            </a:r>
          </a:p>
        </p:txBody>
      </p:sp>
    </p:spTree>
    <p:extLst>
      <p:ext uri="{BB962C8B-B14F-4D97-AF65-F5344CB8AC3E}">
        <p14:creationId xmlns:p14="http://schemas.microsoft.com/office/powerpoint/2010/main" val="8664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3</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Duty</a:t>
            </a:r>
          </a:p>
        </p:txBody>
      </p:sp>
      <p:sp>
        <p:nvSpPr>
          <p:cNvPr id="7" name="Rectangle 6">
            <a:extLst>
              <a:ext uri="{FF2B5EF4-FFF2-40B4-BE49-F238E27FC236}">
                <a16:creationId xmlns:a16="http://schemas.microsoft.com/office/drawing/2014/main" id="{8D5EDB66-E4B4-4AB5-8AF7-4AEF126923A4}"/>
              </a:ext>
            </a:extLst>
          </p:cNvPr>
          <p:cNvSpPr/>
          <p:nvPr/>
        </p:nvSpPr>
        <p:spPr>
          <a:xfrm>
            <a:off x="2834639" y="2397948"/>
            <a:ext cx="9144000" cy="2062103"/>
          </a:xfrm>
          <a:prstGeom prst="rect">
            <a:avLst/>
          </a:prstGeom>
        </p:spPr>
        <p:txBody>
          <a:bodyPr wrap="square">
            <a:spAutoFit/>
          </a:bodyPr>
          <a:lstStyle/>
          <a:p>
            <a:pPr marL="571500" indent="-571500">
              <a:buFont typeface="Arial" panose="020B0604020202020204" pitchFamily="34" charset="0"/>
              <a:buChar char="•"/>
            </a:pPr>
            <a:r>
              <a:rPr lang="en-US" sz="3200" dirty="0"/>
              <a:t>Legal obligation owed</a:t>
            </a:r>
          </a:p>
          <a:p>
            <a:pPr marL="571500" indent="-571500">
              <a:buFont typeface="Arial" panose="020B0604020202020204" pitchFamily="34" charset="0"/>
              <a:buChar char="•"/>
            </a:pPr>
            <a:r>
              <a:rPr lang="en-US" sz="3200" dirty="0"/>
              <a:t>Obligation for person to act the same as reasonably prudent in similar situation</a:t>
            </a:r>
          </a:p>
          <a:p>
            <a:pPr marL="571500" indent="-571500">
              <a:buFont typeface="Arial" panose="020B0604020202020204" pitchFamily="34" charset="0"/>
              <a:buChar char="•"/>
            </a:pPr>
            <a:r>
              <a:rPr lang="en-US" sz="3200" dirty="0"/>
              <a:t>Synonymous with “standard of care”</a:t>
            </a:r>
          </a:p>
        </p:txBody>
      </p:sp>
    </p:spTree>
    <p:extLst>
      <p:ext uri="{BB962C8B-B14F-4D97-AF65-F5344CB8AC3E}">
        <p14:creationId xmlns:p14="http://schemas.microsoft.com/office/powerpoint/2010/main" val="378175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4</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Legal Standard Variation</a:t>
            </a:r>
          </a:p>
        </p:txBody>
      </p:sp>
      <p:sp>
        <p:nvSpPr>
          <p:cNvPr id="7" name="Rectangle 6">
            <a:extLst>
              <a:ext uri="{FF2B5EF4-FFF2-40B4-BE49-F238E27FC236}">
                <a16:creationId xmlns:a16="http://schemas.microsoft.com/office/drawing/2014/main" id="{8D5EDB66-E4B4-4AB5-8AF7-4AEF126923A4}"/>
              </a:ext>
            </a:extLst>
          </p:cNvPr>
          <p:cNvSpPr/>
          <p:nvPr/>
        </p:nvSpPr>
        <p:spPr>
          <a:xfrm>
            <a:off x="2819400" y="1724085"/>
            <a:ext cx="9144000" cy="4524315"/>
          </a:xfrm>
          <a:prstGeom prst="rect">
            <a:avLst/>
          </a:prstGeom>
        </p:spPr>
        <p:txBody>
          <a:bodyPr wrap="square">
            <a:spAutoFit/>
          </a:bodyPr>
          <a:lstStyle/>
          <a:p>
            <a:pPr marL="742950" lvl="0" indent="-742950">
              <a:buFont typeface="+mj-lt"/>
              <a:buAutoNum type="arabicPeriod"/>
            </a:pPr>
            <a:r>
              <a:rPr lang="en-US" sz="3200" dirty="0"/>
              <a:t>Who is a reasonable physician?</a:t>
            </a:r>
          </a:p>
          <a:p>
            <a:pPr marL="742950" lvl="0" indent="-742950">
              <a:buFont typeface="+mj-lt"/>
              <a:buAutoNum type="arabicPeriod"/>
            </a:pPr>
            <a:r>
              <a:rPr lang="en-US" sz="3200" dirty="0"/>
              <a:t>What neighborhood or location should be considered?</a:t>
            </a:r>
          </a:p>
          <a:p>
            <a:pPr marL="742950" lvl="0" indent="-742950">
              <a:buFont typeface="+mj-lt"/>
              <a:buAutoNum type="arabicPeriod"/>
            </a:pPr>
            <a:r>
              <a:rPr lang="en-US" sz="3200" dirty="0"/>
              <a:t>What school of medicine (school rule) do other physicians follow?</a:t>
            </a:r>
          </a:p>
          <a:p>
            <a:pPr marL="742950" indent="-742950">
              <a:buFont typeface="+mj-lt"/>
              <a:buAutoNum type="arabicPeriod"/>
            </a:pPr>
            <a:r>
              <a:rPr lang="en-US" sz="3200" dirty="0"/>
              <a:t>Are the profession’s standards adequate?</a:t>
            </a:r>
          </a:p>
          <a:p>
            <a:pPr marL="742950" indent="-742950">
              <a:buFont typeface="+mj-lt"/>
              <a:buAutoNum type="arabicPeriod"/>
            </a:pPr>
            <a:endParaRPr lang="en-US" sz="3200" dirty="0"/>
          </a:p>
          <a:p>
            <a:r>
              <a:rPr lang="en-US" sz="3200" dirty="0"/>
              <a:t>Expert Witnesses – experts in a particular medical specialty </a:t>
            </a:r>
          </a:p>
        </p:txBody>
      </p:sp>
    </p:spTree>
    <p:extLst>
      <p:ext uri="{BB962C8B-B14F-4D97-AF65-F5344CB8AC3E}">
        <p14:creationId xmlns:p14="http://schemas.microsoft.com/office/powerpoint/2010/main" val="39737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5</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The Reasonable Physician</a:t>
            </a:r>
          </a:p>
        </p:txBody>
      </p:sp>
      <p:sp>
        <p:nvSpPr>
          <p:cNvPr id="7" name="Rectangle 6">
            <a:extLst>
              <a:ext uri="{FF2B5EF4-FFF2-40B4-BE49-F238E27FC236}">
                <a16:creationId xmlns:a16="http://schemas.microsoft.com/office/drawing/2014/main" id="{8D5EDB66-E4B4-4AB5-8AF7-4AEF126923A4}"/>
              </a:ext>
            </a:extLst>
          </p:cNvPr>
          <p:cNvSpPr/>
          <p:nvPr/>
        </p:nvSpPr>
        <p:spPr>
          <a:xfrm>
            <a:off x="2834639" y="2397948"/>
            <a:ext cx="9144000" cy="1569660"/>
          </a:xfrm>
          <a:prstGeom prst="rect">
            <a:avLst/>
          </a:prstGeom>
        </p:spPr>
        <p:txBody>
          <a:bodyPr wrap="square">
            <a:spAutoFit/>
          </a:bodyPr>
          <a:lstStyle/>
          <a:p>
            <a:pPr marL="457200" indent="-457200">
              <a:buFont typeface="Arial" panose="020B0604020202020204" pitchFamily="34" charset="0"/>
              <a:buChar char="•"/>
            </a:pPr>
            <a:r>
              <a:rPr lang="en-US" sz="3200" dirty="0"/>
              <a:t>“Reasonable and ordinary”</a:t>
            </a:r>
          </a:p>
          <a:p>
            <a:pPr marL="457200" indent="-457200">
              <a:buFont typeface="Arial" panose="020B0604020202020204" pitchFamily="34" charset="0"/>
              <a:buChar char="•"/>
            </a:pPr>
            <a:r>
              <a:rPr lang="en-US" sz="3200" dirty="0"/>
              <a:t>Standard of other physicians in same line of practice</a:t>
            </a:r>
          </a:p>
        </p:txBody>
      </p:sp>
    </p:spTree>
    <p:extLst>
      <p:ext uri="{BB962C8B-B14F-4D97-AF65-F5344CB8AC3E}">
        <p14:creationId xmlns:p14="http://schemas.microsoft.com/office/powerpoint/2010/main" val="272673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6</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The Locality Rule</a:t>
            </a:r>
          </a:p>
        </p:txBody>
      </p:sp>
      <p:sp>
        <p:nvSpPr>
          <p:cNvPr id="7" name="Rectangle 6">
            <a:extLst>
              <a:ext uri="{FF2B5EF4-FFF2-40B4-BE49-F238E27FC236}">
                <a16:creationId xmlns:a16="http://schemas.microsoft.com/office/drawing/2014/main" id="{8D5EDB66-E4B4-4AB5-8AF7-4AEF126923A4}"/>
              </a:ext>
            </a:extLst>
          </p:cNvPr>
          <p:cNvSpPr/>
          <p:nvPr/>
        </p:nvSpPr>
        <p:spPr>
          <a:xfrm>
            <a:off x="2834639" y="2397948"/>
            <a:ext cx="9144000" cy="2677656"/>
          </a:xfrm>
          <a:prstGeom prst="rect">
            <a:avLst/>
          </a:prstGeom>
        </p:spPr>
        <p:txBody>
          <a:bodyPr wrap="square">
            <a:spAutoFit/>
          </a:bodyPr>
          <a:lstStyle/>
          <a:p>
            <a:r>
              <a:rPr lang="en-US" dirty="0"/>
              <a:t>Locality rule has been broadly expanded to a national standard</a:t>
            </a:r>
          </a:p>
          <a:p>
            <a:r>
              <a:rPr lang="en-US" dirty="0"/>
              <a:t>Expansion based on several factors:</a:t>
            </a:r>
          </a:p>
          <a:p>
            <a:endParaRPr lang="en-US" dirty="0"/>
          </a:p>
          <a:p>
            <a:pPr marL="1143000" lvl="1" indent="-742950">
              <a:buFont typeface="+mj-lt"/>
              <a:buAutoNum type="arabicPeriod"/>
            </a:pPr>
            <a:r>
              <a:rPr lang="en-US" dirty="0"/>
              <a:t>National accreditation standards for medical education</a:t>
            </a:r>
          </a:p>
          <a:p>
            <a:pPr marL="1143000" lvl="1" indent="-742950">
              <a:buFont typeface="+mj-lt"/>
              <a:buAutoNum type="arabicPeriod"/>
            </a:pPr>
            <a:r>
              <a:rPr lang="en-US" dirty="0"/>
              <a:t>National certification for medical board specialties</a:t>
            </a:r>
          </a:p>
          <a:p>
            <a:pPr marL="1143000" lvl="1" indent="-742950">
              <a:buFont typeface="+mj-lt"/>
              <a:buAutoNum type="arabicPeriod"/>
            </a:pPr>
            <a:r>
              <a:rPr lang="en-US" dirty="0"/>
              <a:t>Advances in communications technology, including the Internet</a:t>
            </a:r>
          </a:p>
        </p:txBody>
      </p:sp>
    </p:spTree>
    <p:extLst>
      <p:ext uri="{BB962C8B-B14F-4D97-AF65-F5344CB8AC3E}">
        <p14:creationId xmlns:p14="http://schemas.microsoft.com/office/powerpoint/2010/main" val="133179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7</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The School Rule</a:t>
            </a:r>
          </a:p>
        </p:txBody>
      </p:sp>
      <p:sp>
        <p:nvSpPr>
          <p:cNvPr id="7" name="Rectangle 6">
            <a:extLst>
              <a:ext uri="{FF2B5EF4-FFF2-40B4-BE49-F238E27FC236}">
                <a16:creationId xmlns:a16="http://schemas.microsoft.com/office/drawing/2014/main" id="{8D5EDB66-E4B4-4AB5-8AF7-4AEF126923A4}"/>
              </a:ext>
            </a:extLst>
          </p:cNvPr>
          <p:cNvSpPr/>
          <p:nvPr/>
        </p:nvSpPr>
        <p:spPr>
          <a:xfrm>
            <a:off x="2667000" y="2397948"/>
            <a:ext cx="9144000" cy="1938992"/>
          </a:xfrm>
          <a:prstGeom prst="rect">
            <a:avLst/>
          </a:prstGeom>
        </p:spPr>
        <p:txBody>
          <a:bodyPr wrap="square">
            <a:spAutoFit/>
          </a:bodyPr>
          <a:lstStyle/>
          <a:p>
            <a:pPr marL="342900" indent="-342900">
              <a:buFont typeface="Arial" panose="020B0604020202020204" pitchFamily="34" charset="0"/>
              <a:buChar char="•"/>
            </a:pPr>
            <a:r>
              <a:rPr lang="en-US" dirty="0"/>
              <a:t>Same general line of practice</a:t>
            </a:r>
          </a:p>
          <a:p>
            <a:pPr marL="342900" indent="-342900">
              <a:buFont typeface="Arial" panose="020B0604020202020204" pitchFamily="34" charset="0"/>
              <a:buChar char="•"/>
            </a:pPr>
            <a:r>
              <a:rPr lang="en-US" dirty="0"/>
              <a:t>Physicians normally considered proficient within their disciplines</a:t>
            </a:r>
          </a:p>
          <a:p>
            <a:pPr marL="342900" indent="-342900">
              <a:buFont typeface="Arial" panose="020B0604020202020204" pitchFamily="34" charset="0"/>
              <a:buChar char="•"/>
            </a:pPr>
            <a:r>
              <a:rPr lang="en-US" dirty="0"/>
              <a:t>Physicians in specialized areas will be held to higher standard of care</a:t>
            </a:r>
          </a:p>
        </p:txBody>
      </p:sp>
    </p:spTree>
    <p:extLst>
      <p:ext uri="{BB962C8B-B14F-4D97-AF65-F5344CB8AC3E}">
        <p14:creationId xmlns:p14="http://schemas.microsoft.com/office/powerpoint/2010/main" val="276421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8</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Breach</a:t>
            </a:r>
          </a:p>
        </p:txBody>
      </p:sp>
      <p:sp>
        <p:nvSpPr>
          <p:cNvPr id="7" name="Rectangle 6">
            <a:extLst>
              <a:ext uri="{FF2B5EF4-FFF2-40B4-BE49-F238E27FC236}">
                <a16:creationId xmlns:a16="http://schemas.microsoft.com/office/drawing/2014/main" id="{8D5EDB66-E4B4-4AB5-8AF7-4AEF126923A4}"/>
              </a:ext>
            </a:extLst>
          </p:cNvPr>
          <p:cNvSpPr/>
          <p:nvPr/>
        </p:nvSpPr>
        <p:spPr>
          <a:xfrm>
            <a:off x="2666999" y="2838271"/>
            <a:ext cx="8229601" cy="1200329"/>
          </a:xfrm>
          <a:prstGeom prst="rect">
            <a:avLst/>
          </a:prstGeom>
        </p:spPr>
        <p:txBody>
          <a:bodyPr wrap="square">
            <a:spAutoFit/>
          </a:bodyPr>
          <a:lstStyle/>
          <a:p>
            <a:pPr marL="342900" indent="-342900" algn="ctr">
              <a:buFont typeface="Arial" panose="020B0604020202020204" pitchFamily="34" charset="0"/>
              <a:buChar char="•"/>
            </a:pPr>
            <a:r>
              <a:rPr lang="en-US" sz="3600" dirty="0"/>
              <a:t>Duty</a:t>
            </a:r>
          </a:p>
          <a:p>
            <a:pPr marL="342900" indent="-342900" algn="ctr">
              <a:buFont typeface="Arial" panose="020B0604020202020204" pitchFamily="34" charset="0"/>
              <a:buChar char="•"/>
            </a:pPr>
            <a:r>
              <a:rPr lang="en-US" sz="3600" dirty="0"/>
              <a:t>Duty was breached</a:t>
            </a:r>
          </a:p>
        </p:txBody>
      </p:sp>
    </p:spTree>
    <p:extLst>
      <p:ext uri="{BB962C8B-B14F-4D97-AF65-F5344CB8AC3E}">
        <p14:creationId xmlns:p14="http://schemas.microsoft.com/office/powerpoint/2010/main" val="95227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3F149-B3C2-7F44-BACB-38E4614F0D15}"/>
              </a:ext>
            </a:extLst>
          </p:cNvPr>
          <p:cNvSpPr>
            <a:spLocks noGrp="1"/>
          </p:cNvSpPr>
          <p:nvPr>
            <p:ph type="sldNum" sz="quarter" idx="10"/>
          </p:nvPr>
        </p:nvSpPr>
        <p:spPr/>
        <p:txBody>
          <a:bodyPr/>
          <a:lstStyle/>
          <a:p>
            <a:fld id="{B7CFA7D8-35C9-C54B-B306-E9537D7350C6}" type="slidenum">
              <a:rPr lang="en-US" smtClean="0"/>
              <a:t>9</a:t>
            </a:fld>
            <a:endParaRPr lang="en-US"/>
          </a:p>
        </p:txBody>
      </p:sp>
      <p:sp>
        <p:nvSpPr>
          <p:cNvPr id="4" name="Title 3">
            <a:extLst>
              <a:ext uri="{FF2B5EF4-FFF2-40B4-BE49-F238E27FC236}">
                <a16:creationId xmlns:a16="http://schemas.microsoft.com/office/drawing/2014/main" id="{BC0C0969-914E-644C-BB31-587F8E7E39D9}"/>
              </a:ext>
            </a:extLst>
          </p:cNvPr>
          <p:cNvSpPr>
            <a:spLocks noGrp="1"/>
          </p:cNvSpPr>
          <p:nvPr>
            <p:ph type="title"/>
          </p:nvPr>
        </p:nvSpPr>
        <p:spPr/>
        <p:txBody>
          <a:bodyPr/>
          <a:lstStyle/>
          <a:p>
            <a:r>
              <a:rPr lang="en-US" dirty="0"/>
              <a:t>Expert Witness</a:t>
            </a:r>
          </a:p>
        </p:txBody>
      </p:sp>
      <p:sp>
        <p:nvSpPr>
          <p:cNvPr id="7" name="Rectangle 6">
            <a:extLst>
              <a:ext uri="{FF2B5EF4-FFF2-40B4-BE49-F238E27FC236}">
                <a16:creationId xmlns:a16="http://schemas.microsoft.com/office/drawing/2014/main" id="{8D5EDB66-E4B4-4AB5-8AF7-4AEF126923A4}"/>
              </a:ext>
            </a:extLst>
          </p:cNvPr>
          <p:cNvSpPr/>
          <p:nvPr/>
        </p:nvSpPr>
        <p:spPr>
          <a:xfrm>
            <a:off x="2666999" y="2568476"/>
            <a:ext cx="8229601" cy="2308324"/>
          </a:xfrm>
          <a:prstGeom prst="rect">
            <a:avLst/>
          </a:prstGeom>
        </p:spPr>
        <p:txBody>
          <a:bodyPr wrap="square">
            <a:spAutoFit/>
          </a:bodyPr>
          <a:lstStyle/>
          <a:p>
            <a:pPr marL="571500" indent="-571500">
              <a:buFont typeface="Arial" panose="020B0604020202020204" pitchFamily="34" charset="0"/>
              <a:buChar char="•"/>
            </a:pPr>
            <a:r>
              <a:rPr lang="en-US" sz="3600" dirty="0"/>
              <a:t>Standard of care established with expert witness testimony</a:t>
            </a:r>
          </a:p>
          <a:p>
            <a:pPr marL="571500" indent="-571500">
              <a:buFont typeface="Arial" panose="020B0604020202020204" pitchFamily="34" charset="0"/>
              <a:buChar char="•"/>
            </a:pPr>
            <a:r>
              <a:rPr lang="en-US" sz="3600" dirty="0"/>
              <a:t>Expert witness can express opinion about nature and cause of injury</a:t>
            </a:r>
          </a:p>
        </p:txBody>
      </p:sp>
    </p:spTree>
    <p:extLst>
      <p:ext uri="{BB962C8B-B14F-4D97-AF65-F5344CB8AC3E}">
        <p14:creationId xmlns:p14="http://schemas.microsoft.com/office/powerpoint/2010/main" val="2200926349"/>
      </p:ext>
    </p:extLst>
  </p:cSld>
  <p:clrMapOvr>
    <a:masterClrMapping/>
  </p:clrMapOvr>
</p:sld>
</file>

<file path=ppt/theme/theme1.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4865</TotalTime>
  <Words>3940</Words>
  <Application>Microsoft Office PowerPoint</Application>
  <PresentationFormat>Widescreen</PresentationFormat>
  <Paragraphs>229</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Wingdings</vt:lpstr>
      <vt:lpstr>Template_2</vt:lpstr>
      <vt:lpstr>Module 7: Negligence</vt:lpstr>
      <vt:lpstr>Elements</vt:lpstr>
      <vt:lpstr>Duty</vt:lpstr>
      <vt:lpstr>Legal Standard Variation</vt:lpstr>
      <vt:lpstr>The Reasonable Physician</vt:lpstr>
      <vt:lpstr>The Locality Rule</vt:lpstr>
      <vt:lpstr>The School Rule</vt:lpstr>
      <vt:lpstr>Breach</vt:lpstr>
      <vt:lpstr>Expert Witness</vt:lpstr>
      <vt:lpstr>Expert Witness Qualifications</vt:lpstr>
      <vt:lpstr>Medical Publications &amp; Other Sources</vt:lpstr>
      <vt:lpstr>Negligence per se</vt:lpstr>
      <vt:lpstr>Negligence per se</vt:lpstr>
      <vt:lpstr>Adverse/Never Events</vt:lpstr>
      <vt:lpstr>PowerPoint Presentation</vt:lpstr>
      <vt:lpstr>PowerPoint Presentation</vt:lpstr>
      <vt:lpstr>Res Ipsa Loquitur</vt:lpstr>
      <vt:lpstr>Strict Liability</vt:lpstr>
      <vt:lpstr>Elements</vt:lpstr>
      <vt:lpstr>Proximate Cause</vt:lpstr>
      <vt:lpstr>Damages</vt:lpstr>
      <vt:lpstr>Vicarious Liability</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Joseph Topinka</cp:lastModifiedBy>
  <cp:revision>38</cp:revision>
  <cp:lastPrinted>2019-09-23T19:48:38Z</cp:lastPrinted>
  <dcterms:created xsi:type="dcterms:W3CDTF">2008-03-03T18:35:18Z</dcterms:created>
  <dcterms:modified xsi:type="dcterms:W3CDTF">2021-09-06T17:56:24Z</dcterms:modified>
</cp:coreProperties>
</file>