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406" r:id="rId2"/>
    <p:sldId id="256" r:id="rId3"/>
    <p:sldId id="268" r:id="rId4"/>
    <p:sldId id="401" r:id="rId5"/>
    <p:sldId id="278" r:id="rId6"/>
    <p:sldId id="281" r:id="rId7"/>
    <p:sldId id="403" r:id="rId8"/>
    <p:sldId id="285" r:id="rId9"/>
    <p:sldId id="305" r:id="rId10"/>
    <p:sldId id="306" r:id="rId11"/>
    <p:sldId id="404" r:id="rId12"/>
    <p:sldId id="405" r:id="rId13"/>
    <p:sldId id="265" r:id="rId14"/>
    <p:sldId id="291" r:id="rId15"/>
    <p:sldId id="294" r:id="rId16"/>
    <p:sldId id="269" r:id="rId17"/>
    <p:sldId id="286" r:id="rId18"/>
    <p:sldId id="289" r:id="rId19"/>
    <p:sldId id="290" r:id="rId20"/>
    <p:sldId id="282" r:id="rId21"/>
    <p:sldId id="283" r:id="rId22"/>
    <p:sldId id="257" r:id="rId23"/>
    <p:sldId id="260" r:id="rId24"/>
    <p:sldId id="275" r:id="rId25"/>
    <p:sldId id="372" r:id="rId26"/>
    <p:sldId id="276" r:id="rId27"/>
    <p:sldId id="341" r:id="rId28"/>
    <p:sldId id="343" r:id="rId29"/>
    <p:sldId id="349" r:id="rId30"/>
    <p:sldId id="373" r:id="rId31"/>
    <p:sldId id="374" r:id="rId32"/>
    <p:sldId id="376" r:id="rId33"/>
    <p:sldId id="393" r:id="rId34"/>
    <p:sldId id="394" r:id="rId35"/>
    <p:sldId id="395" r:id="rId3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2A6246-8CDB-48EE-BCB7-1E566084F9AD}" v="4" dt="2021-09-02T17:50:41.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378" autoAdjust="0"/>
  </p:normalViewPr>
  <p:slideViewPr>
    <p:cSldViewPr snapToGrid="0">
      <p:cViewPr varScale="1">
        <p:scale>
          <a:sx n="89" d="100"/>
          <a:sy n="89" d="100"/>
        </p:scale>
        <p:origin x="13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nbaum, Kimberly A" userId="8bf4af37-107b-4281-a58a-0facb91cec5c" providerId="ADAL" clId="{C22A6246-8CDB-48EE-BCB7-1E566084F9AD}"/>
    <pc:docChg chg="undo custSel delSld modSld">
      <pc:chgData name="Rosenbaum, Kimberly A" userId="8bf4af37-107b-4281-a58a-0facb91cec5c" providerId="ADAL" clId="{C22A6246-8CDB-48EE-BCB7-1E566084F9AD}" dt="2021-10-04T22:32:06.103" v="14" actId="6549"/>
      <pc:docMkLst>
        <pc:docMk/>
      </pc:docMkLst>
      <pc:sldChg chg="modSp mod">
        <pc:chgData name="Rosenbaum, Kimberly A" userId="8bf4af37-107b-4281-a58a-0facb91cec5c" providerId="ADAL" clId="{C22A6246-8CDB-48EE-BCB7-1E566084F9AD}" dt="2021-10-04T22:31:54.856" v="12" actId="27636"/>
        <pc:sldMkLst>
          <pc:docMk/>
          <pc:sldMk cId="0" sldId="278"/>
        </pc:sldMkLst>
        <pc:spChg chg="mod">
          <ac:chgData name="Rosenbaum, Kimberly A" userId="8bf4af37-107b-4281-a58a-0facb91cec5c" providerId="ADAL" clId="{C22A6246-8CDB-48EE-BCB7-1E566084F9AD}" dt="2021-10-04T22:31:54.856" v="12" actId="27636"/>
          <ac:spMkLst>
            <pc:docMk/>
            <pc:sldMk cId="0" sldId="278"/>
            <ac:spMk id="210949" creationId="{00000000-0000-0000-0000-000000000000}"/>
          </ac:spMkLst>
        </pc:spChg>
      </pc:sldChg>
      <pc:sldChg chg="modSp mod">
        <pc:chgData name="Rosenbaum, Kimberly A" userId="8bf4af37-107b-4281-a58a-0facb91cec5c" providerId="ADAL" clId="{C22A6246-8CDB-48EE-BCB7-1E566084F9AD}" dt="2021-10-04T22:32:06.103" v="14" actId="6549"/>
        <pc:sldMkLst>
          <pc:docMk/>
          <pc:sldMk cId="0" sldId="285"/>
        </pc:sldMkLst>
        <pc:spChg chg="mod">
          <ac:chgData name="Rosenbaum, Kimberly A" userId="8bf4af37-107b-4281-a58a-0facb91cec5c" providerId="ADAL" clId="{C22A6246-8CDB-48EE-BCB7-1E566084F9AD}" dt="2021-10-04T22:32:06.103" v="14" actId="6549"/>
          <ac:spMkLst>
            <pc:docMk/>
            <pc:sldMk cId="0" sldId="285"/>
            <ac:spMk id="314371" creationId="{00000000-0000-0000-0000-000000000000}"/>
          </ac:spMkLst>
        </pc:spChg>
      </pc:sldChg>
      <pc:sldChg chg="modSp mod">
        <pc:chgData name="Rosenbaum, Kimberly A" userId="8bf4af37-107b-4281-a58a-0facb91cec5c" providerId="ADAL" clId="{C22A6246-8CDB-48EE-BCB7-1E566084F9AD}" dt="2021-09-24T19:48:59.975" v="10" actId="14100"/>
        <pc:sldMkLst>
          <pc:docMk/>
          <pc:sldMk cId="0" sldId="374"/>
        </pc:sldMkLst>
        <pc:spChg chg="mod">
          <ac:chgData name="Rosenbaum, Kimberly A" userId="8bf4af37-107b-4281-a58a-0facb91cec5c" providerId="ADAL" clId="{C22A6246-8CDB-48EE-BCB7-1E566084F9AD}" dt="2021-09-24T19:48:59.975" v="10" actId="14100"/>
          <ac:spMkLst>
            <pc:docMk/>
            <pc:sldMk cId="0" sldId="374"/>
            <ac:spMk id="122887" creationId="{00000000-0000-0000-0000-000000000000}"/>
          </ac:spMkLst>
        </pc:spChg>
      </pc:sldChg>
      <pc:sldChg chg="mod modShow">
        <pc:chgData name="Rosenbaum, Kimberly A" userId="8bf4af37-107b-4281-a58a-0facb91cec5c" providerId="ADAL" clId="{C22A6246-8CDB-48EE-BCB7-1E566084F9AD}" dt="2021-09-02T17:50:57.543" v="3" actId="729"/>
        <pc:sldMkLst>
          <pc:docMk/>
          <pc:sldMk cId="0" sldId="393"/>
        </pc:sldMkLst>
      </pc:sldChg>
      <pc:sldChg chg="mod modShow modNotesTx">
        <pc:chgData name="Rosenbaum, Kimberly A" userId="8bf4af37-107b-4281-a58a-0facb91cec5c" providerId="ADAL" clId="{C22A6246-8CDB-48EE-BCB7-1E566084F9AD}" dt="2021-09-02T17:50:59.531" v="4" actId="729"/>
        <pc:sldMkLst>
          <pc:docMk/>
          <pc:sldMk cId="0" sldId="394"/>
        </pc:sldMkLst>
      </pc:sldChg>
      <pc:sldChg chg="mod modShow">
        <pc:chgData name="Rosenbaum, Kimberly A" userId="8bf4af37-107b-4281-a58a-0facb91cec5c" providerId="ADAL" clId="{C22A6246-8CDB-48EE-BCB7-1E566084F9AD}" dt="2021-09-02T17:49:44.401" v="0" actId="729"/>
        <pc:sldMkLst>
          <pc:docMk/>
          <pc:sldMk cId="0" sldId="395"/>
        </pc:sldMkLst>
      </pc:sldChg>
      <pc:sldChg chg="del">
        <pc:chgData name="Rosenbaum, Kimberly A" userId="8bf4af37-107b-4281-a58a-0facb91cec5c" providerId="ADAL" clId="{C22A6246-8CDB-48EE-BCB7-1E566084F9AD}" dt="2021-09-02T17:51:36.637" v="8" actId="47"/>
        <pc:sldMkLst>
          <pc:docMk/>
          <pc:sldMk cId="4108834755" sldId="407"/>
        </pc:sldMkLst>
      </pc:sldChg>
      <pc:sldChg chg="del">
        <pc:chgData name="Rosenbaum, Kimberly A" userId="8bf4af37-107b-4281-a58a-0facb91cec5c" providerId="ADAL" clId="{C22A6246-8CDB-48EE-BCB7-1E566084F9AD}" dt="2021-09-02T17:51:37.917" v="9" actId="47"/>
        <pc:sldMkLst>
          <pc:docMk/>
          <pc:sldMk cId="1968979550" sldId="408"/>
        </pc:sldMkLst>
      </pc:sldChg>
      <pc:sldChg chg="del">
        <pc:chgData name="Rosenbaum, Kimberly A" userId="8bf4af37-107b-4281-a58a-0facb91cec5c" providerId="ADAL" clId="{C22A6246-8CDB-48EE-BCB7-1E566084F9AD}" dt="2021-09-02T17:51:16.733" v="5" actId="47"/>
        <pc:sldMkLst>
          <pc:docMk/>
          <pc:sldMk cId="2408942781" sldId="409"/>
        </pc:sldMkLst>
      </pc:sldChg>
      <pc:sldChg chg="del">
        <pc:chgData name="Rosenbaum, Kimberly A" userId="8bf4af37-107b-4281-a58a-0facb91cec5c" providerId="ADAL" clId="{C22A6246-8CDB-48EE-BCB7-1E566084F9AD}" dt="2021-09-02T17:51:18.251" v="6" actId="47"/>
        <pc:sldMkLst>
          <pc:docMk/>
          <pc:sldMk cId="1318882954" sldId="410"/>
        </pc:sldMkLst>
      </pc:sldChg>
      <pc:sldChg chg="del">
        <pc:chgData name="Rosenbaum, Kimberly A" userId="8bf4af37-107b-4281-a58a-0facb91cec5c" providerId="ADAL" clId="{C22A6246-8CDB-48EE-BCB7-1E566084F9AD}" dt="2021-09-02T17:51:24.169" v="7" actId="47"/>
        <pc:sldMkLst>
          <pc:docMk/>
          <pc:sldMk cId="1206518245" sldId="4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D4FB9B5C-D21D-4397-AE6B-3755E3E58818}" type="datetimeFigureOut">
              <a:rPr lang="en-US" smtClean="0"/>
              <a:t>10/4/2021</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85C0F015-0470-4D4C-9294-A48B48C8C1AB}" type="slidenum">
              <a:rPr lang="en-US" smtClean="0"/>
              <a:t>‹#›</a:t>
            </a:fld>
            <a:endParaRPr lang="en-US"/>
          </a:p>
        </p:txBody>
      </p:sp>
    </p:spTree>
    <p:extLst>
      <p:ext uri="{BB962C8B-B14F-4D97-AF65-F5344CB8AC3E}">
        <p14:creationId xmlns:p14="http://schemas.microsoft.com/office/powerpoint/2010/main" val="3994294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lickr.com/photos/evilerin/315838550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Sriram </a:t>
            </a:r>
            <a:r>
              <a:rPr lang="en-US" dirty="0" err="1"/>
              <a:t>Bala</a:t>
            </a:r>
            <a:r>
              <a:rPr lang="en-US" dirty="0"/>
              <a:t>, creative common license, no changes made, https://www.flickr.com/photos/sriram/1571464801</a:t>
            </a:r>
          </a:p>
        </p:txBody>
      </p:sp>
      <p:sp>
        <p:nvSpPr>
          <p:cNvPr id="4" name="Slide Number Placeholder 3"/>
          <p:cNvSpPr>
            <a:spLocks noGrp="1"/>
          </p:cNvSpPr>
          <p:nvPr>
            <p:ph type="sldNum" sz="quarter" idx="5"/>
          </p:nvPr>
        </p:nvSpPr>
        <p:spPr/>
        <p:txBody>
          <a:bodyPr/>
          <a:lstStyle/>
          <a:p>
            <a:fld id="{85C0F015-0470-4D4C-9294-A48B48C8C1AB}" type="slidenum">
              <a:rPr lang="en-US" smtClean="0"/>
              <a:t>4</a:t>
            </a:fld>
            <a:endParaRPr lang="en-US"/>
          </a:p>
        </p:txBody>
      </p:sp>
    </p:spTree>
    <p:extLst>
      <p:ext uri="{BB962C8B-B14F-4D97-AF65-F5344CB8AC3E}">
        <p14:creationId xmlns:p14="http://schemas.microsoft.com/office/powerpoint/2010/main" val="2231353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Show is Figure 32-7 from the textbook: </a:t>
            </a:r>
            <a:r>
              <a:rPr lang="en-US" sz="1200" kern="1200" dirty="0">
                <a:solidFill>
                  <a:schemeClr val="tx1"/>
                </a:solidFill>
                <a:effectLst/>
                <a:latin typeface="Arial" charset="0"/>
                <a:ea typeface="+mn-ea"/>
                <a:cs typeface="+mn-cs"/>
              </a:rPr>
              <a:t>Woman in side-lying position receiving oxytocin. (Courtesy Cheryl Briggs, RNC, Annapolis, MD.)</a:t>
            </a:r>
            <a:endParaRPr lang="en-US" b="0" dirty="0"/>
          </a:p>
          <a:p>
            <a:endParaRPr lang="en-US" dirty="0"/>
          </a:p>
        </p:txBody>
      </p:sp>
      <p:sp>
        <p:nvSpPr>
          <p:cNvPr id="4" name="Slide Number Placeholder 3"/>
          <p:cNvSpPr>
            <a:spLocks noGrp="1"/>
          </p:cNvSpPr>
          <p:nvPr>
            <p:ph type="sldNum" sz="quarter" idx="5"/>
          </p:nvPr>
        </p:nvSpPr>
        <p:spPr/>
        <p:txBody>
          <a:bodyPr/>
          <a:lstStyle/>
          <a:p>
            <a:fld id="{85C0F015-0470-4D4C-9294-A48B48C8C1AB}" type="slidenum">
              <a:rPr lang="en-US" smtClean="0"/>
              <a:t>16</a:t>
            </a:fld>
            <a:endParaRPr lang="en-US"/>
          </a:p>
        </p:txBody>
      </p:sp>
    </p:spTree>
    <p:extLst>
      <p:ext uri="{BB962C8B-B14F-4D97-AF65-F5344CB8AC3E}">
        <p14:creationId xmlns:p14="http://schemas.microsoft.com/office/powerpoint/2010/main" val="2868894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from https://pixabay.com/photos/violence-against-women-domestic-4209778/</a:t>
            </a:r>
          </a:p>
          <a:p>
            <a:r>
              <a:rPr lang="en-US" dirty="0"/>
              <a:t>Creative common license, no changes made</a:t>
            </a:r>
          </a:p>
        </p:txBody>
      </p:sp>
      <p:sp>
        <p:nvSpPr>
          <p:cNvPr id="4" name="Slide Number Placeholder 3"/>
          <p:cNvSpPr>
            <a:spLocks noGrp="1"/>
          </p:cNvSpPr>
          <p:nvPr>
            <p:ph type="sldNum" sz="quarter" idx="5"/>
          </p:nvPr>
        </p:nvSpPr>
        <p:spPr/>
        <p:txBody>
          <a:bodyPr/>
          <a:lstStyle/>
          <a:p>
            <a:fld id="{85C0F015-0470-4D4C-9294-A48B48C8C1AB}" type="slidenum">
              <a:rPr lang="en-US" smtClean="0"/>
              <a:t>18</a:t>
            </a:fld>
            <a:endParaRPr lang="en-US"/>
          </a:p>
        </p:txBody>
      </p:sp>
    </p:spTree>
    <p:extLst>
      <p:ext uri="{BB962C8B-B14F-4D97-AF65-F5344CB8AC3E}">
        <p14:creationId xmlns:p14="http://schemas.microsoft.com/office/powerpoint/2010/main" val="3053496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is Figure 30-2 from the textbook: Clearing airway obstruction in woman in late stage of pregnancy. A, Standing behind victim, place your arms under woman’s armpits and across chest. Place thumb side of your clenched fist against middle of sternum, and place other hand over fist. B, Perform backward chest thrusts until foreign body is expelled or woman becomes unconscious (see Emergency box: Relief of Foreign Body Airway Obstruction in the textbook). (Data from Berg, R.A., Hemphill, R., </a:t>
            </a:r>
            <a:r>
              <a:rPr lang="en-US" dirty="0" err="1"/>
              <a:t>Abella</a:t>
            </a:r>
            <a:r>
              <a:rPr lang="en-US" dirty="0"/>
              <a:t>, B.S., et al. (2010). Part 5: Adult basic life support: 2010 American Heart Association guidelines for cardiopulmonary resuscitation and emergency cardiovascular care science. </a:t>
            </a:r>
            <a:r>
              <a:rPr lang="en-US" i="1" dirty="0"/>
              <a:t>Circulation</a:t>
            </a:r>
            <a:r>
              <a:rPr lang="en-US" dirty="0"/>
              <a:t>, 122(Suppl 3), S685-S705.)</a:t>
            </a:r>
          </a:p>
          <a:p>
            <a:endParaRPr lang="en-US" dirty="0"/>
          </a:p>
        </p:txBody>
      </p:sp>
      <p:sp>
        <p:nvSpPr>
          <p:cNvPr id="4" name="Slide Number Placeholder 3"/>
          <p:cNvSpPr>
            <a:spLocks noGrp="1"/>
          </p:cNvSpPr>
          <p:nvPr>
            <p:ph type="sldNum" sz="quarter" idx="5"/>
          </p:nvPr>
        </p:nvSpPr>
        <p:spPr/>
        <p:txBody>
          <a:bodyPr/>
          <a:lstStyle/>
          <a:p>
            <a:pPr>
              <a:defRPr/>
            </a:pPr>
            <a:fld id="{0E23A535-A4C8-47BC-B071-56B163EDD121}" type="slidenum">
              <a:rPr lang="en-US" smtClean="0"/>
              <a:pPr>
                <a:defRPr/>
              </a:pPr>
              <a:t>20</a:t>
            </a:fld>
            <a:endParaRPr lang="en-US"/>
          </a:p>
        </p:txBody>
      </p:sp>
    </p:spTree>
    <p:extLst>
      <p:ext uri="{BB962C8B-B14F-4D97-AF65-F5344CB8AC3E}">
        <p14:creationId xmlns:p14="http://schemas.microsoft.com/office/powerpoint/2010/main" val="2587710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CFCF at https://commons.wikimedia.org/wiki/File:Cervix_birth.png</a:t>
            </a:r>
          </a:p>
          <a:p>
            <a:r>
              <a:rPr lang="en-US" dirty="0"/>
              <a:t>No changes made, creative common license</a:t>
            </a:r>
          </a:p>
        </p:txBody>
      </p:sp>
      <p:sp>
        <p:nvSpPr>
          <p:cNvPr id="4" name="Slide Number Placeholder 3"/>
          <p:cNvSpPr>
            <a:spLocks noGrp="1"/>
          </p:cNvSpPr>
          <p:nvPr>
            <p:ph type="sldNum" sz="quarter" idx="5"/>
          </p:nvPr>
        </p:nvSpPr>
        <p:spPr/>
        <p:txBody>
          <a:bodyPr/>
          <a:lstStyle/>
          <a:p>
            <a:fld id="{85C0F015-0470-4D4C-9294-A48B48C8C1AB}" type="slidenum">
              <a:rPr lang="en-US" smtClean="0"/>
              <a:t>23</a:t>
            </a:fld>
            <a:endParaRPr lang="en-US"/>
          </a:p>
        </p:txBody>
      </p:sp>
    </p:spTree>
    <p:extLst>
      <p:ext uri="{BB962C8B-B14F-4D97-AF65-F5344CB8AC3E}">
        <p14:creationId xmlns:p14="http://schemas.microsoft.com/office/powerpoint/2010/main" val="2455884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Lazarus000, titled “Preterm birth”</a:t>
            </a:r>
          </a:p>
          <a:p>
            <a:r>
              <a:rPr lang="en-US" dirty="0"/>
              <a:t>Creative common license, no changes made, found at https://commons.wikimedia.org/wiki/File:Premature_birth_Alberta,_Canada.jpg</a:t>
            </a:r>
          </a:p>
          <a:p>
            <a:endParaRPr lang="en-US" dirty="0"/>
          </a:p>
        </p:txBody>
      </p:sp>
      <p:sp>
        <p:nvSpPr>
          <p:cNvPr id="4" name="Slide Number Placeholder 3"/>
          <p:cNvSpPr>
            <a:spLocks noGrp="1"/>
          </p:cNvSpPr>
          <p:nvPr>
            <p:ph type="sldNum" sz="quarter" idx="5"/>
          </p:nvPr>
        </p:nvSpPr>
        <p:spPr/>
        <p:txBody>
          <a:bodyPr/>
          <a:lstStyle/>
          <a:p>
            <a:fld id="{85C0F015-0470-4D4C-9294-A48B48C8C1AB}" type="slidenum">
              <a:rPr lang="en-US" smtClean="0"/>
              <a:t>25</a:t>
            </a:fld>
            <a:endParaRPr lang="en-US"/>
          </a:p>
        </p:txBody>
      </p:sp>
    </p:spTree>
    <p:extLst>
      <p:ext uri="{BB962C8B-B14F-4D97-AF65-F5344CB8AC3E}">
        <p14:creationId xmlns:p14="http://schemas.microsoft.com/office/powerpoint/2010/main" val="1828376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is Figure 32-2 from the textbook: </a:t>
            </a:r>
            <a:r>
              <a:rPr lang="en-US" dirty="0">
                <a:latin typeface="Arial" charset="0"/>
              </a:rPr>
              <a:t>Woman at home on restricted activity for preterm labor prevention. Note how she has arranged her daytime resting area so that needed items are close at hand. Courtesy Amy Turner, Cary, NC.)</a:t>
            </a:r>
            <a:endParaRPr lang="en-US" dirty="0"/>
          </a:p>
        </p:txBody>
      </p:sp>
      <p:sp>
        <p:nvSpPr>
          <p:cNvPr id="4" name="Slide Number Placeholder 3"/>
          <p:cNvSpPr>
            <a:spLocks noGrp="1"/>
          </p:cNvSpPr>
          <p:nvPr>
            <p:ph type="sldNum" sz="quarter" idx="5"/>
          </p:nvPr>
        </p:nvSpPr>
        <p:spPr/>
        <p:txBody>
          <a:bodyPr/>
          <a:lstStyle/>
          <a:p>
            <a:pPr>
              <a:defRPr/>
            </a:pPr>
            <a:fld id="{1846DDA2-24BC-43CF-95F4-514B1B382B64}" type="slidenum">
              <a:rPr lang="en-US" smtClean="0"/>
              <a:pPr>
                <a:defRPr/>
              </a:pPr>
              <a:t>27</a:t>
            </a:fld>
            <a:endParaRPr lang="en-US"/>
          </a:p>
        </p:txBody>
      </p:sp>
    </p:spTree>
    <p:extLst>
      <p:ext uri="{BB962C8B-B14F-4D97-AF65-F5344CB8AC3E}">
        <p14:creationId xmlns:p14="http://schemas.microsoft.com/office/powerpoint/2010/main" val="1653774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846DDA2-24BC-43CF-95F4-514B1B382B64}" type="slidenum">
              <a:rPr lang="en-US" smtClean="0"/>
              <a:pPr>
                <a:defRPr/>
              </a:pPr>
              <a:t>31</a:t>
            </a:fld>
            <a:endParaRPr lang="en-US"/>
          </a:p>
        </p:txBody>
      </p:sp>
    </p:spTree>
    <p:extLst>
      <p:ext uri="{BB962C8B-B14F-4D97-AF65-F5344CB8AC3E}">
        <p14:creationId xmlns:p14="http://schemas.microsoft.com/office/powerpoint/2010/main" val="2046285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from Drew Allen at https://www.flickr.com/photos/drewesque/2608674753</a:t>
            </a:r>
          </a:p>
          <a:p>
            <a:r>
              <a:rPr lang="en-US" dirty="0"/>
              <a:t>Image cropped, creative common license</a:t>
            </a:r>
          </a:p>
        </p:txBody>
      </p:sp>
      <p:sp>
        <p:nvSpPr>
          <p:cNvPr id="4" name="Slide Number Placeholder 3"/>
          <p:cNvSpPr>
            <a:spLocks noGrp="1"/>
          </p:cNvSpPr>
          <p:nvPr>
            <p:ph type="sldNum" sz="quarter" idx="5"/>
          </p:nvPr>
        </p:nvSpPr>
        <p:spPr/>
        <p:txBody>
          <a:bodyPr/>
          <a:lstStyle/>
          <a:p>
            <a:fld id="{85C0F015-0470-4D4C-9294-A48B48C8C1AB}" type="slidenum">
              <a:rPr lang="en-US" smtClean="0"/>
              <a:t>32</a:t>
            </a:fld>
            <a:endParaRPr lang="en-US"/>
          </a:p>
        </p:txBody>
      </p:sp>
    </p:spTree>
    <p:extLst>
      <p:ext uri="{BB962C8B-B14F-4D97-AF65-F5344CB8AC3E}">
        <p14:creationId xmlns:p14="http://schemas.microsoft.com/office/powerpoint/2010/main" val="656549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0" i="0" u="none"/>
              <a:t>To review the BPP, see textbook Chapter 26:</a:t>
            </a:r>
          </a:p>
          <a:p>
            <a:pPr>
              <a:defRPr/>
            </a:pPr>
            <a:endParaRPr lang="en-US" b="0" i="0" u="none"/>
          </a:p>
          <a:p>
            <a:pPr>
              <a:defRPr/>
            </a:pPr>
            <a:r>
              <a:rPr lang="en-US" b="0" i="0" u="none"/>
              <a:t>BPP scoring and management are detailed in Tables 26-2 and 26-3 in the textbook.</a:t>
            </a:r>
          </a:p>
          <a:p>
            <a:pPr>
              <a:defRPr/>
            </a:pPr>
            <a:r>
              <a:rPr lang="en-US" b="0" i="0" u="none"/>
              <a:t>The BPP is used frequently in the late second and the third trimester for antepartum fetal testing because it is a reliable predictor of fetal well-being. A BPP of 8 or 10 with a normal AFV is considered normal. Advantages of the test include excellent sensitivity and a low false-negative rate (Miller et al., 2013). One limitation of the test is that, if the fetus is in a quiet sleep state, the BPP can require a long period of observation. Also, unless the ultrasound examination is videotaped, it cannot be reviewed (Greenberg et al., 2012).</a:t>
            </a:r>
          </a:p>
          <a:p>
            <a:pPr>
              <a:defRPr/>
            </a:pPr>
            <a:endParaRPr lang="en-US" b="0" i="0" u="none"/>
          </a:p>
          <a:p>
            <a:pPr>
              <a:defRPr/>
            </a:pPr>
            <a:r>
              <a:rPr lang="en-US" b="0" i="0" u="none"/>
              <a:t>Categories of risk include biophysical, psychosocial, sociodemographic, and environmental (see Box 26-1 in the textbook). Risk factors are interrelated and cumulative in their effects.</a:t>
            </a:r>
          </a:p>
          <a:p>
            <a:pPr>
              <a:defRPr/>
            </a:pPr>
            <a:r>
              <a:rPr lang="en-US" b="0" i="0" u="none"/>
              <a:t>Biophysical risks include factors that originate within the mother or fetus and affect the development or functioning of either one or both. Examples include genetic disorders, nutritional and general health status, and medical or obstetric-related illnesses. Box 26-2 in the textbook lists common risk factors for several pregnancy-related problems.</a:t>
            </a:r>
          </a:p>
          <a:p>
            <a:pPr>
              <a:defRPr/>
            </a:pPr>
            <a:endParaRPr lang="en-US" b="0" i="0" u="none"/>
          </a:p>
          <a:p>
            <a:pPr>
              <a:defRPr/>
            </a:pPr>
            <a:r>
              <a:rPr lang="en-US" b="0" i="0" u="none"/>
              <a:t>See textbook chapter Chapter 32, Postterm Pregnancy, Labor and Birth; Maternal and Fetal Risks; Care Management:</a:t>
            </a:r>
          </a:p>
          <a:p>
            <a:pPr>
              <a:defRPr/>
            </a:pPr>
            <a:r>
              <a:rPr lang="en-US" b="0" i="0" u="none"/>
              <a:t>Maternal risks are often related to dysfunctional labor, such as increased risk for perineal injury related to fetal macrosomia. Risk for hemorrhage and infection is higher. Interventions such as induction of labor with prostaglandins or oxytocin, forceps- or vacuum-assisted birth, and cesarean birth are more likely to be necessary. Each of these interventions, of course, carries its own set of risks. The woman also may experience fatigue, physical discomfort, and psychologic reactions such as depression, frustration, and feelings of inadequacy as she passes her estimated date of birth. Relationships with close friends and family members may become strained and the woman’s negative feelings about herself may be projected as feelings of resentment toward the fetus (Gilbert, 2011; Rampersad &amp; Macones, 2012).</a:t>
            </a:r>
          </a:p>
          <a:p>
            <a:pPr>
              <a:defRPr/>
            </a:pPr>
            <a:endParaRPr lang="en-US" b="0" i="0" u="none"/>
          </a:p>
          <a:p>
            <a:pPr>
              <a:defRPr/>
            </a:pPr>
            <a:r>
              <a:rPr lang="en-US" b="0" i="0" u="none"/>
              <a:t>Another complication associated with postterm pregnancy is abnormal fetal growth. Although the risk of having a small for gestational age infant is increased, only 10% to 20% of postterm fetuses are undernourished. Macrosomia (birth weight more than 4000 g) occurs far more often. Macrosomia occurs when the placenta continues to provide adequate nutrients to support fetal growth after 40 weeks of gestation. Macrosomic infants have an increased risk for operative delivery and shoulder dystocia leading to fetal injury (Rampersad &amp; Macones, 2012).</a:t>
            </a:r>
          </a:p>
          <a:p>
            <a:pPr>
              <a:defRPr/>
            </a:pPr>
            <a:r>
              <a:rPr lang="en-US" b="0" i="0" u="none"/>
              <a:t>Other fetal risks associated with postterm gestation are related to the intrauterine environment. After 43 to 44 weeks of gestation, the placenta begins to age. Enlarging areas of infarction and increased deposition of calcium and fibrin in its tissue decrease the placenta’s reserve and may affect its ability to oxygenate the fetus. Decreased amniotic fluid (less than 400 mL), oligohydramnios, is the complication most frequently associated with postterm pregnancy. Because of the decreased amount of amniotic fluid, there is a potential for cord compression and resulting hypoxemia (Gilbert, 2011). Other potential complications include meconium-stained amniotic fluid and increased chance of meconium aspiration (Rampersad &amp; Macones, 2012).</a:t>
            </a:r>
          </a:p>
          <a:p>
            <a:pPr>
              <a:defRPr/>
            </a:pPr>
            <a:r>
              <a:rPr lang="en-US" b="0" i="0" u="none"/>
              <a:t>Postmaturity syndrome occurs in 10% to 20% of neonates born following postterm pregnancies. Postmaturity syndrome is characterized by dry, cracked, peeling skin; long nails; meconium staining of skin, nails, and umbilical cord; and perhaps loss of subcutaneous fat and muscle mass (Gilbert, 2011; Rampersad &amp; Macones, 2012).</a:t>
            </a:r>
            <a:endParaRPr lang="en-US" b="0" i="0" u="none" dirty="0"/>
          </a:p>
        </p:txBody>
      </p:sp>
      <p:sp>
        <p:nvSpPr>
          <p:cNvPr id="59396" name="Slide Number Placeholder 3"/>
          <p:cNvSpPr>
            <a:spLocks noGrp="1"/>
          </p:cNvSpPr>
          <p:nvPr>
            <p:ph type="sldNum" sz="quarter" idx="5"/>
          </p:nvPr>
        </p:nvSpPr>
        <p:spPr>
          <a:noFill/>
        </p:spPr>
        <p:txBody>
          <a:bodyPr/>
          <a:lstStyle/>
          <a:p>
            <a:fld id="{EE152FA3-9D9A-48FB-A2C6-8135E674FB91}" type="slidenum">
              <a:rPr lang="en-US" smtClean="0">
                <a:latin typeface="Arial" pitchFamily="34" charset="0"/>
                <a:cs typeface="Arial" pitchFamily="34" charset="0"/>
              </a:rPr>
              <a:pPr/>
              <a:t>33</a:t>
            </a:fld>
            <a:endParaRPr lang="en-US">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b="0">
                <a:latin typeface="Arial" pitchFamily="34" charset="0"/>
              </a:rPr>
              <a:t>See Table 32-3 in the textbook: Her Bishop’s score is 0. All five assessment categories receive a zero.</a:t>
            </a:r>
          </a:p>
          <a:p>
            <a:endParaRPr lang="en-US" b="0">
              <a:latin typeface="Arial" pitchFamily="34" charset="0"/>
            </a:endParaRPr>
          </a:p>
          <a:p>
            <a:r>
              <a:rPr lang="en-US" b="0">
                <a:latin typeface="Arial" pitchFamily="34" charset="0"/>
              </a:rPr>
              <a:t>The nurse would anticipate cervical ripening orders (Prostaglandin gel, Cervidil, cervical dilators, etc.)</a:t>
            </a:r>
          </a:p>
          <a:p>
            <a:r>
              <a:rPr lang="en-US" b="0">
                <a:latin typeface="Arial" pitchFamily="34" charset="0"/>
              </a:rPr>
              <a:t>See Chapter 32: Induction of Labor; Cervical Ripening Methods; Augmentation of Labor, in the textbook.</a:t>
            </a:r>
          </a:p>
          <a:p>
            <a:endParaRPr lang="en-US" dirty="0">
              <a:latin typeface="Arial" pitchFamily="34" charset="0"/>
            </a:endParaRPr>
          </a:p>
        </p:txBody>
      </p:sp>
      <p:sp>
        <p:nvSpPr>
          <p:cNvPr id="60420" name="Slide Number Placeholder 3"/>
          <p:cNvSpPr>
            <a:spLocks noGrp="1"/>
          </p:cNvSpPr>
          <p:nvPr>
            <p:ph type="sldNum" sz="quarter" idx="5"/>
          </p:nvPr>
        </p:nvSpPr>
        <p:spPr>
          <a:noFill/>
        </p:spPr>
        <p:txBody>
          <a:bodyPr/>
          <a:lstStyle/>
          <a:p>
            <a:fld id="{7E63A4D2-0535-4A08-A8D7-17365028A733}" type="slidenum">
              <a:rPr lang="en-US" smtClean="0">
                <a:latin typeface="Arial" pitchFamily="34" charset="0"/>
                <a:cs typeface="Arial" pitchFamily="34" charset="0"/>
              </a:rPr>
              <a:pPr/>
              <a:t>34</a:t>
            </a:fld>
            <a:endParaRPr lang="en-US">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1456A43-80CA-46A9-85B8-16368461A49C}" type="slidenum">
              <a:rPr lang="en-US" smtClean="0"/>
              <a:pPr>
                <a:defRPr/>
              </a:pPr>
              <a:t>5</a:t>
            </a:fld>
            <a:endParaRPr lang="en-US"/>
          </a:p>
        </p:txBody>
      </p:sp>
    </p:spTree>
    <p:extLst>
      <p:ext uri="{BB962C8B-B14F-4D97-AF65-F5344CB8AC3E}">
        <p14:creationId xmlns:p14="http://schemas.microsoft.com/office/powerpoint/2010/main" val="3791821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0" dirty="0"/>
              <a:t>Show is Figure 32-7 from the textbook: </a:t>
            </a:r>
            <a:r>
              <a:rPr lang="en-US" dirty="0">
                <a:latin typeface="Arial" charset="0"/>
              </a:rPr>
              <a:t>Woman in side-lying position receiving oxytocin. (Courtesy Cheryl Briggs, RNC, Annapolis, MD.)</a:t>
            </a:r>
            <a:endParaRPr lang="en-US" b="0" dirty="0"/>
          </a:p>
          <a:p>
            <a:pPr>
              <a:defRPr/>
            </a:pPr>
            <a:endParaRPr lang="en-US" b="0" dirty="0"/>
          </a:p>
          <a:p>
            <a:pPr>
              <a:defRPr/>
            </a:pPr>
            <a:r>
              <a:rPr lang="en-US" b="0" dirty="0"/>
              <a:t>From textbook Chapter 32:</a:t>
            </a:r>
          </a:p>
          <a:p>
            <a:pPr>
              <a:defRPr/>
            </a:pPr>
            <a:r>
              <a:rPr lang="en-US" dirty="0"/>
              <a:t>During labor, the fetus of a woman with a postterm pregnancy should be continuously monitored electronically for a more accurate assessment of the FHR and pattern. Inadequate fluid volume can lead to compression of the umbilical cord, which results in fetal hypoxia that is reflected in variable or prolonged deceleration patterns. If oligohydramnios is present, an amnioinfusion may be performed to restore amniotic fluid volume to maintain a cushioning of the cord. See Chapter 18 for additional information on </a:t>
            </a:r>
            <a:r>
              <a:rPr lang="en-US" dirty="0" err="1"/>
              <a:t>amnioinfusion</a:t>
            </a:r>
            <a:r>
              <a:rPr lang="en-US" dirty="0"/>
              <a:t>. </a:t>
            </a:r>
          </a:p>
          <a:p>
            <a:pPr>
              <a:defRPr/>
            </a:pPr>
            <a:endParaRPr lang="en-US" dirty="0"/>
          </a:p>
          <a:p>
            <a:pPr>
              <a:defRPr/>
            </a:pPr>
            <a:r>
              <a:rPr lang="en-US" dirty="0"/>
              <a:t>From textbook Chapter 34: Features of Postmature Infants:</a:t>
            </a:r>
          </a:p>
          <a:p>
            <a:pPr marL="174708" indent="-174708">
              <a:buFont typeface="Arial" panose="020B0604020202020204" pitchFamily="34" charset="0"/>
              <a:buChar char="•"/>
              <a:defRPr/>
            </a:pPr>
            <a:r>
              <a:rPr lang="en-US" dirty="0"/>
              <a:t>A pregnancy that is prolonged beyond 42 weeks is a </a:t>
            </a:r>
            <a:r>
              <a:rPr lang="en-US" dirty="0" err="1"/>
              <a:t>postterm</a:t>
            </a:r>
            <a:r>
              <a:rPr lang="en-US" dirty="0"/>
              <a:t> pregnancy, and the infant who is born is called </a:t>
            </a:r>
            <a:r>
              <a:rPr lang="en-US" dirty="0" err="1"/>
              <a:t>postterm</a:t>
            </a:r>
            <a:r>
              <a:rPr lang="en-US" dirty="0"/>
              <a:t> or </a:t>
            </a:r>
            <a:r>
              <a:rPr lang="en-US" i="1" dirty="0" err="1"/>
              <a:t>postmature</a:t>
            </a:r>
            <a:r>
              <a:rPr lang="en-US" dirty="0"/>
              <a:t>. </a:t>
            </a:r>
            <a:r>
              <a:rPr lang="en-US" dirty="0" err="1"/>
              <a:t>Postmaturity</a:t>
            </a:r>
            <a:r>
              <a:rPr lang="en-US" dirty="0"/>
              <a:t> can be associated with placental</a:t>
            </a:r>
          </a:p>
          <a:p>
            <a:pPr marL="174708" indent="-174708">
              <a:buFont typeface="Arial" panose="020B0604020202020204" pitchFamily="34" charset="0"/>
              <a:buChar char="•"/>
              <a:defRPr/>
            </a:pPr>
            <a:r>
              <a:rPr lang="en-US" dirty="0"/>
              <a:t>insufficiency, resulting in a fetus that has a wasted appearance (</a:t>
            </a:r>
            <a:r>
              <a:rPr lang="en-US" dirty="0" err="1"/>
              <a:t>dysmaturity</a:t>
            </a:r>
            <a:r>
              <a:rPr lang="en-US" dirty="0"/>
              <a:t>) at birth because of loss of subcutaneous fat and muscle mass. However, not all postmature infants show signs of dysmaturity; some will continue to grow in utero and will be large at birth. Most </a:t>
            </a:r>
            <a:r>
              <a:rPr lang="en-US" dirty="0" err="1"/>
              <a:t>postmature</a:t>
            </a:r>
            <a:r>
              <a:rPr lang="en-US" dirty="0"/>
              <a:t> infants are oversized but otherwise normal, with advanced development and bone age. A postmature infant will have some, but not necessarily all, of the following physical characteristics (McGrath &amp; Hardy, 2011):</a:t>
            </a:r>
          </a:p>
          <a:p>
            <a:pPr marL="174708" indent="-174708">
              <a:buFont typeface="Arial" panose="020B0604020202020204" pitchFamily="34" charset="0"/>
              <a:buChar char="•"/>
              <a:defRPr/>
            </a:pPr>
            <a:r>
              <a:rPr lang="en-US" dirty="0"/>
              <a:t>Generally a normal skull, but the reduced dimensions of the rest of the body in the presence of dysmaturity make the skull look inordinately large</a:t>
            </a:r>
          </a:p>
          <a:p>
            <a:pPr marL="174708" indent="-174708">
              <a:buFont typeface="Arial" panose="020B0604020202020204" pitchFamily="34" charset="0"/>
              <a:buChar char="•"/>
              <a:defRPr/>
            </a:pPr>
            <a:r>
              <a:rPr lang="en-US" dirty="0"/>
              <a:t>Dry, cracked (desquamating), parchment-like skin at birth</a:t>
            </a:r>
          </a:p>
          <a:p>
            <a:pPr marL="174708" indent="-174708">
              <a:buFont typeface="Arial" panose="020B0604020202020204" pitchFamily="34" charset="0"/>
              <a:buChar char="•"/>
              <a:defRPr/>
            </a:pPr>
            <a:r>
              <a:rPr lang="en-US" dirty="0"/>
              <a:t>Firm nails extending beyond the fingertips</a:t>
            </a:r>
          </a:p>
          <a:p>
            <a:pPr marL="174708" indent="-174708">
              <a:buFont typeface="Arial" panose="020B0604020202020204" pitchFamily="34" charset="0"/>
              <a:buChar char="•"/>
              <a:defRPr/>
            </a:pPr>
            <a:r>
              <a:rPr lang="en-US" dirty="0"/>
              <a:t>Profuse scalp hair</a:t>
            </a:r>
          </a:p>
          <a:p>
            <a:pPr marL="174708" indent="-174708">
              <a:buFont typeface="Arial" panose="020B0604020202020204" pitchFamily="34" charset="0"/>
              <a:buChar char="•"/>
              <a:defRPr/>
            </a:pPr>
            <a:r>
              <a:rPr lang="en-US" dirty="0"/>
              <a:t>Depleted subcutaneous fat layers, leaving the skin loose and giving the infant an “old person” appearance</a:t>
            </a:r>
          </a:p>
          <a:p>
            <a:pPr marL="174708" indent="-174708">
              <a:buFont typeface="Arial" panose="020B0604020202020204" pitchFamily="34" charset="0"/>
              <a:buChar char="•"/>
              <a:defRPr/>
            </a:pPr>
            <a:r>
              <a:rPr lang="en-US" dirty="0"/>
              <a:t>Long and thin body</a:t>
            </a:r>
          </a:p>
          <a:p>
            <a:pPr marL="174708" indent="-174708">
              <a:buFont typeface="Arial" panose="020B0604020202020204" pitchFamily="34" charset="0"/>
              <a:buChar char="•"/>
              <a:defRPr/>
            </a:pPr>
            <a:r>
              <a:rPr lang="en-US" dirty="0"/>
              <a:t>Absent vernix</a:t>
            </a:r>
          </a:p>
          <a:p>
            <a:pPr marL="174708" indent="-174708">
              <a:buFont typeface="Arial" panose="020B0604020202020204" pitchFamily="34" charset="0"/>
              <a:buChar char="•"/>
              <a:defRPr/>
            </a:pPr>
            <a:r>
              <a:rPr lang="en-US" dirty="0"/>
              <a:t>Can have meconium staining (golden yellow to green) of skin, nails, and cord, indicative of a hypoxic episode in utero or a perinatal infection such as listeriosis</a:t>
            </a:r>
          </a:p>
          <a:p>
            <a:pPr marL="174708" indent="-174708">
              <a:buFont typeface="Arial" panose="020B0604020202020204" pitchFamily="34" charset="0"/>
              <a:buChar char="•"/>
              <a:defRPr/>
            </a:pPr>
            <a:r>
              <a:rPr lang="en-US" dirty="0"/>
              <a:t>Can have an alert, wide-eyed appearance symptomatic of chronic intrauterine hypoxia</a:t>
            </a:r>
          </a:p>
          <a:p>
            <a:pPr marL="174708" indent="-174708">
              <a:buFont typeface="Arial" panose="020B0604020202020204" pitchFamily="34" charset="0"/>
              <a:buChar char="•"/>
              <a:defRPr/>
            </a:pPr>
            <a:r>
              <a:rPr lang="en-US" dirty="0"/>
              <a:t>The perinatal mortality rate is significantly higher in the postmature fetus and neonate. One reason for this is that during labor and birth the increased oxygen demands of the postmature fetus are not fully met. Insufficient gas exchange in the postmature placenta also increases the likelihood of intrauterine hypoxia, which can result in the passage of meconium in utero, thereby increasing the risk for </a:t>
            </a:r>
            <a:r>
              <a:rPr lang="en-US" i="1" dirty="0"/>
              <a:t>meconium aspiration syndrome (MAS).</a:t>
            </a:r>
            <a:endParaRPr lang="en-US" dirty="0"/>
          </a:p>
          <a:p>
            <a:pPr marL="174708" indent="-174708">
              <a:buFont typeface="Arial" panose="020B0604020202020204" pitchFamily="34" charset="0"/>
              <a:buChar char="•"/>
              <a:defRPr/>
            </a:pPr>
            <a:r>
              <a:rPr lang="en-US" dirty="0"/>
              <a:t>Parents may be concerned about the appearance of the postmature infant. Nurses can help them understand reasons for the dry, peeling, skin and other characteristics of postmaturity. Initial bathing should be done with a mild soap. It can be helpful to moisturize the skin with a petrolatum-based ointment. Nurses need to be alert to common problems associated with postmaturity such as meconium aspiration, fetal distress, macrosomia, and birth injury (De los Santos-</a:t>
            </a:r>
            <a:r>
              <a:rPr lang="en-US" dirty="0" err="1"/>
              <a:t>Garate</a:t>
            </a:r>
            <a:r>
              <a:rPr lang="en-US" dirty="0"/>
              <a:t> et al., 2011).</a:t>
            </a:r>
          </a:p>
        </p:txBody>
      </p:sp>
      <p:sp>
        <p:nvSpPr>
          <p:cNvPr id="61444" name="Slide Number Placeholder 3"/>
          <p:cNvSpPr>
            <a:spLocks noGrp="1"/>
          </p:cNvSpPr>
          <p:nvPr>
            <p:ph type="sldNum" sz="quarter" idx="5"/>
          </p:nvPr>
        </p:nvSpPr>
        <p:spPr>
          <a:noFill/>
        </p:spPr>
        <p:txBody>
          <a:bodyPr/>
          <a:lstStyle/>
          <a:p>
            <a:fld id="{D9A76000-2EB2-4810-A759-89015E378449}" type="slidenum">
              <a:rPr lang="en-US" smtClean="0">
                <a:latin typeface="Arial" pitchFamily="34" charset="0"/>
                <a:cs typeface="Arial" pitchFamily="34" charset="0"/>
              </a:rPr>
              <a:pPr/>
              <a:t>35</a:t>
            </a:fld>
            <a:endParaRPr lang="en-US">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from </a:t>
            </a:r>
            <a:r>
              <a:rPr lang="en-US" dirty="0" err="1"/>
              <a:t>Omstaal</a:t>
            </a:r>
            <a:r>
              <a:rPr lang="en-US" dirty="0"/>
              <a:t>, creative common license, no changes made, can be found at https://commons.wikimedia.org/wiki/File:Self_Monitoring_of_Blood_Glucose.png</a:t>
            </a:r>
          </a:p>
          <a:p>
            <a:endParaRPr lang="en-US" dirty="0"/>
          </a:p>
        </p:txBody>
      </p:sp>
      <p:sp>
        <p:nvSpPr>
          <p:cNvPr id="4" name="Slide Number Placeholder 3"/>
          <p:cNvSpPr>
            <a:spLocks noGrp="1"/>
          </p:cNvSpPr>
          <p:nvPr>
            <p:ph type="sldNum" sz="quarter" idx="5"/>
          </p:nvPr>
        </p:nvSpPr>
        <p:spPr/>
        <p:txBody>
          <a:bodyPr/>
          <a:lstStyle/>
          <a:p>
            <a:fld id="{85C0F015-0470-4D4C-9294-A48B48C8C1AB}" type="slidenum">
              <a:rPr lang="en-US" smtClean="0"/>
              <a:t>6</a:t>
            </a:fld>
            <a:endParaRPr lang="en-US"/>
          </a:p>
        </p:txBody>
      </p:sp>
    </p:spTree>
    <p:extLst>
      <p:ext uri="{BB962C8B-B14F-4D97-AF65-F5344CB8AC3E}">
        <p14:creationId xmlns:p14="http://schemas.microsoft.com/office/powerpoint/2010/main" val="2852457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0F015-0470-4D4C-9294-A48B48C8C1AB}" type="slidenum">
              <a:rPr lang="en-US" smtClean="0"/>
              <a:t>7</a:t>
            </a:fld>
            <a:endParaRPr lang="en-US"/>
          </a:p>
        </p:txBody>
      </p:sp>
    </p:spTree>
    <p:extLst>
      <p:ext uri="{BB962C8B-B14F-4D97-AF65-F5344CB8AC3E}">
        <p14:creationId xmlns:p14="http://schemas.microsoft.com/office/powerpoint/2010/main" val="635357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is Figure 29-2 from the textbook: </a:t>
            </a:r>
            <a:r>
              <a:rPr lang="en-US" dirty="0">
                <a:latin typeface="Arial" charset="0"/>
              </a:rPr>
              <a:t>Clinic nurse collects blood to determine glucose level. </a:t>
            </a:r>
            <a:r>
              <a:rPr lang="en-US" b="1" dirty="0">
                <a:latin typeface="Arial" charset="0"/>
              </a:rPr>
              <a:t>B,</a:t>
            </a:r>
            <a:r>
              <a:rPr lang="en-US" dirty="0">
                <a:latin typeface="Arial" charset="0"/>
              </a:rPr>
              <a:t> Nurse interprets glucose value displayed by monitor. (Courtesy Dee Lowdermilk, UNC Ambulatory Care Clinics, Chapel Hill, NC.)</a:t>
            </a:r>
          </a:p>
          <a:p>
            <a:endParaRPr lang="en-US" dirty="0">
              <a:latin typeface="Arial" charset="0"/>
            </a:endParaRPr>
          </a:p>
          <a:p>
            <a:endParaRPr lang="en-US" dirty="0">
              <a:latin typeface="Arial" charset="0"/>
            </a:endParaRPr>
          </a:p>
          <a:p>
            <a:r>
              <a:rPr lang="en-US" dirty="0"/>
              <a:t>https://www.picmonic.com/learn/pregnant-diabetic-patient-interventions_10852</a:t>
            </a:r>
          </a:p>
          <a:p>
            <a:endParaRPr lang="en-US" dirty="0"/>
          </a:p>
        </p:txBody>
      </p:sp>
      <p:sp>
        <p:nvSpPr>
          <p:cNvPr id="4" name="Slide Number Placeholder 3"/>
          <p:cNvSpPr>
            <a:spLocks noGrp="1"/>
          </p:cNvSpPr>
          <p:nvPr>
            <p:ph type="sldNum" sz="quarter" idx="5"/>
          </p:nvPr>
        </p:nvSpPr>
        <p:spPr/>
        <p:txBody>
          <a:bodyPr/>
          <a:lstStyle/>
          <a:p>
            <a:pPr>
              <a:defRPr/>
            </a:pPr>
            <a:fld id="{21456A43-80CA-46A9-85B8-16368461A49C}" type="slidenum">
              <a:rPr lang="en-US" smtClean="0"/>
              <a:pPr>
                <a:defRPr/>
              </a:pPr>
              <a:t>8</a:t>
            </a:fld>
            <a:endParaRPr lang="en-US"/>
          </a:p>
        </p:txBody>
      </p:sp>
    </p:spTree>
    <p:extLst>
      <p:ext uri="{BB962C8B-B14F-4D97-AF65-F5344CB8AC3E}">
        <p14:creationId xmlns:p14="http://schemas.microsoft.com/office/powerpoint/2010/main" val="87576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0F015-0470-4D4C-9294-A48B48C8C1AB}" type="slidenum">
              <a:rPr lang="en-US" smtClean="0"/>
              <a:t>9</a:t>
            </a:fld>
            <a:endParaRPr lang="en-US"/>
          </a:p>
        </p:txBody>
      </p:sp>
    </p:spTree>
    <p:extLst>
      <p:ext uri="{BB962C8B-B14F-4D97-AF65-F5344CB8AC3E}">
        <p14:creationId xmlns:p14="http://schemas.microsoft.com/office/powerpoint/2010/main" val="18196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t>Shown is Figure 29-5 from the textbook: Two-step method for diagnosing gestational diabetes mellitus (GDM), recommended by the American College of Obstetricians and Gynecologists (ACOG). Data from American College of Obstetricians and Gynecologists. (2018). </a:t>
            </a:r>
            <a:r>
              <a:rPr lang="en-US" i="1" dirty="0"/>
              <a:t>Gestational diabetes mellitus.</a:t>
            </a:r>
            <a:r>
              <a:rPr lang="en-US" dirty="0"/>
              <a:t> Practice bulletin no. 190. </a:t>
            </a:r>
            <a:r>
              <a:rPr lang="en-US" i="1" dirty="0"/>
              <a:t>Obstetrics &amp; Gynecology, </a:t>
            </a:r>
            <a:r>
              <a:rPr lang="en-US" dirty="0"/>
              <a:t>131(2), e49-e64.</a:t>
            </a:r>
          </a:p>
          <a:p>
            <a:pPr defTabSz="931774" eaLnBrk="0" fontAlgn="base" hangingPunct="0">
              <a:spcBef>
                <a:spcPct val="30000"/>
              </a:spcBef>
              <a:spcAft>
                <a:spcPct val="0"/>
              </a:spcAf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1456A43-80CA-46A9-85B8-16368461A49C}" type="slidenum">
              <a:rPr lang="en-US" smtClean="0"/>
              <a:pPr>
                <a:defRPr/>
              </a:pPr>
              <a:t>10</a:t>
            </a:fld>
            <a:endParaRPr lang="en-US"/>
          </a:p>
        </p:txBody>
      </p:sp>
    </p:spTree>
    <p:extLst>
      <p:ext uri="{BB962C8B-B14F-4D97-AF65-F5344CB8AC3E}">
        <p14:creationId xmlns:p14="http://schemas.microsoft.com/office/powerpoint/2010/main" val="3003486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t>Shown is Figure 29-4 from the textbook: </a:t>
            </a:r>
            <a:r>
              <a:rPr lang="en-US" dirty="0">
                <a:highlight>
                  <a:srgbClr val="FFFF00"/>
                </a:highlight>
              </a:rPr>
              <a:t>Insulin pump shows basal rate for pregnant women with diabetes. (Courtesy </a:t>
            </a:r>
            <a:r>
              <a:rPr lang="en-US" dirty="0" err="1">
                <a:highlight>
                  <a:srgbClr val="FFFF00"/>
                </a:highlight>
              </a:rPr>
              <a:t>MiniMed</a:t>
            </a:r>
            <a:r>
              <a:rPr lang="en-US" dirty="0">
                <a:highlight>
                  <a:srgbClr val="FFFF00"/>
                </a:highlight>
              </a:rPr>
              <a:t>, Inc., Sylmar, CA.)</a:t>
            </a:r>
          </a:p>
          <a:p>
            <a:pPr defTabSz="931774" eaLnBrk="0" fontAlgn="base" hangingPunct="0">
              <a:spcBef>
                <a:spcPct val="30000"/>
              </a:spcBef>
              <a:spcAft>
                <a:spcPct val="0"/>
              </a:spcAft>
              <a:defRPr/>
            </a:pPr>
            <a:r>
              <a:rPr lang="en-US" dirty="0">
                <a:highlight>
                  <a:srgbClr val="FFFF00"/>
                </a:highlight>
              </a:rPr>
              <a:t>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21456A43-80CA-46A9-85B8-16368461A49C}" type="slidenum">
              <a:rPr lang="en-US" smtClean="0"/>
              <a:pPr>
                <a:defRPr/>
              </a:pPr>
              <a:t>11</a:t>
            </a:fld>
            <a:endParaRPr lang="en-US"/>
          </a:p>
        </p:txBody>
      </p:sp>
    </p:spTree>
    <p:extLst>
      <p:ext uri="{BB962C8B-B14F-4D97-AF65-F5344CB8AC3E}">
        <p14:creationId xmlns:p14="http://schemas.microsoft.com/office/powerpoint/2010/main" val="4104450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sng" dirty="0">
                <a:solidFill>
                  <a:srgbClr val="BB6633"/>
                </a:solidFill>
                <a:effectLst/>
                <a:latin typeface="Arial" panose="020B0604020202020204" pitchFamily="34" charset="0"/>
                <a:hlinkClick r:id="rId3"/>
              </a:rPr>
              <a:t>Https://www.flickr.com/photos/evilerin/3158385504</a:t>
            </a:r>
            <a:r>
              <a:rPr lang="en-US" b="0" i="0" u="sng" dirty="0">
                <a:solidFill>
                  <a:srgbClr val="BB6633"/>
                </a:solidFill>
                <a:effectLst/>
                <a:latin typeface="Arial" panose="020B0604020202020204" pitchFamily="34" charset="0"/>
              </a:rPr>
              <a:t>, author is Evil Erin, creative common license</a:t>
            </a:r>
          </a:p>
          <a:p>
            <a:r>
              <a:rPr lang="en-US" b="0" i="0" u="sng" dirty="0">
                <a:solidFill>
                  <a:srgbClr val="BB6633"/>
                </a:solidFill>
                <a:effectLst/>
                <a:latin typeface="Arial" panose="020B0604020202020204" pitchFamily="34" charset="0"/>
              </a:rPr>
              <a:t>No changes were made to photo</a:t>
            </a:r>
            <a:endParaRPr lang="en-US" dirty="0"/>
          </a:p>
        </p:txBody>
      </p:sp>
      <p:sp>
        <p:nvSpPr>
          <p:cNvPr id="4" name="Slide Number Placeholder 3"/>
          <p:cNvSpPr>
            <a:spLocks noGrp="1"/>
          </p:cNvSpPr>
          <p:nvPr>
            <p:ph type="sldNum" sz="quarter" idx="5"/>
          </p:nvPr>
        </p:nvSpPr>
        <p:spPr/>
        <p:txBody>
          <a:bodyPr/>
          <a:lstStyle/>
          <a:p>
            <a:fld id="{85C0F015-0470-4D4C-9294-A48B48C8C1AB}" type="slidenum">
              <a:rPr lang="en-US" smtClean="0"/>
              <a:t>13</a:t>
            </a:fld>
            <a:endParaRPr lang="en-US"/>
          </a:p>
        </p:txBody>
      </p:sp>
    </p:spTree>
    <p:extLst>
      <p:ext uri="{BB962C8B-B14F-4D97-AF65-F5344CB8AC3E}">
        <p14:creationId xmlns:p14="http://schemas.microsoft.com/office/powerpoint/2010/main" val="1915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10/4/2021</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939876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10/4/2021</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04469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10/4/2021</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24223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219200" y="1600201"/>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1"/>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xfrm>
            <a:off x="1219200" y="6251575"/>
            <a:ext cx="2641600" cy="457200"/>
          </a:xfrm>
          <a:prstGeom prst="rect">
            <a:avLst/>
          </a:prstGeom>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xfrm>
            <a:off x="4470400" y="6248400"/>
            <a:ext cx="3962400" cy="457200"/>
          </a:xfrm>
          <a:prstGeom prst="rect">
            <a:avLst/>
          </a:prstGeom>
          <a:ln/>
        </p:spPr>
        <p:txBody>
          <a:bodyPr/>
          <a:lstStyle>
            <a:lvl1pPr>
              <a:defRPr/>
            </a:lvl1pPr>
          </a:lstStyle>
          <a:p>
            <a:pPr>
              <a:defRPr/>
            </a:pPr>
            <a:r>
              <a:rPr lang="en-US" altLang="en-US"/>
              <a:t>Copyright © 2016 by Mosby, an imprint of Elsevier Inc.</a:t>
            </a:r>
          </a:p>
        </p:txBody>
      </p:sp>
      <p:sp>
        <p:nvSpPr>
          <p:cNvPr id="7" name="Rectangle 11"/>
          <p:cNvSpPr>
            <a:spLocks noGrp="1" noChangeArrowheads="1"/>
          </p:cNvSpPr>
          <p:nvPr>
            <p:ph type="sldNum" sz="quarter" idx="12"/>
          </p:nvPr>
        </p:nvSpPr>
        <p:spPr>
          <a:xfrm>
            <a:off x="9042400" y="6248400"/>
            <a:ext cx="2540000" cy="457200"/>
          </a:xfrm>
          <a:prstGeom prst="rect">
            <a:avLst/>
          </a:prstGeom>
          <a:ln/>
        </p:spPr>
        <p:txBody>
          <a:bodyPr/>
          <a:lstStyle>
            <a:lvl1pPr>
              <a:defRPr/>
            </a:lvl1pPr>
          </a:lstStyle>
          <a:p>
            <a:pPr>
              <a:defRPr/>
            </a:pPr>
            <a:fld id="{EDDF0002-6CA1-467B-9A7A-51810EBC8009}" type="slidenum">
              <a:rPr lang="en-US" altLang="en-US"/>
              <a:pPr>
                <a:defRPr/>
              </a:pPr>
              <a:t>‹#›</a:t>
            </a:fld>
            <a:endParaRPr lang="en-US" altLang="en-US"/>
          </a:p>
        </p:txBody>
      </p:sp>
    </p:spTree>
    <p:extLst>
      <p:ext uri="{BB962C8B-B14F-4D97-AF65-F5344CB8AC3E}">
        <p14:creationId xmlns:p14="http://schemas.microsoft.com/office/powerpoint/2010/main" val="244204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10/4/2021</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02685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10/4/2021</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9012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10/4/2021</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6973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10/4/2021</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94574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10/4/2021</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7681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10/4/2021</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68454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10/4/2021</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67761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10/4/2021</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7408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10/4/2021</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3145141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E44F-CEFE-40BB-86C0-8C196B4E016C}"/>
              </a:ext>
            </a:extLst>
          </p:cNvPr>
          <p:cNvSpPr>
            <a:spLocks noGrp="1"/>
          </p:cNvSpPr>
          <p:nvPr>
            <p:ph type="ctrTitle"/>
          </p:nvPr>
        </p:nvSpPr>
        <p:spPr/>
        <p:txBody>
          <a:bodyPr/>
          <a:lstStyle/>
          <a:p>
            <a:r>
              <a:rPr lang="en-US" dirty="0"/>
              <a:t>High Risk Antepartum Care Part 1</a:t>
            </a:r>
          </a:p>
        </p:txBody>
      </p:sp>
      <p:sp>
        <p:nvSpPr>
          <p:cNvPr id="3" name="Subtitle 2">
            <a:extLst>
              <a:ext uri="{FF2B5EF4-FFF2-40B4-BE49-F238E27FC236}">
                <a16:creationId xmlns:a16="http://schemas.microsoft.com/office/drawing/2014/main" id="{3D9AB664-8EED-492A-87E9-12863BB6F552}"/>
              </a:ext>
            </a:extLst>
          </p:cNvPr>
          <p:cNvSpPr>
            <a:spLocks noGrp="1"/>
          </p:cNvSpPr>
          <p:nvPr>
            <p:ph type="subTitle" idx="1"/>
          </p:nvPr>
        </p:nvSpPr>
        <p:spPr/>
        <p:txBody>
          <a:bodyPr/>
          <a:lstStyle/>
          <a:p>
            <a:r>
              <a:rPr lang="en-US" dirty="0"/>
              <a:t>Kimberly Rosenbaum, MSN, RNC-OB, IBCLC</a:t>
            </a:r>
          </a:p>
          <a:p>
            <a:r>
              <a:rPr lang="en-US"/>
              <a:t>Fall 2021</a:t>
            </a:r>
            <a:endParaRPr lang="en-US" dirty="0"/>
          </a:p>
          <a:p>
            <a:r>
              <a:rPr lang="en-US" dirty="0"/>
              <a:t>Assistant Clinical Professor, Texas State University</a:t>
            </a:r>
          </a:p>
          <a:p>
            <a:endParaRPr lang="en-US" dirty="0"/>
          </a:p>
        </p:txBody>
      </p:sp>
    </p:spTree>
    <p:extLst>
      <p:ext uri="{BB962C8B-B14F-4D97-AF65-F5344CB8AC3E}">
        <p14:creationId xmlns:p14="http://schemas.microsoft.com/office/powerpoint/2010/main" val="905898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ame 10">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ame 14">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B70674-90C8-4F94-B3F9-E43A0B45BDB0}"/>
              </a:ext>
            </a:extLst>
          </p:cNvPr>
          <p:cNvSpPr>
            <a:spLocks noGrp="1"/>
          </p:cNvSpPr>
          <p:nvPr>
            <p:ph type="title"/>
          </p:nvPr>
        </p:nvSpPr>
        <p:spPr>
          <a:xfrm>
            <a:off x="838199" y="857251"/>
            <a:ext cx="4581525" cy="2076450"/>
          </a:xfrm>
        </p:spPr>
        <p:txBody>
          <a:bodyPr vert="horz" lIns="91440" tIns="45720" rIns="91440" bIns="45720" rtlCol="0" anchor="b">
            <a:normAutofit/>
          </a:bodyPr>
          <a:lstStyle/>
          <a:p>
            <a:r>
              <a:rPr lang="en-US" sz="3700">
                <a:gradFill flip="none" rotWithShape="1">
                  <a:gsLst>
                    <a:gs pos="0">
                      <a:schemeClr val="accent5">
                        <a:alpha val="70000"/>
                      </a:schemeClr>
                    </a:gs>
                    <a:gs pos="100000">
                      <a:schemeClr val="accent1">
                        <a:alpha val="70000"/>
                      </a:schemeClr>
                    </a:gs>
                  </a:gsLst>
                  <a:lin ang="0" scaled="1"/>
                  <a:tileRect/>
                </a:gradFill>
              </a:rPr>
              <a:t>Gestational Diabetes Mellitus (GDM)</a:t>
            </a:r>
            <a:br>
              <a:rPr lang="en-US" sz="3700">
                <a:gradFill flip="none" rotWithShape="1">
                  <a:gsLst>
                    <a:gs pos="0">
                      <a:schemeClr val="accent5">
                        <a:alpha val="70000"/>
                      </a:schemeClr>
                    </a:gs>
                    <a:gs pos="100000">
                      <a:schemeClr val="accent1">
                        <a:alpha val="70000"/>
                      </a:schemeClr>
                    </a:gs>
                  </a:gsLst>
                  <a:lin ang="0" scaled="1"/>
                  <a:tileRect/>
                </a:gradFill>
              </a:rPr>
            </a:br>
            <a:endParaRPr lang="en-US" sz="3700">
              <a:gradFill flip="none" rotWithShape="1">
                <a:gsLst>
                  <a:gs pos="0">
                    <a:schemeClr val="accent5">
                      <a:alpha val="70000"/>
                    </a:schemeClr>
                  </a:gs>
                  <a:gs pos="100000">
                    <a:schemeClr val="accent1">
                      <a:alpha val="70000"/>
                    </a:schemeClr>
                  </a:gs>
                </a:gsLst>
                <a:lin ang="0" scaled="1"/>
                <a:tileRect/>
              </a:gradFill>
            </a:endParaRPr>
          </a:p>
        </p:txBody>
      </p:sp>
      <p:sp>
        <p:nvSpPr>
          <p:cNvPr id="3" name="Content Placeholder 2">
            <a:extLst>
              <a:ext uri="{FF2B5EF4-FFF2-40B4-BE49-F238E27FC236}">
                <a16:creationId xmlns:a16="http://schemas.microsoft.com/office/drawing/2014/main" id="{3ABE768B-4499-4453-9278-033508F452F4}"/>
              </a:ext>
            </a:extLst>
          </p:cNvPr>
          <p:cNvSpPr>
            <a:spLocks noGrp="1"/>
          </p:cNvSpPr>
          <p:nvPr>
            <p:ph sz="half" idx="1"/>
          </p:nvPr>
        </p:nvSpPr>
        <p:spPr>
          <a:xfrm>
            <a:off x="838199" y="2850777"/>
            <a:ext cx="4581526" cy="3326186"/>
          </a:xfrm>
        </p:spPr>
        <p:txBody>
          <a:bodyPr vert="horz" lIns="91440" tIns="45720" rIns="91440" bIns="45720" rtlCol="0">
            <a:normAutofit/>
          </a:bodyPr>
          <a:lstStyle/>
          <a:p>
            <a:pPr>
              <a:lnSpc>
                <a:spcPct val="100000"/>
              </a:lnSpc>
            </a:pPr>
            <a:r>
              <a:rPr lang="en-US" sz="1600" dirty="0">
                <a:solidFill>
                  <a:schemeClr val="tx2">
                    <a:alpha val="60000"/>
                  </a:schemeClr>
                </a:solidFill>
              </a:rPr>
              <a:t>Maternal Risks </a:t>
            </a:r>
          </a:p>
          <a:p>
            <a:pPr lvl="1">
              <a:lnSpc>
                <a:spcPct val="100000"/>
              </a:lnSpc>
            </a:pPr>
            <a:r>
              <a:rPr lang="en-US" sz="1600" dirty="0">
                <a:solidFill>
                  <a:schemeClr val="tx2">
                    <a:alpha val="60000"/>
                  </a:schemeClr>
                </a:solidFill>
              </a:rPr>
              <a:t>Preeclampsia </a:t>
            </a:r>
          </a:p>
          <a:p>
            <a:pPr lvl="1">
              <a:lnSpc>
                <a:spcPct val="100000"/>
              </a:lnSpc>
            </a:pPr>
            <a:r>
              <a:rPr lang="en-US" sz="1600" dirty="0">
                <a:solidFill>
                  <a:schemeClr val="tx2">
                    <a:alpha val="60000"/>
                  </a:schemeClr>
                </a:solidFill>
              </a:rPr>
              <a:t>Cesarean delivery</a:t>
            </a:r>
          </a:p>
          <a:p>
            <a:pPr lvl="1">
              <a:lnSpc>
                <a:spcPct val="100000"/>
              </a:lnSpc>
            </a:pPr>
            <a:r>
              <a:rPr lang="en-US" sz="1600" dirty="0">
                <a:solidFill>
                  <a:schemeClr val="tx2">
                    <a:alpha val="60000"/>
                  </a:schemeClr>
                </a:solidFill>
              </a:rPr>
              <a:t>Development of Type 2 diabetes later in life</a:t>
            </a:r>
          </a:p>
          <a:p>
            <a:pPr>
              <a:lnSpc>
                <a:spcPct val="100000"/>
              </a:lnSpc>
            </a:pPr>
            <a:r>
              <a:rPr lang="en-US" sz="2000" dirty="0">
                <a:solidFill>
                  <a:schemeClr val="tx2">
                    <a:alpha val="60000"/>
                  </a:schemeClr>
                </a:solidFill>
              </a:rPr>
              <a:t>Fetal Risks</a:t>
            </a:r>
          </a:p>
          <a:p>
            <a:pPr lvl="1">
              <a:lnSpc>
                <a:spcPct val="100000"/>
              </a:lnSpc>
            </a:pPr>
            <a:r>
              <a:rPr lang="en-US" sz="1600" dirty="0">
                <a:solidFill>
                  <a:schemeClr val="tx2">
                    <a:alpha val="60000"/>
                  </a:schemeClr>
                </a:solidFill>
              </a:rPr>
              <a:t>Macrosomia and associated risks for birth trauma </a:t>
            </a:r>
          </a:p>
          <a:p>
            <a:pPr lvl="1">
              <a:lnSpc>
                <a:spcPct val="100000"/>
              </a:lnSpc>
            </a:pPr>
            <a:r>
              <a:rPr lang="en-US" sz="1600" dirty="0">
                <a:solidFill>
                  <a:schemeClr val="tx2">
                    <a:alpha val="60000"/>
                  </a:schemeClr>
                </a:solidFill>
              </a:rPr>
              <a:t>Neonatal hypoglycemia and hyperinsulinemia </a:t>
            </a:r>
          </a:p>
        </p:txBody>
      </p:sp>
      <p:pic>
        <p:nvPicPr>
          <p:cNvPr id="6" name="Content Placeholder 5" descr="Figure 29-5. Two-step method for diagnosing gestational diabetes mellitus (GDM), recommended by the American College of Obstetricians and Gynecologists (ACOG). Flow chart showing the two step method for diagnosing gestational diabetes mellitus." title="Figure 29-5. Two-step method for diagnosing gestational diabetes mellitus (GDM), recommended by the American College of Obstetricians and Gynecologists (ACOG). Flow chart showing the two step method for diagnosing gestational diabetes mellitus."/>
          <p:cNvPicPr>
            <a:picLocks noGrp="1" noChangeAspect="1"/>
          </p:cNvPicPr>
          <p:nvPr>
            <p:ph sz="half" idx="2"/>
          </p:nvPr>
        </p:nvPicPr>
        <p:blipFill>
          <a:blip r:embed="rId3">
            <a:alphaModFix amt="90000"/>
            <a:extLst>
              <a:ext uri="{28A0092B-C50C-407E-A947-70E740481C1C}">
                <a14:useLocalDpi xmlns:a14="http://schemas.microsoft.com/office/drawing/2010/main" val="0"/>
              </a:ext>
            </a:extLst>
          </a:blip>
          <a:stretch>
            <a:fillRect/>
          </a:stretch>
        </p:blipFill>
        <p:spPr>
          <a:xfrm>
            <a:off x="5406507" y="1877568"/>
            <a:ext cx="5947294" cy="2661413"/>
          </a:xfrm>
          <a:prstGeom prst="rect">
            <a:avLst/>
          </a:prstGeom>
        </p:spPr>
      </p:pic>
    </p:spTree>
    <p:extLst>
      <p:ext uri="{BB962C8B-B14F-4D97-AF65-F5344CB8AC3E}">
        <p14:creationId xmlns:p14="http://schemas.microsoft.com/office/powerpoint/2010/main" val="8494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vert="horz" lIns="92075" tIns="46038" rIns="92075" bIns="46038" rtlCol="0" anchor="ctr">
            <a:normAutofit/>
          </a:bodyPr>
          <a:lstStyle/>
          <a:p>
            <a:pPr eaLnBrk="1" hangingPunct="1">
              <a:defRPr/>
            </a:pPr>
            <a:r>
              <a:rPr lang="en-US" altLang="en-US" dirty="0">
                <a:effectLst/>
              </a:rPr>
              <a:t>GDM Antepartum Care</a:t>
            </a:r>
          </a:p>
        </p:txBody>
      </p:sp>
      <p:sp>
        <p:nvSpPr>
          <p:cNvPr id="318467" name="Rectangle 3"/>
          <p:cNvSpPr>
            <a:spLocks noGrp="1" noChangeArrowheads="1"/>
          </p:cNvSpPr>
          <p:nvPr>
            <p:ph sz="half" idx="1"/>
          </p:nvPr>
        </p:nvSpPr>
        <p:spPr/>
        <p:txBody>
          <a:bodyPr>
            <a:normAutofit fontScale="92500"/>
          </a:bodyPr>
          <a:lstStyle/>
          <a:p>
            <a:pPr>
              <a:defRPr/>
            </a:pPr>
            <a:r>
              <a:rPr lang="en-US" altLang="en-US" sz="2400" dirty="0"/>
              <a:t>Goal is strict blood glucose control</a:t>
            </a:r>
          </a:p>
          <a:p>
            <a:pPr>
              <a:defRPr/>
            </a:pPr>
            <a:r>
              <a:rPr lang="en-US" altLang="en-US" sz="2400" dirty="0"/>
              <a:t>Dietary modification</a:t>
            </a:r>
          </a:p>
          <a:p>
            <a:pPr>
              <a:defRPr/>
            </a:pPr>
            <a:r>
              <a:rPr lang="en-US" altLang="en-US" sz="2400" dirty="0"/>
              <a:t>Exercise</a:t>
            </a:r>
          </a:p>
          <a:p>
            <a:pPr>
              <a:defRPr/>
            </a:pPr>
            <a:r>
              <a:rPr lang="en-US" altLang="en-US" sz="2400" dirty="0"/>
              <a:t>Self-monitoring of blood glucose </a:t>
            </a:r>
          </a:p>
          <a:p>
            <a:pPr>
              <a:defRPr/>
            </a:pPr>
            <a:r>
              <a:rPr lang="en-US" altLang="en-US" sz="2400" dirty="0"/>
              <a:t>Pharmacologic therapy</a:t>
            </a:r>
          </a:p>
          <a:p>
            <a:pPr lvl="1" eaLnBrk="1" hangingPunct="1">
              <a:defRPr/>
            </a:pPr>
            <a:r>
              <a:rPr lang="en-US" altLang="en-US" sz="2000" dirty="0"/>
              <a:t>Fetal surveillance</a:t>
            </a:r>
          </a:p>
          <a:p>
            <a:pPr lvl="2" eaLnBrk="1" hangingPunct="1">
              <a:defRPr/>
            </a:pPr>
            <a:r>
              <a:rPr lang="en-US" altLang="en-US" sz="1800" dirty="0"/>
              <a:t>NSTs beginning at 32 weeks of gestation </a:t>
            </a:r>
          </a:p>
        </p:txBody>
      </p:sp>
      <p:pic>
        <p:nvPicPr>
          <p:cNvPr id="4" name="Content Placeholder 3" descr="Figure 29-4. Insulin pump shows basal rate for pregnant women with diabetes. Photo of a person holding an insulin pump." title="Figure 29-4. Insulin pump shows basal rate for pregnant women with diabetes. Photo of a person holding an insulin pump."/>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556670"/>
            <a:ext cx="3810000" cy="262413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vert="horz" lIns="92075" tIns="46038" rIns="92075" bIns="46038" rtlCol="0" anchor="ctr">
            <a:normAutofit/>
          </a:bodyPr>
          <a:lstStyle/>
          <a:p>
            <a:pPr eaLnBrk="1" hangingPunct="1">
              <a:defRPr/>
            </a:pPr>
            <a:r>
              <a:rPr lang="en-US" altLang="en-US" dirty="0"/>
              <a:t>GDM Care</a:t>
            </a:r>
            <a:endParaRPr lang="en-US" altLang="en-US" dirty="0">
              <a:effectLst/>
            </a:endParaRPr>
          </a:p>
        </p:txBody>
      </p:sp>
      <p:sp>
        <p:nvSpPr>
          <p:cNvPr id="319491" name="Rectangle 3"/>
          <p:cNvSpPr>
            <a:spLocks noGrp="1" noChangeArrowheads="1"/>
          </p:cNvSpPr>
          <p:nvPr>
            <p:ph idx="1"/>
          </p:nvPr>
        </p:nvSpPr>
        <p:spPr/>
        <p:txBody>
          <a:bodyPr>
            <a:normAutofit lnSpcReduction="10000"/>
          </a:bodyPr>
          <a:lstStyle/>
          <a:p>
            <a:pPr eaLnBrk="1" hangingPunct="1">
              <a:defRPr/>
            </a:pPr>
            <a:r>
              <a:rPr lang="en-US" altLang="en-US" dirty="0">
                <a:effectLst/>
              </a:rPr>
              <a:t>Intrapartum Care</a:t>
            </a:r>
          </a:p>
          <a:p>
            <a:pPr lvl="1" eaLnBrk="1" hangingPunct="1">
              <a:defRPr/>
            </a:pPr>
            <a:r>
              <a:rPr lang="en-US" altLang="en-US" dirty="0">
                <a:effectLst/>
              </a:rPr>
              <a:t>Blood glucose levels monitored hourly in labor</a:t>
            </a:r>
          </a:p>
          <a:p>
            <a:pPr lvl="2" eaLnBrk="1" hangingPunct="1">
              <a:defRPr/>
            </a:pPr>
            <a:r>
              <a:rPr lang="en-US" altLang="en-US" dirty="0"/>
              <a:t>maintain levels at 80 to 110 mg/dl</a:t>
            </a:r>
            <a:endParaRPr lang="en-US" altLang="en-US" dirty="0">
              <a:effectLst/>
            </a:endParaRPr>
          </a:p>
          <a:p>
            <a:pPr lvl="1" eaLnBrk="1" hangingPunct="1">
              <a:defRPr/>
            </a:pPr>
            <a:r>
              <a:rPr lang="en-US" altLang="en-US" dirty="0">
                <a:effectLst/>
              </a:rPr>
              <a:t>Infusion of insulin, if needed</a:t>
            </a:r>
          </a:p>
          <a:p>
            <a:pPr eaLnBrk="1" hangingPunct="1">
              <a:defRPr/>
            </a:pPr>
            <a:r>
              <a:rPr lang="en-US" altLang="en-US" dirty="0">
                <a:effectLst/>
              </a:rPr>
              <a:t>Postpartum Care</a:t>
            </a:r>
          </a:p>
          <a:p>
            <a:pPr lvl="1" eaLnBrk="1" hangingPunct="1">
              <a:defRPr/>
            </a:pPr>
            <a:r>
              <a:rPr lang="en-US" altLang="en-US" sz="2000" dirty="0">
                <a:effectLst/>
              </a:rPr>
              <a:t>Will return to normal glucose levels after birth</a:t>
            </a:r>
          </a:p>
          <a:p>
            <a:pPr lvl="1" eaLnBrk="1" hangingPunct="1">
              <a:defRPr/>
            </a:pPr>
            <a:r>
              <a:rPr lang="en-US" altLang="en-US" sz="2000" dirty="0"/>
              <a:t>High risk for recurrent GDM in future pregnancies </a:t>
            </a:r>
          </a:p>
          <a:p>
            <a:pPr lvl="1" eaLnBrk="1" hangingPunct="1">
              <a:defRPr/>
            </a:pPr>
            <a:r>
              <a:rPr lang="en-US" altLang="en-US" sz="2000" dirty="0"/>
              <a:t>Glucose tolerance test at 6-12 weeks </a:t>
            </a:r>
          </a:p>
          <a:p>
            <a:pPr lvl="1" eaLnBrk="1" hangingPunct="1">
              <a:defRPr/>
            </a:pPr>
            <a:r>
              <a:rPr lang="en-US" altLang="en-US" sz="2000" dirty="0"/>
              <a:t>Repeat screening every 3 years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6" name="Rectangle 6"/>
          <p:cNvSpPr>
            <a:spLocks noGrp="1" noChangeArrowheads="1"/>
          </p:cNvSpPr>
          <p:nvPr>
            <p:ph type="title"/>
          </p:nvPr>
        </p:nvSpPr>
        <p:spPr/>
        <p:txBody>
          <a:bodyPr vert="horz" lIns="92075" tIns="46038" rIns="92075" bIns="46038" rtlCol="0" anchor="ctr">
            <a:normAutofit/>
          </a:bodyPr>
          <a:lstStyle/>
          <a:p>
            <a:pPr eaLnBrk="1" hangingPunct="1">
              <a:defRPr/>
            </a:pPr>
            <a:r>
              <a:rPr lang="en-US" altLang="en-US" dirty="0">
                <a:effectLst/>
              </a:rPr>
              <a:t>Hyperemesis Gravidarum</a:t>
            </a:r>
          </a:p>
        </p:txBody>
      </p:sp>
      <p:sp>
        <p:nvSpPr>
          <p:cNvPr id="133127" name="Rectangle 7"/>
          <p:cNvSpPr>
            <a:spLocks noGrp="1" noChangeArrowheads="1"/>
          </p:cNvSpPr>
          <p:nvPr>
            <p:ph idx="1"/>
          </p:nvPr>
        </p:nvSpPr>
        <p:spPr>
          <a:xfrm>
            <a:off x="1905000" y="2006600"/>
            <a:ext cx="8458200" cy="4394200"/>
          </a:xfrm>
        </p:spPr>
        <p:txBody>
          <a:bodyPr>
            <a:normAutofit/>
          </a:bodyPr>
          <a:lstStyle/>
          <a:p>
            <a:pPr eaLnBrk="1" hangingPunct="1">
              <a:defRPr/>
            </a:pPr>
            <a:r>
              <a:rPr lang="en-US" altLang="ja-JP" i="1" dirty="0">
                <a:effectLst/>
                <a:ea typeface="ＭＳ Ｐゴシック" pitchFamily="34" charset="-128"/>
              </a:rPr>
              <a:t>Hyperemesis gravidarum</a:t>
            </a:r>
            <a:r>
              <a:rPr lang="en-US" altLang="ja-JP" dirty="0">
                <a:effectLst/>
                <a:ea typeface="ＭＳ Ｐゴシック" pitchFamily="34" charset="-128"/>
              </a:rPr>
              <a:t> </a:t>
            </a:r>
            <a:r>
              <a:rPr lang="en-US" altLang="ja-JP" sz="2400" dirty="0">
                <a:ea typeface="ＭＳ Ｐゴシック" pitchFamily="34" charset="-128"/>
              </a:rPr>
              <a:t>(occurs in 0.3-3% of all pregnancies)</a:t>
            </a:r>
            <a:r>
              <a:rPr lang="en-US" altLang="ja-JP" dirty="0">
                <a:effectLst/>
                <a:ea typeface="ＭＳ Ｐゴシック" pitchFamily="34" charset="-128"/>
              </a:rPr>
              <a:t> is excessive, prolonged vomiting accompanied by the following: </a:t>
            </a:r>
          </a:p>
          <a:p>
            <a:pPr lvl="1" eaLnBrk="1" hangingPunct="1">
              <a:defRPr/>
            </a:pPr>
            <a:r>
              <a:rPr lang="en-US" altLang="ja-JP" dirty="0">
                <a:effectLst/>
                <a:ea typeface="ＭＳ Ｐゴシック" pitchFamily="34" charset="-128"/>
              </a:rPr>
              <a:t>Weight loss</a:t>
            </a:r>
          </a:p>
          <a:p>
            <a:pPr lvl="1" eaLnBrk="1" hangingPunct="1">
              <a:defRPr/>
            </a:pPr>
            <a:r>
              <a:rPr lang="en-US" altLang="ja-JP" dirty="0">
                <a:effectLst/>
                <a:ea typeface="ＭＳ Ｐゴシック" pitchFamily="34" charset="-128"/>
              </a:rPr>
              <a:t>Electrolyte imbalance </a:t>
            </a:r>
          </a:p>
          <a:p>
            <a:pPr lvl="1" eaLnBrk="1" hangingPunct="1">
              <a:defRPr/>
            </a:pPr>
            <a:r>
              <a:rPr lang="en-US" altLang="ja-JP" dirty="0">
                <a:effectLst/>
                <a:ea typeface="ＭＳ Ｐゴシック" pitchFamily="34" charset="-128"/>
              </a:rPr>
              <a:t>Nutritional deficiencies</a:t>
            </a:r>
          </a:p>
          <a:p>
            <a:pPr lvl="1" eaLnBrk="1" hangingPunct="1">
              <a:defRPr/>
            </a:pPr>
            <a:r>
              <a:rPr lang="en-US" altLang="ja-JP" dirty="0">
                <a:effectLst/>
                <a:ea typeface="ＭＳ Ｐゴシック" pitchFamily="34" charset="-128"/>
              </a:rPr>
              <a:t>Ketonuria</a:t>
            </a:r>
          </a:p>
        </p:txBody>
      </p:sp>
      <p:pic>
        <p:nvPicPr>
          <p:cNvPr id="3076" name="Picture 4">
            <a:extLst>
              <a:ext uri="{FF2B5EF4-FFF2-40B4-BE49-F238E27FC236}">
                <a16:creationId xmlns:a16="http://schemas.microsoft.com/office/drawing/2014/main" id="{9F92DCA5-4023-4BF4-9E93-966E0A91F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2018" y="4659966"/>
            <a:ext cx="2622363" cy="17408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2209800" y="457200"/>
            <a:ext cx="7772400" cy="926981"/>
          </a:xfrm>
        </p:spPr>
        <p:txBody>
          <a:bodyPr vert="horz" lIns="92075" tIns="46038" rIns="92075" bIns="46038" rtlCol="0" anchor="ctr">
            <a:noAutofit/>
          </a:bodyPr>
          <a:lstStyle/>
          <a:p>
            <a:pPr eaLnBrk="1" hangingPunct="1">
              <a:defRPr/>
            </a:pPr>
            <a:r>
              <a:rPr lang="en-US" altLang="en-US" sz="4000" dirty="0">
                <a:effectLst/>
              </a:rPr>
              <a:t>Hyperemesis Gravidarum</a:t>
            </a:r>
          </a:p>
        </p:txBody>
      </p:sp>
      <p:sp>
        <p:nvSpPr>
          <p:cNvPr id="320515" name="Rectangle 3"/>
          <p:cNvSpPr>
            <a:spLocks noGrp="1" noChangeArrowheads="1"/>
          </p:cNvSpPr>
          <p:nvPr>
            <p:ph idx="1"/>
          </p:nvPr>
        </p:nvSpPr>
        <p:spPr>
          <a:xfrm>
            <a:off x="1828800" y="1384182"/>
            <a:ext cx="8610600" cy="5016617"/>
          </a:xfrm>
        </p:spPr>
        <p:txBody>
          <a:bodyPr>
            <a:normAutofit/>
          </a:bodyPr>
          <a:lstStyle/>
          <a:p>
            <a:pPr eaLnBrk="1" hangingPunct="1">
              <a:defRPr/>
            </a:pPr>
            <a:r>
              <a:rPr lang="en-US" altLang="en-US" dirty="0">
                <a:effectLst/>
              </a:rPr>
              <a:t>Usually begins in 1</a:t>
            </a:r>
            <a:r>
              <a:rPr lang="en-US" altLang="en-US" baseline="30000" dirty="0">
                <a:effectLst/>
              </a:rPr>
              <a:t>st</a:t>
            </a:r>
            <a:r>
              <a:rPr lang="en-US" altLang="en-US" dirty="0">
                <a:effectLst/>
              </a:rPr>
              <a:t> trimester; 10% throughout </a:t>
            </a:r>
          </a:p>
          <a:p>
            <a:pPr eaLnBrk="1" hangingPunct="1">
              <a:defRPr/>
            </a:pPr>
            <a:r>
              <a:rPr lang="en-US" altLang="en-US" dirty="0"/>
              <a:t>Risk Factors:</a:t>
            </a:r>
          </a:p>
          <a:p>
            <a:pPr lvl="1" eaLnBrk="1" hangingPunct="1">
              <a:defRPr/>
            </a:pPr>
            <a:r>
              <a:rPr lang="en-US" altLang="en-US" sz="2000" dirty="0"/>
              <a:t>Younger maternal age, nulliparity, a body mass index (BMI) less than 18.5 or greater than 25, and low socioeconomic status</a:t>
            </a:r>
          </a:p>
          <a:p>
            <a:pPr eaLnBrk="1" hangingPunct="1">
              <a:defRPr/>
            </a:pPr>
            <a:r>
              <a:rPr lang="en-US" altLang="en-US" dirty="0">
                <a:effectLst/>
              </a:rPr>
              <a:t>Clinical manifestations</a:t>
            </a:r>
          </a:p>
          <a:p>
            <a:pPr lvl="1" eaLnBrk="1" hangingPunct="1">
              <a:defRPr/>
            </a:pPr>
            <a:r>
              <a:rPr lang="en-US" altLang="en-US" dirty="0"/>
              <a:t>significant weight loss and dehydration </a:t>
            </a:r>
          </a:p>
          <a:p>
            <a:pPr lvl="1" eaLnBrk="1" hangingPunct="1">
              <a:defRPr/>
            </a:pPr>
            <a:r>
              <a:rPr lang="en-US" altLang="en-US" dirty="0"/>
              <a:t>dry mucous membranes</a:t>
            </a:r>
          </a:p>
          <a:p>
            <a:pPr lvl="1" eaLnBrk="1" hangingPunct="1">
              <a:defRPr/>
            </a:pPr>
            <a:r>
              <a:rPr lang="en-US" altLang="en-US" dirty="0"/>
              <a:t>decreased BP</a:t>
            </a:r>
          </a:p>
          <a:p>
            <a:pPr lvl="1" eaLnBrk="1" hangingPunct="1">
              <a:defRPr/>
            </a:pPr>
            <a:r>
              <a:rPr lang="en-US" altLang="en-US" dirty="0"/>
              <a:t>increased pulse rate</a:t>
            </a:r>
          </a:p>
          <a:p>
            <a:pPr lvl="1" eaLnBrk="1" hangingPunct="1">
              <a:defRPr/>
            </a:pPr>
            <a:r>
              <a:rPr lang="en-US" altLang="en-US" dirty="0"/>
              <a:t>poor skin turgor</a:t>
            </a:r>
            <a:endParaRPr lang="en-US" altLang="en-US" dirty="0">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vert="horz" lIns="92075" tIns="46038" rIns="92075" bIns="46038" rtlCol="0" anchor="ctr">
            <a:normAutofit/>
          </a:bodyPr>
          <a:lstStyle/>
          <a:p>
            <a:pPr eaLnBrk="1" hangingPunct="1">
              <a:defRPr/>
            </a:pPr>
            <a:r>
              <a:rPr lang="en-US" altLang="en-US" dirty="0">
                <a:effectLst/>
              </a:rPr>
              <a:t>Hyperemesis Gravidarum</a:t>
            </a:r>
            <a:r>
              <a:rPr lang="en-US" dirty="0"/>
              <a:t> (3 of 3)</a:t>
            </a:r>
            <a:endParaRPr lang="en-US" altLang="en-US" dirty="0">
              <a:effectLst/>
            </a:endParaRPr>
          </a:p>
        </p:txBody>
      </p:sp>
      <p:sp>
        <p:nvSpPr>
          <p:cNvPr id="320515" name="Rectangle 3"/>
          <p:cNvSpPr>
            <a:spLocks noGrp="1" noChangeArrowheads="1"/>
          </p:cNvSpPr>
          <p:nvPr>
            <p:ph idx="1"/>
          </p:nvPr>
        </p:nvSpPr>
        <p:spPr/>
        <p:txBody>
          <a:bodyPr>
            <a:normAutofit fontScale="92500" lnSpcReduction="10000"/>
          </a:bodyPr>
          <a:lstStyle/>
          <a:p>
            <a:pPr eaLnBrk="1" hangingPunct="1">
              <a:defRPr/>
            </a:pPr>
            <a:r>
              <a:rPr lang="en-US" altLang="en-US" dirty="0"/>
              <a:t>Interprofessional Care Management</a:t>
            </a:r>
          </a:p>
          <a:p>
            <a:pPr lvl="1" eaLnBrk="1" hangingPunct="1">
              <a:defRPr/>
            </a:pPr>
            <a:r>
              <a:rPr lang="en-US" altLang="en-US" dirty="0"/>
              <a:t>Assessment</a:t>
            </a:r>
          </a:p>
          <a:p>
            <a:pPr lvl="2" eaLnBrk="1" hangingPunct="1">
              <a:defRPr/>
            </a:pPr>
            <a:r>
              <a:rPr lang="en-US" altLang="en-US" dirty="0"/>
              <a:t>Severity, frequency, duration of episodes</a:t>
            </a:r>
          </a:p>
          <a:p>
            <a:pPr lvl="2" eaLnBrk="1" hangingPunct="1">
              <a:defRPr/>
            </a:pPr>
            <a:r>
              <a:rPr lang="en-US" altLang="en-US" dirty="0"/>
              <a:t>Determination of ketonuria</a:t>
            </a:r>
          </a:p>
          <a:p>
            <a:pPr lvl="2" eaLnBrk="1" hangingPunct="1">
              <a:defRPr/>
            </a:pPr>
            <a:r>
              <a:rPr lang="en-US" altLang="en-US" dirty="0"/>
              <a:t>Psychosocial assessment: role of anxiety </a:t>
            </a:r>
          </a:p>
          <a:p>
            <a:pPr eaLnBrk="1" hangingPunct="1">
              <a:defRPr/>
            </a:pPr>
            <a:r>
              <a:rPr lang="en-US" altLang="en-US" dirty="0">
                <a:effectLst/>
              </a:rPr>
              <a:t>Interventions</a:t>
            </a:r>
          </a:p>
          <a:p>
            <a:pPr lvl="2" eaLnBrk="1" hangingPunct="1">
              <a:defRPr/>
            </a:pPr>
            <a:r>
              <a:rPr lang="en-US" altLang="en-US" dirty="0">
                <a:effectLst/>
              </a:rPr>
              <a:t>Intravenous (IV) therapy for correction of fluid and electrolyte imbalances </a:t>
            </a:r>
          </a:p>
          <a:p>
            <a:pPr lvl="2" eaLnBrk="1" hangingPunct="1">
              <a:defRPr/>
            </a:pPr>
            <a:r>
              <a:rPr lang="en-US" altLang="en-US" dirty="0">
                <a:effectLst/>
              </a:rPr>
              <a:t>Medications </a:t>
            </a:r>
          </a:p>
          <a:p>
            <a:pPr lvl="2" eaLnBrk="1" hangingPunct="1">
              <a:defRPr/>
            </a:pPr>
            <a:r>
              <a:rPr lang="en-US" altLang="en-US" dirty="0">
                <a:effectLst/>
              </a:rPr>
              <a:t>Enteral or parenteral nutrition as a last resort</a:t>
            </a:r>
          </a:p>
          <a:p>
            <a:pPr lvl="1" eaLnBrk="1" hangingPunct="1">
              <a:defRPr/>
            </a:pPr>
            <a:r>
              <a:rPr lang="en-US" altLang="en-US" dirty="0">
                <a:effectLst/>
              </a:rPr>
              <a:t>Follow-up care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6" name="Rectangle 6"/>
          <p:cNvSpPr>
            <a:spLocks noGrp="1" noChangeArrowheads="1"/>
          </p:cNvSpPr>
          <p:nvPr>
            <p:ph type="title"/>
          </p:nvPr>
        </p:nvSpPr>
        <p:spPr/>
        <p:txBody>
          <a:bodyPr>
            <a:normAutofit fontScale="90000"/>
          </a:bodyPr>
          <a:lstStyle/>
          <a:p>
            <a:r>
              <a:rPr lang="en-US" altLang="en-US" dirty="0"/>
              <a:t>Other Medical Disorders in Pregnancy</a:t>
            </a:r>
          </a:p>
        </p:txBody>
      </p:sp>
      <p:sp>
        <p:nvSpPr>
          <p:cNvPr id="138247" name="Rectangle 7"/>
          <p:cNvSpPr>
            <a:spLocks noGrp="1" noChangeArrowheads="1"/>
          </p:cNvSpPr>
          <p:nvPr>
            <p:ph idx="1"/>
          </p:nvPr>
        </p:nvSpPr>
        <p:spPr/>
        <p:txBody>
          <a:bodyPr>
            <a:normAutofit fontScale="92500" lnSpcReduction="10000"/>
          </a:bodyPr>
          <a:lstStyle/>
          <a:p>
            <a:r>
              <a:rPr lang="en-US" altLang="en-US" dirty="0"/>
              <a:t>Cardiac Disorders</a:t>
            </a:r>
          </a:p>
          <a:p>
            <a:r>
              <a:rPr lang="en-US" altLang="en-US" dirty="0"/>
              <a:t>Pulmonary Disorders</a:t>
            </a:r>
          </a:p>
          <a:p>
            <a:r>
              <a:rPr lang="en-US" altLang="en-US" dirty="0"/>
              <a:t>Gastrointestinal disorders</a:t>
            </a:r>
          </a:p>
          <a:p>
            <a:r>
              <a:rPr lang="en-US" altLang="en-US" dirty="0"/>
              <a:t>Urinary tract infections</a:t>
            </a:r>
          </a:p>
          <a:p>
            <a:pPr lvl="1"/>
            <a:r>
              <a:rPr lang="en-US" altLang="en-US" dirty="0"/>
              <a:t>Asymptomatic Bacteriuria</a:t>
            </a:r>
          </a:p>
          <a:p>
            <a:pPr lvl="1"/>
            <a:r>
              <a:rPr lang="en-US" altLang="en-US" dirty="0"/>
              <a:t>Cystitis </a:t>
            </a:r>
          </a:p>
          <a:p>
            <a:pPr lvl="1"/>
            <a:r>
              <a:rPr lang="en-US" altLang="en-US" dirty="0"/>
              <a:t>Pyelonephritis</a:t>
            </a:r>
          </a:p>
          <a:p>
            <a:r>
              <a:rPr lang="en-US" altLang="en-US" dirty="0"/>
              <a:t>Client Education</a:t>
            </a:r>
          </a:p>
        </p:txBody>
      </p:sp>
      <p:pic>
        <p:nvPicPr>
          <p:cNvPr id="4" name="Content Placeholder 3" descr="Figure 32-7. Woman in side-lying position receiving oxytocin. Photo of a woman in a hospital bed lying on her side." title="Figure 32-7. Woman in side-lying position receiving oxytocin. Photo of a woman in a hospital bed lying on her side.">
            <a:extLst>
              <a:ext uri="{FF2B5EF4-FFF2-40B4-BE49-F238E27FC236}">
                <a16:creationId xmlns:a16="http://schemas.microsoft.com/office/drawing/2014/main" id="{E11ED6C6-7549-4CC3-867A-8FE8AE0A7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910" y="2261225"/>
            <a:ext cx="3810000" cy="312896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normAutofit fontScale="90000"/>
          </a:bodyPr>
          <a:lstStyle/>
          <a:p>
            <a:r>
              <a:rPr lang="en-US" altLang="en-US" dirty="0"/>
              <a:t>Other Medical Disorders in Pregnancy</a:t>
            </a:r>
          </a:p>
        </p:txBody>
      </p:sp>
      <p:sp>
        <p:nvSpPr>
          <p:cNvPr id="335875" name="Rectangle 3"/>
          <p:cNvSpPr>
            <a:spLocks noGrp="1" noChangeArrowheads="1"/>
          </p:cNvSpPr>
          <p:nvPr>
            <p:ph idx="1"/>
          </p:nvPr>
        </p:nvSpPr>
        <p:spPr/>
        <p:txBody>
          <a:bodyPr>
            <a:normAutofit fontScale="92500" lnSpcReduction="20000"/>
          </a:bodyPr>
          <a:lstStyle/>
          <a:p>
            <a:r>
              <a:rPr lang="en-US" altLang="en-US" dirty="0"/>
              <a:t>Surgery During Pregnancy</a:t>
            </a:r>
          </a:p>
          <a:p>
            <a:pPr lvl="1"/>
            <a:r>
              <a:rPr lang="en-US" altLang="en-US" dirty="0"/>
              <a:t>Approximately 1 in 500 women require </a:t>
            </a:r>
            <a:r>
              <a:rPr lang="en-US" altLang="en-US" dirty="0" err="1"/>
              <a:t>nonobstetric</a:t>
            </a:r>
            <a:r>
              <a:rPr lang="en-US" altLang="en-US" dirty="0"/>
              <a:t> surgery during pregnancy</a:t>
            </a:r>
          </a:p>
          <a:p>
            <a:pPr lvl="1"/>
            <a:r>
              <a:rPr lang="en-US" altLang="en-US" dirty="0"/>
              <a:t>Two common </a:t>
            </a:r>
            <a:r>
              <a:rPr lang="en-US" altLang="en-US" dirty="0" err="1"/>
              <a:t>nonobstetric</a:t>
            </a:r>
            <a:r>
              <a:rPr lang="en-US" altLang="en-US" dirty="0"/>
              <a:t> abdominal conditions requiring surgery during pregnancy:</a:t>
            </a:r>
          </a:p>
          <a:p>
            <a:pPr lvl="2"/>
            <a:r>
              <a:rPr lang="en-US" altLang="en-US" dirty="0"/>
              <a:t>Appendicitis </a:t>
            </a:r>
          </a:p>
          <a:p>
            <a:pPr lvl="3"/>
            <a:r>
              <a:rPr lang="en-US" altLang="en-US" dirty="0"/>
              <a:t>Occurs in about 1 in 1000 pregnancies</a:t>
            </a:r>
          </a:p>
          <a:p>
            <a:pPr lvl="2"/>
            <a:r>
              <a:rPr lang="en-US" altLang="en-US" dirty="0"/>
              <a:t>Symptomatic Cholelithiasis </a:t>
            </a:r>
          </a:p>
          <a:p>
            <a:r>
              <a:rPr lang="en-US" altLang="en-US" dirty="0"/>
              <a:t>Interprofessional Care Management</a:t>
            </a:r>
          </a:p>
          <a:p>
            <a:pPr lvl="1"/>
            <a:r>
              <a:rPr lang="en-US" altLang="en-US" dirty="0"/>
              <a:t>Assessment </a:t>
            </a:r>
          </a:p>
          <a:p>
            <a:pPr lvl="1"/>
            <a:r>
              <a:rPr lang="en-US" altLang="en-US" dirty="0"/>
              <a:t>Hospital Care</a:t>
            </a:r>
          </a:p>
          <a:p>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96E45848-BEDA-4F24-9C4E-DA2120958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B2BB8117-A903-442C-9223-A4FEB85C3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Oval 141">
            <a:extLst>
              <a:ext uri="{FF2B5EF4-FFF2-40B4-BE49-F238E27FC236}">
                <a16:creationId xmlns:a16="http://schemas.microsoft.com/office/drawing/2014/main" id="{C59300B8-3117-43F8-9F8E-68DB9F002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1AFAE680-42C1-4104-B74F-B0A8F1FB2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145">
            <a:extLst>
              <a:ext uri="{FF2B5EF4-FFF2-40B4-BE49-F238E27FC236}">
                <a16:creationId xmlns:a16="http://schemas.microsoft.com/office/drawing/2014/main" id="{828A8BA9-B3FE-4C96-A0A1-72A0D2C85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Frame 147">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p:cNvSpPr>
            <a:spLocks noGrp="1" noChangeArrowheads="1"/>
          </p:cNvSpPr>
          <p:nvPr>
            <p:ph type="title"/>
          </p:nvPr>
        </p:nvSpPr>
        <p:spPr>
          <a:xfrm>
            <a:off x="838201" y="857251"/>
            <a:ext cx="5428375" cy="2076450"/>
          </a:xfrm>
        </p:spPr>
        <p:txBody>
          <a:bodyPr anchor="b">
            <a:normAutofit/>
          </a:bodyPr>
          <a:lstStyle/>
          <a:p>
            <a:r>
              <a:rPr lang="en-US" altLang="en-US" sz="4400">
                <a:solidFill>
                  <a:srgbClr val="FFFFFF"/>
                </a:solidFill>
              </a:rPr>
              <a:t>Trauma During Pregnancy</a:t>
            </a:r>
          </a:p>
        </p:txBody>
      </p:sp>
      <p:sp>
        <p:nvSpPr>
          <p:cNvPr id="23555" name="Rectangle 3"/>
          <p:cNvSpPr>
            <a:spLocks noGrp="1" noChangeArrowheads="1"/>
          </p:cNvSpPr>
          <p:nvPr>
            <p:ph idx="1"/>
          </p:nvPr>
        </p:nvSpPr>
        <p:spPr>
          <a:xfrm>
            <a:off x="838200" y="3190875"/>
            <a:ext cx="5428375" cy="2986087"/>
          </a:xfrm>
        </p:spPr>
        <p:txBody>
          <a:bodyPr>
            <a:normAutofit/>
          </a:bodyPr>
          <a:lstStyle/>
          <a:p>
            <a:pPr>
              <a:lnSpc>
                <a:spcPct val="100000"/>
              </a:lnSpc>
            </a:pPr>
            <a:r>
              <a:rPr lang="en-US" altLang="en-US" sz="1400">
                <a:solidFill>
                  <a:srgbClr val="FFFFFF"/>
                </a:solidFill>
              </a:rPr>
              <a:t>Significance</a:t>
            </a:r>
          </a:p>
          <a:p>
            <a:pPr lvl="1">
              <a:lnSpc>
                <a:spcPct val="100000"/>
              </a:lnSpc>
            </a:pPr>
            <a:r>
              <a:rPr lang="en-US" altLang="en-US" sz="1400">
                <a:solidFill>
                  <a:srgbClr val="FFFFFF"/>
                </a:solidFill>
              </a:rPr>
              <a:t>Most cases of trauma are reported in the third trimester </a:t>
            </a:r>
          </a:p>
          <a:p>
            <a:pPr lvl="1">
              <a:lnSpc>
                <a:spcPct val="100000"/>
              </a:lnSpc>
            </a:pPr>
            <a:r>
              <a:rPr lang="en-US" altLang="en-US" sz="1400">
                <a:solidFill>
                  <a:srgbClr val="FFFFFF"/>
                </a:solidFill>
              </a:rPr>
              <a:t>Most are a result of motor vehicle injuries (MVAs)</a:t>
            </a:r>
          </a:p>
          <a:p>
            <a:pPr>
              <a:lnSpc>
                <a:spcPct val="100000"/>
              </a:lnSpc>
            </a:pPr>
            <a:r>
              <a:rPr lang="en-US" altLang="en-US" sz="1400">
                <a:solidFill>
                  <a:srgbClr val="FFFFFF"/>
                </a:solidFill>
              </a:rPr>
              <a:t>Maternal Physiologic Characteristics</a:t>
            </a:r>
          </a:p>
          <a:p>
            <a:pPr>
              <a:lnSpc>
                <a:spcPct val="100000"/>
              </a:lnSpc>
            </a:pPr>
            <a:r>
              <a:rPr lang="en-US" altLang="en-US" sz="1400">
                <a:solidFill>
                  <a:srgbClr val="FFFFFF"/>
                </a:solidFill>
              </a:rPr>
              <a:t>Fetal Physiologic Characteristics</a:t>
            </a:r>
          </a:p>
          <a:p>
            <a:pPr>
              <a:lnSpc>
                <a:spcPct val="100000"/>
              </a:lnSpc>
            </a:pPr>
            <a:r>
              <a:rPr lang="en-US" altLang="en-US" sz="1400">
                <a:solidFill>
                  <a:srgbClr val="FFFFFF"/>
                </a:solidFill>
              </a:rPr>
              <a:t>Mechanisms of trauma</a:t>
            </a:r>
          </a:p>
          <a:p>
            <a:pPr lvl="1">
              <a:lnSpc>
                <a:spcPct val="100000"/>
              </a:lnSpc>
            </a:pPr>
            <a:r>
              <a:rPr lang="en-US" altLang="en-US" sz="1400">
                <a:solidFill>
                  <a:srgbClr val="FFFFFF"/>
                </a:solidFill>
              </a:rPr>
              <a:t>Blunt abdominal trauma</a:t>
            </a:r>
          </a:p>
          <a:p>
            <a:pPr lvl="1">
              <a:lnSpc>
                <a:spcPct val="100000"/>
              </a:lnSpc>
            </a:pPr>
            <a:r>
              <a:rPr lang="en-US" altLang="en-US" sz="1400">
                <a:solidFill>
                  <a:srgbClr val="FFFFFF"/>
                </a:solidFill>
              </a:rPr>
              <a:t>Penetrating abdominal trauma</a:t>
            </a:r>
          </a:p>
          <a:p>
            <a:pPr lvl="1">
              <a:lnSpc>
                <a:spcPct val="100000"/>
              </a:lnSpc>
            </a:pPr>
            <a:r>
              <a:rPr lang="en-US" altLang="en-US" sz="1400">
                <a:solidFill>
                  <a:srgbClr val="FFFFFF"/>
                </a:solidFill>
              </a:rPr>
              <a:t>Thoracic trauma</a:t>
            </a:r>
          </a:p>
        </p:txBody>
      </p:sp>
      <p:pic>
        <p:nvPicPr>
          <p:cNvPr id="4100" name="Picture 4" descr="Violence Against Women, Domestic, Abuse, Violence">
            <a:extLst>
              <a:ext uri="{FF2B5EF4-FFF2-40B4-BE49-F238E27FC236}">
                <a16:creationId xmlns:a16="http://schemas.microsoft.com/office/drawing/2014/main" id="{D5E18267-7E0F-4014-BF01-D057969E0D05}"/>
              </a:ext>
            </a:extLst>
          </p:cNvPr>
          <p:cNvPicPr>
            <a:picLocks noChangeAspect="1" noChangeArrowheads="1"/>
          </p:cNvPicPr>
          <p:nvPr/>
        </p:nvPicPr>
        <p:blipFill>
          <a:blip r:embed="rId3">
            <a:alphaModFix amt="80000"/>
            <a:extLst>
              <a:ext uri="{28A0092B-C50C-407E-A947-70E740481C1C}">
                <a14:useLocalDpi xmlns:a14="http://schemas.microsoft.com/office/drawing/2010/main" val="0"/>
              </a:ext>
            </a:extLst>
          </a:blip>
          <a:stretch>
            <a:fillRect/>
          </a:stretch>
        </p:blipFill>
        <p:spPr bwMode="auto">
          <a:xfrm flipH="1">
            <a:off x="6695514" y="1977436"/>
            <a:ext cx="4628521" cy="2869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057400" y="822120"/>
            <a:ext cx="7924800" cy="701879"/>
          </a:xfrm>
        </p:spPr>
        <p:txBody>
          <a:bodyPr>
            <a:normAutofit fontScale="90000"/>
          </a:bodyPr>
          <a:lstStyle/>
          <a:p>
            <a:r>
              <a:rPr lang="en-US" altLang="en-US" dirty="0"/>
              <a:t>Trauma During Pregnancy</a:t>
            </a:r>
          </a:p>
        </p:txBody>
      </p:sp>
      <p:sp>
        <p:nvSpPr>
          <p:cNvPr id="24579" name="Rectangle 3"/>
          <p:cNvSpPr>
            <a:spLocks noGrp="1" noChangeArrowheads="1"/>
          </p:cNvSpPr>
          <p:nvPr>
            <p:ph idx="1"/>
          </p:nvPr>
        </p:nvSpPr>
        <p:spPr>
          <a:xfrm>
            <a:off x="838200" y="1635162"/>
            <a:ext cx="10515600" cy="4541801"/>
          </a:xfrm>
        </p:spPr>
        <p:txBody>
          <a:bodyPr>
            <a:normAutofit/>
          </a:bodyPr>
          <a:lstStyle/>
          <a:p>
            <a:r>
              <a:rPr lang="en-US" altLang="en-US" dirty="0"/>
              <a:t>Physiological changes of pregnancy may affect , risks, S/S, and outcomes </a:t>
            </a:r>
          </a:p>
          <a:p>
            <a:pPr lvl="1"/>
            <a:r>
              <a:rPr lang="en-US" altLang="en-US" dirty="0"/>
              <a:t>Blood volume</a:t>
            </a:r>
          </a:p>
          <a:p>
            <a:pPr lvl="1"/>
            <a:r>
              <a:rPr lang="en-US" altLang="en-US" dirty="0"/>
              <a:t>Location of Organs</a:t>
            </a:r>
          </a:p>
          <a:p>
            <a:pPr lvl="1"/>
            <a:r>
              <a:rPr lang="en-US" altLang="en-US" dirty="0"/>
              <a:t>Fetal Monitoring – frequency, duration</a:t>
            </a:r>
          </a:p>
          <a:p>
            <a:pPr lvl="1"/>
            <a:r>
              <a:rPr lang="en-US" altLang="en-US" dirty="0"/>
              <a:t>Interprofessional Care Management</a:t>
            </a:r>
          </a:p>
          <a:p>
            <a:pPr lvl="1"/>
            <a:r>
              <a:rPr lang="en-US" altLang="en-US" dirty="0"/>
              <a:t>Immediate stabilization</a:t>
            </a:r>
          </a:p>
          <a:p>
            <a:pPr lvl="2"/>
            <a:r>
              <a:rPr lang="en-US" altLang="en-US" dirty="0"/>
              <a:t>Perimortem cesarean birth </a:t>
            </a:r>
          </a:p>
          <a:p>
            <a:pPr lvl="3"/>
            <a:r>
              <a:rPr lang="en-US" altLang="en-US" dirty="0"/>
              <a:t>It has been suggested that “perimortem cesarean birth” be replaced by the term “resuscitative hysterectomy”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5AD58A-6C56-4A42-9056-795FDA38642E}"/>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3CCE79AE-4FA9-4E1D-81F2-11DC658AF770}"/>
              </a:ext>
            </a:extLst>
          </p:cNvPr>
          <p:cNvSpPr>
            <a:spLocks noGrp="1"/>
          </p:cNvSpPr>
          <p:nvPr>
            <p:ph idx="1"/>
          </p:nvPr>
        </p:nvSpPr>
        <p:spPr/>
        <p:txBody>
          <a:bodyPr>
            <a:normAutofit fontScale="70000" lnSpcReduction="20000"/>
          </a:bodyPr>
          <a:lstStyle/>
          <a:p>
            <a:r>
              <a:rPr lang="en-US" dirty="0"/>
              <a:t>Differentiate the types of diabetes mellitus and their respective risk factors in pregnancy. </a:t>
            </a:r>
          </a:p>
          <a:p>
            <a:r>
              <a:rPr lang="en-US" dirty="0"/>
              <a:t>Identify maternal and fetal risks or complications associated with diabetes in pregnancy. </a:t>
            </a:r>
          </a:p>
          <a:p>
            <a:r>
              <a:rPr lang="en-US" dirty="0"/>
              <a:t>Discuss implications of trauma in regard to mother and fetus.</a:t>
            </a:r>
          </a:p>
          <a:p>
            <a:r>
              <a:rPr lang="en-US" dirty="0"/>
              <a:t>Discuss the use of tocolytics and antenatal glucocorticoids in preterm labor. </a:t>
            </a:r>
          </a:p>
          <a:p>
            <a:r>
              <a:rPr lang="en-US" dirty="0"/>
              <a:t>Evaluate the effects of prescribed bed rest on pregnant women and their families. </a:t>
            </a:r>
          </a:p>
          <a:p>
            <a:r>
              <a:rPr lang="en-US" dirty="0"/>
              <a:t>Describe the care of a woman with post-term pregnancy. </a:t>
            </a:r>
          </a:p>
          <a:p>
            <a:r>
              <a:rPr lang="en-US" dirty="0"/>
              <a:t>Explain the effects of hyperemesis gravidarum on maternal and fetal well-being. </a:t>
            </a:r>
          </a:p>
        </p:txBody>
      </p:sp>
    </p:spTree>
    <p:extLst>
      <p:ext uri="{BB962C8B-B14F-4D97-AF65-F5344CB8AC3E}">
        <p14:creationId xmlns:p14="http://schemas.microsoft.com/office/powerpoint/2010/main" val="91229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normAutofit/>
          </a:bodyPr>
          <a:lstStyle/>
          <a:p>
            <a:r>
              <a:rPr lang="en-US" altLang="en-US" dirty="0"/>
              <a:t>Choking in a Pregnant Woman</a:t>
            </a:r>
          </a:p>
        </p:txBody>
      </p:sp>
      <p:sp>
        <p:nvSpPr>
          <p:cNvPr id="2" name="Content Placeholder 1">
            <a:extLst>
              <a:ext uri="{FF2B5EF4-FFF2-40B4-BE49-F238E27FC236}">
                <a16:creationId xmlns:a16="http://schemas.microsoft.com/office/drawing/2014/main" id="{02B71615-1583-4518-B3E7-C7A22300C117}"/>
              </a:ext>
            </a:extLst>
          </p:cNvPr>
          <p:cNvSpPr>
            <a:spLocks noGrp="1"/>
          </p:cNvSpPr>
          <p:nvPr>
            <p:ph sz="half" idx="1"/>
          </p:nvPr>
        </p:nvSpPr>
        <p:spPr/>
        <p:txBody>
          <a:bodyPr/>
          <a:lstStyle/>
          <a:p>
            <a:endParaRPr lang="en-US"/>
          </a:p>
        </p:txBody>
      </p:sp>
      <p:pic>
        <p:nvPicPr>
          <p:cNvPr id="4" name="Content Placeholder 3" descr="Figure 30-2. Clearing airway obstruction in a woman in late stage of pregnancy. A, Standing behind victim, place your arms under woman’s armpits and across chest. Place thumb side of your clenched fist against middle of sternum, and place other hand over fist. B, Perform backward chest thrusts until foreign body is expelled or woman becomes unconscious. Illustration showing the steps to clear an airway obstruction in a pregnant woman.  " title="Figure 30-2. Clearing airway obstruction in a woman in late stage of pregnancy. A, Standing behind victim, place your arms under woman’s armpits and across chest. Place thumb side of your clenched fist against middle of sternum, and place other hand over fist. B, Perform backward chest thrusts until foreign body is expelled or woman becomes unconscious. Illustration showing the steps to clear an airway obstruction in a pregnant woman.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393431" y="2136503"/>
            <a:ext cx="3471379" cy="4040459"/>
          </a:xfrm>
        </p:spPr>
      </p:pic>
      <p:pic>
        <p:nvPicPr>
          <p:cNvPr id="5" name="Picture 4" descr="Figure 30-2. Clearing airway obstruction in a woman in late stage of pregnancy. A, Standing behind victim, place your arms under woman’s armpits and across chest. Place thumb side of your clenched fist against middle of sternum, and place other hand over fist. B, Perform backward chest thrusts until foreign body is expelled or woman becomes unconscious. Illustration showing the steps to clear an airway obstruction in a pregnant woman.  " title="Figure 30-2. Clearing airway obstruction in a woman in late stage of pregnancy. A, Standing behind victim, place your arms under woman’s armpits and across chest. Place thumb side of your clenched fist against middle of sternum, and place other hand over fist. B, Perform backward chest thrusts until foreign body is expelled or woman becomes unconscious. Illustration showing the steps to clear an airway obstruction in a pregnant woman.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8382" y="2057399"/>
            <a:ext cx="3580188" cy="4205798"/>
          </a:xfrm>
          <a:prstGeom prst="rect">
            <a:avLst/>
          </a:prstGeom>
        </p:spPr>
      </p:pic>
    </p:spTree>
    <p:extLst>
      <p:ext uri="{BB962C8B-B14F-4D97-AF65-F5344CB8AC3E}">
        <p14:creationId xmlns:p14="http://schemas.microsoft.com/office/powerpoint/2010/main" val="3840022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vert="horz" lIns="92075" tIns="46038" rIns="92075" bIns="46038" rtlCol="0" anchor="ctr">
            <a:noAutofit/>
          </a:bodyPr>
          <a:lstStyle/>
          <a:p>
            <a:pPr eaLnBrk="1" hangingPunct="1">
              <a:defRPr/>
            </a:pPr>
            <a:r>
              <a:rPr lang="en-US" altLang="en-US" sz="4000" dirty="0">
                <a:effectLst/>
              </a:rPr>
              <a:t>Cardiopulmonary Resuscitation in Pregnancy</a:t>
            </a:r>
          </a:p>
        </p:txBody>
      </p:sp>
      <p:sp>
        <p:nvSpPr>
          <p:cNvPr id="332803" name="Rectangle 3"/>
          <p:cNvSpPr>
            <a:spLocks noGrp="1" noChangeArrowheads="1"/>
          </p:cNvSpPr>
          <p:nvPr>
            <p:ph idx="1"/>
          </p:nvPr>
        </p:nvSpPr>
        <p:spPr/>
        <p:txBody>
          <a:bodyPr>
            <a:normAutofit/>
          </a:bodyPr>
          <a:lstStyle/>
          <a:p>
            <a:pPr eaLnBrk="1" hangingPunct="1">
              <a:defRPr/>
            </a:pPr>
            <a:r>
              <a:rPr lang="en-US" altLang="en-US" dirty="0">
                <a:effectLst/>
              </a:rPr>
              <a:t>Specific modifications</a:t>
            </a:r>
          </a:p>
          <a:p>
            <a:pPr lvl="1" eaLnBrk="1" hangingPunct="1">
              <a:defRPr/>
            </a:pPr>
            <a:r>
              <a:rPr lang="en-US" altLang="en-US" dirty="0">
                <a:effectLst/>
              </a:rPr>
              <a:t>Uterine displacement in second half of pregnancy</a:t>
            </a:r>
          </a:p>
          <a:p>
            <a:pPr lvl="1" eaLnBrk="1" hangingPunct="1">
              <a:defRPr/>
            </a:pPr>
            <a:r>
              <a:rPr lang="en-US" altLang="en-US" dirty="0">
                <a:effectLst/>
              </a:rPr>
              <a:t>Defibrillation paddles must be placed one rib space higher</a:t>
            </a:r>
          </a:p>
          <a:p>
            <a:pPr>
              <a:defRPr/>
            </a:pPr>
            <a:r>
              <a:rPr lang="en-US" altLang="en-US" dirty="0">
                <a:effectLst/>
              </a:rPr>
              <a:t>If CPR is not effective within </a:t>
            </a:r>
            <a:r>
              <a:rPr lang="en-US" altLang="en-US" dirty="0"/>
              <a:t>4 minutes &amp; pregnancy is at or beyond fetal viability (23 to 24 weeks of gestation), </a:t>
            </a:r>
            <a:r>
              <a:rPr lang="en-US" altLang="en-US" dirty="0">
                <a:effectLst/>
              </a:rPr>
              <a:t>consider perimortem cesarean birth</a:t>
            </a:r>
          </a:p>
          <a:p>
            <a:pPr lvl="1" eaLnBrk="1" hangingPunct="1">
              <a:buFont typeface="Wingdings" pitchFamily="2" charset="2"/>
              <a:buNone/>
              <a:defRPr/>
            </a:pPr>
            <a:endParaRPr lang="en-US" altLang="en-US" dirty="0">
              <a:effectLst/>
            </a:endParaRPr>
          </a:p>
        </p:txBody>
      </p:sp>
    </p:spTree>
    <p:extLst>
      <p:ext uri="{BB962C8B-B14F-4D97-AF65-F5344CB8AC3E}">
        <p14:creationId xmlns:p14="http://schemas.microsoft.com/office/powerpoint/2010/main" val="4206815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B998-69ED-49ED-9E74-8D08BC727804}"/>
              </a:ext>
            </a:extLst>
          </p:cNvPr>
          <p:cNvSpPr>
            <a:spLocks noGrp="1"/>
          </p:cNvSpPr>
          <p:nvPr>
            <p:ph type="title"/>
          </p:nvPr>
        </p:nvSpPr>
        <p:spPr/>
        <p:txBody>
          <a:bodyPr/>
          <a:lstStyle/>
          <a:p>
            <a:r>
              <a:rPr lang="en-US" dirty="0"/>
              <a:t>Ch 32</a:t>
            </a:r>
          </a:p>
        </p:txBody>
      </p:sp>
      <p:sp>
        <p:nvSpPr>
          <p:cNvPr id="3" name="Content Placeholder 2">
            <a:extLst>
              <a:ext uri="{FF2B5EF4-FFF2-40B4-BE49-F238E27FC236}">
                <a16:creationId xmlns:a16="http://schemas.microsoft.com/office/drawing/2014/main" id="{15ED38D8-B706-4AFC-80FF-C566DD0390F1}"/>
              </a:ext>
            </a:extLst>
          </p:cNvPr>
          <p:cNvSpPr>
            <a:spLocks noGrp="1"/>
          </p:cNvSpPr>
          <p:nvPr>
            <p:ph idx="1"/>
          </p:nvPr>
        </p:nvSpPr>
        <p:spPr/>
        <p:txBody>
          <a:bodyPr/>
          <a:lstStyle/>
          <a:p>
            <a:r>
              <a:rPr lang="en-US" dirty="0"/>
              <a:t>•	Ch 32 Labor and Birth complications</a:t>
            </a:r>
          </a:p>
          <a:p>
            <a:r>
              <a:rPr lang="en-US" dirty="0"/>
              <a:t>o	Preterm birth vs low birth weight</a:t>
            </a:r>
          </a:p>
          <a:p>
            <a:r>
              <a:rPr lang="en-US" dirty="0"/>
              <a:t>o	Preterm labor, post term pregnancy, PPROM</a:t>
            </a:r>
          </a:p>
          <a:p>
            <a:endParaRPr lang="en-US" dirty="0"/>
          </a:p>
        </p:txBody>
      </p:sp>
    </p:spTree>
    <p:extLst>
      <p:ext uri="{BB962C8B-B14F-4D97-AF65-F5344CB8AC3E}">
        <p14:creationId xmlns:p14="http://schemas.microsoft.com/office/powerpoint/2010/main" val="2426998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Rectangle 8"/>
          <p:cNvSpPr>
            <a:spLocks noGrp="1" noChangeArrowheads="1"/>
          </p:cNvSpPr>
          <p:nvPr>
            <p:ph type="title"/>
          </p:nvPr>
        </p:nvSpPr>
        <p:spPr>
          <a:xfrm>
            <a:off x="2209800" y="457200"/>
            <a:ext cx="7772400" cy="685799"/>
          </a:xfrm>
        </p:spPr>
        <p:txBody>
          <a:bodyPr vert="horz" lIns="92075" tIns="46038" rIns="92075" bIns="46038" rtlCol="0" anchor="ctr">
            <a:noAutofit/>
          </a:bodyPr>
          <a:lstStyle/>
          <a:p>
            <a:pPr eaLnBrk="1" hangingPunct="1">
              <a:defRPr/>
            </a:pPr>
            <a:r>
              <a:rPr lang="en-US" altLang="en-US" sz="4000" dirty="0">
                <a:effectLst/>
              </a:rPr>
              <a:t>Preterm Labor and </a:t>
            </a:r>
            <a:r>
              <a:rPr lang="en-US" altLang="en-US" sz="4000" dirty="0"/>
              <a:t>Birth</a:t>
            </a:r>
            <a:endParaRPr lang="en-US" altLang="en-US" sz="4000" dirty="0">
              <a:effectLst/>
            </a:endParaRPr>
          </a:p>
        </p:txBody>
      </p:sp>
      <p:sp>
        <p:nvSpPr>
          <p:cNvPr id="16393" name="Rectangle 9"/>
          <p:cNvSpPr>
            <a:spLocks noGrp="1" noChangeArrowheads="1"/>
          </p:cNvSpPr>
          <p:nvPr>
            <p:ph idx="1"/>
          </p:nvPr>
        </p:nvSpPr>
        <p:spPr>
          <a:xfrm>
            <a:off x="527125" y="1359016"/>
            <a:ext cx="9836075" cy="5041783"/>
          </a:xfrm>
        </p:spPr>
        <p:txBody>
          <a:bodyPr>
            <a:normAutofit lnSpcReduction="10000"/>
          </a:bodyPr>
          <a:lstStyle/>
          <a:p>
            <a:pPr eaLnBrk="1" hangingPunct="1">
              <a:defRPr/>
            </a:pPr>
            <a:r>
              <a:rPr lang="en-US" altLang="en-US" dirty="0">
                <a:effectLst/>
              </a:rPr>
              <a:t>Preterm labor and birth</a:t>
            </a:r>
          </a:p>
          <a:p>
            <a:pPr lvl="1" eaLnBrk="1" hangingPunct="1">
              <a:defRPr/>
            </a:pPr>
            <a:r>
              <a:rPr lang="en-US" altLang="en-US" dirty="0">
                <a:effectLst/>
              </a:rPr>
              <a:t>Preterm labor (PTL): </a:t>
            </a:r>
            <a:r>
              <a:rPr lang="en-US" altLang="en-US" dirty="0"/>
              <a:t>regular contractions along with a change in cervical effacement or dilation or both or presentation with regular uterine contractions and cervical dilation of at least 2 cm</a:t>
            </a:r>
          </a:p>
          <a:p>
            <a:pPr lvl="1" eaLnBrk="1" hangingPunct="1">
              <a:defRPr/>
            </a:pPr>
            <a:r>
              <a:rPr lang="en-US" altLang="en-US" dirty="0">
                <a:effectLst/>
              </a:rPr>
              <a:t>Preterm birth</a:t>
            </a:r>
            <a:r>
              <a:rPr lang="en-US" altLang="en-US" dirty="0"/>
              <a:t>: any birth that occurs between 20 0/7 and 36 6/7 weeks of gestation </a:t>
            </a:r>
          </a:p>
          <a:p>
            <a:pPr eaLnBrk="1" hangingPunct="1">
              <a:defRPr/>
            </a:pPr>
            <a:r>
              <a:rPr lang="en-US" altLang="en-US" dirty="0">
                <a:effectLst/>
              </a:rPr>
              <a:t>Decreasing rates of preterm birth in the last decade, due to:</a:t>
            </a:r>
          </a:p>
          <a:p>
            <a:pPr lvl="1" eaLnBrk="1" hangingPunct="1">
              <a:defRPr/>
            </a:pPr>
            <a:r>
              <a:rPr lang="en-US" altLang="en-US" sz="1800" dirty="0"/>
              <a:t>(1) improved fertility practices that reduce the risk for higher-order multiple gestations; </a:t>
            </a:r>
          </a:p>
          <a:p>
            <a:pPr lvl="1" eaLnBrk="1" hangingPunct="1">
              <a:defRPr/>
            </a:pPr>
            <a:r>
              <a:rPr lang="en-US" altLang="en-US" sz="1800" dirty="0"/>
              <a:t>(2) quality improvement programs that limit scheduled late preterm and near-term births to only those with valid indications; and </a:t>
            </a:r>
          </a:p>
          <a:p>
            <a:pPr lvl="1" eaLnBrk="1" hangingPunct="1">
              <a:defRPr/>
            </a:pPr>
            <a:r>
              <a:rPr lang="en-US" altLang="en-US" sz="1800" dirty="0"/>
              <a:t>(3) increased use of strategies to prevent recurrent preterm birth </a:t>
            </a:r>
          </a:p>
        </p:txBody>
      </p:sp>
      <p:pic>
        <p:nvPicPr>
          <p:cNvPr id="5122" name="Picture 2">
            <a:extLst>
              <a:ext uri="{FF2B5EF4-FFF2-40B4-BE49-F238E27FC236}">
                <a16:creationId xmlns:a16="http://schemas.microsoft.com/office/drawing/2014/main" id="{67D28136-467C-4001-83D8-18F0014F6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8709" y="560629"/>
            <a:ext cx="2466506" cy="1164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4" name="Rectangle 6"/>
          <p:cNvSpPr>
            <a:spLocks noGrp="1" noChangeArrowheads="1"/>
          </p:cNvSpPr>
          <p:nvPr>
            <p:ph type="title"/>
          </p:nvPr>
        </p:nvSpPr>
        <p:spPr/>
        <p:txBody>
          <a:bodyPr vert="horz" lIns="92075" tIns="46038" rIns="92075" bIns="46038" rtlCol="0" anchor="ctr">
            <a:normAutofit/>
          </a:bodyPr>
          <a:lstStyle/>
          <a:p>
            <a:pPr eaLnBrk="1" hangingPunct="1">
              <a:defRPr/>
            </a:pPr>
            <a:r>
              <a:rPr lang="en-US" altLang="en-US" dirty="0">
                <a:effectLst/>
              </a:rPr>
              <a:t>Preterm Labor and Birth</a:t>
            </a:r>
          </a:p>
        </p:txBody>
      </p:sp>
      <p:sp>
        <p:nvSpPr>
          <p:cNvPr id="124935" name="Rectangle 7"/>
          <p:cNvSpPr>
            <a:spLocks noGrp="1" noChangeArrowheads="1"/>
          </p:cNvSpPr>
          <p:nvPr>
            <p:ph idx="1"/>
          </p:nvPr>
        </p:nvSpPr>
        <p:spPr>
          <a:xfrm>
            <a:off x="838200" y="2006600"/>
            <a:ext cx="10515600" cy="4170363"/>
          </a:xfrm>
        </p:spPr>
        <p:txBody>
          <a:bodyPr>
            <a:normAutofit/>
          </a:bodyPr>
          <a:lstStyle/>
          <a:p>
            <a:pPr eaLnBrk="1" hangingPunct="1">
              <a:defRPr/>
            </a:pPr>
            <a:r>
              <a:rPr lang="en-US" altLang="en-US" dirty="0">
                <a:effectLst/>
              </a:rPr>
              <a:t>Sub-Categories:</a:t>
            </a:r>
          </a:p>
          <a:p>
            <a:pPr lvl="1" eaLnBrk="1" hangingPunct="1">
              <a:defRPr/>
            </a:pPr>
            <a:r>
              <a:rPr lang="en-US" altLang="en-US" dirty="0"/>
              <a:t>very preterm (&lt;32 weeks of gestation)</a:t>
            </a:r>
          </a:p>
          <a:p>
            <a:pPr lvl="1" eaLnBrk="1" hangingPunct="1">
              <a:defRPr/>
            </a:pPr>
            <a:r>
              <a:rPr lang="en-US" altLang="en-US" dirty="0"/>
              <a:t>moderately preterm (32 to 34 weeks of gestation) </a:t>
            </a:r>
          </a:p>
          <a:p>
            <a:pPr lvl="1" eaLnBrk="1" hangingPunct="1">
              <a:defRPr/>
            </a:pPr>
            <a:r>
              <a:rPr lang="en-US" altLang="en-US" dirty="0"/>
              <a:t>late preterm (34 0/7 to 36 6/7 weeks of gestation) </a:t>
            </a:r>
          </a:p>
          <a:p>
            <a:pPr eaLnBrk="1" hangingPunct="1">
              <a:defRPr/>
            </a:pPr>
            <a:r>
              <a:rPr lang="en-US" altLang="en-US" dirty="0">
                <a:effectLst/>
              </a:rPr>
              <a:t>Preterm </a:t>
            </a:r>
            <a:r>
              <a:rPr lang="en-US" altLang="en-US" dirty="0"/>
              <a:t>B</a:t>
            </a:r>
            <a:r>
              <a:rPr lang="en-US" altLang="en-US" dirty="0">
                <a:effectLst/>
              </a:rPr>
              <a:t>irth </a:t>
            </a:r>
            <a:r>
              <a:rPr lang="en-US" altLang="en-US" dirty="0"/>
              <a:t>V</a:t>
            </a:r>
            <a:r>
              <a:rPr lang="en-US" altLang="en-US" dirty="0">
                <a:effectLst/>
              </a:rPr>
              <a:t>ersus </a:t>
            </a:r>
            <a:r>
              <a:rPr lang="en-US" altLang="en-US" dirty="0"/>
              <a:t>L</a:t>
            </a:r>
            <a:r>
              <a:rPr lang="en-US" altLang="en-US" dirty="0">
                <a:effectLst/>
              </a:rPr>
              <a:t>ow </a:t>
            </a:r>
            <a:r>
              <a:rPr lang="en-US" altLang="en-US" dirty="0"/>
              <a:t>B</a:t>
            </a:r>
            <a:r>
              <a:rPr lang="en-US" altLang="en-US" dirty="0">
                <a:effectLst/>
              </a:rPr>
              <a:t>irth </a:t>
            </a:r>
            <a:r>
              <a:rPr lang="en-US" altLang="en-US" dirty="0"/>
              <a:t>W</a:t>
            </a:r>
            <a:r>
              <a:rPr lang="en-US" altLang="en-US" dirty="0">
                <a:effectLst/>
              </a:rPr>
              <a:t>eight</a:t>
            </a:r>
          </a:p>
          <a:p>
            <a:pPr lvl="1" eaLnBrk="1" hangingPunct="1">
              <a:defRPr/>
            </a:pPr>
            <a:r>
              <a:rPr lang="en-US" altLang="en-US" dirty="0">
                <a:effectLst/>
              </a:rPr>
              <a:t>Preterm birth or </a:t>
            </a:r>
            <a:r>
              <a:rPr lang="en-US" altLang="en-US" dirty="0"/>
              <a:t>p</a:t>
            </a:r>
            <a:r>
              <a:rPr lang="en-US" altLang="en-US" dirty="0">
                <a:effectLst/>
              </a:rPr>
              <a:t>rematurity: length of gestation regardless of birth weight</a:t>
            </a:r>
          </a:p>
          <a:p>
            <a:pPr lvl="1" eaLnBrk="1" hangingPunct="1">
              <a:defRPr/>
            </a:pPr>
            <a:r>
              <a:rPr lang="en-US" altLang="en-US" dirty="0">
                <a:effectLst/>
              </a:rPr>
              <a:t>Low birth weight: ≤ 2500 grams at birth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dirty="0"/>
              <a:t>Preterm Labor and Birth</a:t>
            </a:r>
          </a:p>
        </p:txBody>
      </p:sp>
      <p:sp>
        <p:nvSpPr>
          <p:cNvPr id="7171" name="Rectangle 3"/>
          <p:cNvSpPr>
            <a:spLocks noGrp="1" noChangeArrowheads="1"/>
          </p:cNvSpPr>
          <p:nvPr>
            <p:ph idx="1"/>
          </p:nvPr>
        </p:nvSpPr>
        <p:spPr>
          <a:xfrm>
            <a:off x="1075765" y="1676400"/>
            <a:ext cx="9287435" cy="4724400"/>
          </a:xfrm>
        </p:spPr>
        <p:txBody>
          <a:bodyPr>
            <a:normAutofit fontScale="92500" lnSpcReduction="10000"/>
          </a:bodyPr>
          <a:lstStyle/>
          <a:p>
            <a:r>
              <a:rPr lang="en-US" altLang="en-US" dirty="0"/>
              <a:t>Spontaneous Versus Indicated Preterm Birth</a:t>
            </a:r>
          </a:p>
          <a:p>
            <a:pPr lvl="1"/>
            <a:r>
              <a:rPr lang="en-US" altLang="en-US" dirty="0"/>
              <a:t>Spontaneous: 75% of preterm births</a:t>
            </a:r>
          </a:p>
          <a:p>
            <a:pPr lvl="1"/>
            <a:r>
              <a:rPr lang="en-US" altLang="en-US" dirty="0"/>
              <a:t>Indicated: 25% of preterm births</a:t>
            </a:r>
          </a:p>
          <a:p>
            <a:r>
              <a:rPr lang="en-US" altLang="en-US" dirty="0"/>
              <a:t>Causes of Spontaneous Preterm Labor and Birth</a:t>
            </a:r>
          </a:p>
          <a:p>
            <a:pPr lvl="1"/>
            <a:r>
              <a:rPr lang="en-US" altLang="en-US" dirty="0"/>
              <a:t>Multifactorial; multiple pathologic processes </a:t>
            </a:r>
          </a:p>
          <a:p>
            <a:pPr lvl="1"/>
            <a:r>
              <a:rPr lang="en-US" altLang="en-US" dirty="0"/>
              <a:t>Infection is the only definitive factor</a:t>
            </a:r>
          </a:p>
          <a:p>
            <a:r>
              <a:rPr lang="en-US" altLang="en-US" dirty="0"/>
              <a:t>Medically indicated</a:t>
            </a:r>
          </a:p>
          <a:p>
            <a:pPr lvl="1"/>
            <a:r>
              <a:rPr lang="en-US" altLang="en-US" dirty="0"/>
              <a:t>HTN</a:t>
            </a:r>
          </a:p>
          <a:p>
            <a:pPr lvl="1"/>
            <a:r>
              <a:rPr lang="en-US" altLang="en-US" dirty="0"/>
              <a:t>Pre-eclampsia</a:t>
            </a:r>
          </a:p>
          <a:p>
            <a:pPr lvl="1"/>
            <a:r>
              <a:rPr lang="en-US" altLang="en-US" dirty="0"/>
              <a:t>Medical Disorders</a:t>
            </a:r>
          </a:p>
          <a:p>
            <a:pPr lvl="1"/>
            <a:r>
              <a:rPr lang="en-US" altLang="en-US" dirty="0"/>
              <a:t>Fetal Disorders</a:t>
            </a:r>
          </a:p>
        </p:txBody>
      </p:sp>
      <p:pic>
        <p:nvPicPr>
          <p:cNvPr id="6146" name="Picture 2">
            <a:extLst>
              <a:ext uri="{FF2B5EF4-FFF2-40B4-BE49-F238E27FC236}">
                <a16:creationId xmlns:a16="http://schemas.microsoft.com/office/drawing/2014/main" id="{32CBF47B-7AD7-423A-87BD-91CCBD3CE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448240" y="1008529"/>
            <a:ext cx="2143125"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8" name="Rectangle 6"/>
          <p:cNvSpPr>
            <a:spLocks noGrp="1" noChangeArrowheads="1"/>
          </p:cNvSpPr>
          <p:nvPr>
            <p:ph type="title"/>
          </p:nvPr>
        </p:nvSpPr>
        <p:spPr/>
        <p:txBody>
          <a:bodyPr vert="horz" lIns="92075" tIns="46038" rIns="92075" bIns="46038" rtlCol="0" anchor="ctr">
            <a:normAutofit fontScale="90000"/>
          </a:bodyPr>
          <a:lstStyle/>
          <a:p>
            <a:pPr eaLnBrk="1" hangingPunct="1">
              <a:defRPr/>
            </a:pPr>
            <a:r>
              <a:rPr lang="en-US" altLang="en-US" sz="4000" dirty="0">
                <a:effectLst/>
              </a:rPr>
              <a:t>Predicting Spontaneous Preterm Labor and Birth</a:t>
            </a:r>
            <a:br>
              <a:rPr lang="en-US" altLang="en-US" dirty="0">
                <a:effectLst/>
              </a:rPr>
            </a:br>
            <a:endParaRPr lang="en-US" altLang="en-US" dirty="0">
              <a:effectLst/>
            </a:endParaRPr>
          </a:p>
        </p:txBody>
      </p:sp>
      <p:sp>
        <p:nvSpPr>
          <p:cNvPr id="125959" name="Rectangle 7"/>
          <p:cNvSpPr>
            <a:spLocks noGrp="1" noChangeArrowheads="1"/>
          </p:cNvSpPr>
          <p:nvPr>
            <p:ph idx="1"/>
          </p:nvPr>
        </p:nvSpPr>
        <p:spPr>
          <a:xfrm>
            <a:off x="838200" y="1871831"/>
            <a:ext cx="10515600" cy="4305132"/>
          </a:xfrm>
        </p:spPr>
        <p:txBody>
          <a:bodyPr>
            <a:normAutofit/>
          </a:bodyPr>
          <a:lstStyle/>
          <a:p>
            <a:pPr>
              <a:defRPr/>
            </a:pPr>
            <a:r>
              <a:rPr lang="en-US" altLang="en-US" dirty="0">
                <a:effectLst/>
              </a:rPr>
              <a:t>Risk factors</a:t>
            </a:r>
          </a:p>
          <a:p>
            <a:pPr>
              <a:defRPr/>
            </a:pPr>
            <a:r>
              <a:rPr lang="en-US" altLang="en-US" dirty="0">
                <a:effectLst/>
              </a:rPr>
              <a:t>Cervical length</a:t>
            </a:r>
          </a:p>
          <a:p>
            <a:pPr lvl="1">
              <a:defRPr/>
            </a:pPr>
            <a:r>
              <a:rPr lang="en-US" altLang="en-US" dirty="0">
                <a:effectLst/>
              </a:rPr>
              <a:t>But cervical length &gt;30 mm in the 2</a:t>
            </a:r>
            <a:r>
              <a:rPr lang="en-US" altLang="en-US" baseline="30000" dirty="0">
                <a:effectLst/>
              </a:rPr>
              <a:t>nd</a:t>
            </a:r>
            <a:r>
              <a:rPr lang="en-US" altLang="en-US" dirty="0">
                <a:effectLst/>
              </a:rPr>
              <a:t> and 3</a:t>
            </a:r>
            <a:r>
              <a:rPr lang="en-US" altLang="en-US" baseline="30000" dirty="0">
                <a:effectLst/>
              </a:rPr>
              <a:t>rd</a:t>
            </a:r>
            <a:r>
              <a:rPr lang="en-US" altLang="en-US" dirty="0">
                <a:effectLst/>
              </a:rPr>
              <a:t> trimester unlikely to give birth prematurely</a:t>
            </a:r>
          </a:p>
          <a:p>
            <a:pPr>
              <a:defRPr/>
            </a:pPr>
            <a:r>
              <a:rPr lang="en-US" altLang="en-US" dirty="0">
                <a:effectLst/>
              </a:rPr>
              <a:t>Fetal Fibronectin (</a:t>
            </a:r>
            <a:r>
              <a:rPr lang="en-US" altLang="en-US" dirty="0" err="1">
                <a:effectLst/>
              </a:rPr>
              <a:t>fFN</a:t>
            </a:r>
            <a:r>
              <a:rPr lang="en-US" altLang="en-US" dirty="0">
                <a:effectLst/>
              </a:rPr>
              <a:t>)Test</a:t>
            </a:r>
          </a:p>
          <a:p>
            <a:pPr lvl="1">
              <a:defRPr/>
            </a:pPr>
            <a:r>
              <a:rPr lang="en-US" altLang="en-US" dirty="0"/>
              <a:t>Test is used to predict who will </a:t>
            </a:r>
            <a:r>
              <a:rPr lang="en-US" altLang="en-US" i="1" u="sng" dirty="0"/>
              <a:t>not</a:t>
            </a:r>
            <a:r>
              <a:rPr lang="en-US" altLang="en-US" dirty="0"/>
              <a:t> go into preterm labor</a:t>
            </a:r>
          </a:p>
          <a:p>
            <a:pPr lvl="1">
              <a:defRPr/>
            </a:pPr>
            <a:r>
              <a:rPr lang="en-US" altLang="en-US" dirty="0"/>
              <a:t>Women with a negative test have less than a 1% chance of giving birth within two weeks </a:t>
            </a:r>
            <a:endParaRPr lang="en-US" altLang="en-US" dirty="0">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19200" y="645951"/>
            <a:ext cx="10363200" cy="774861"/>
          </a:xfrm>
        </p:spPr>
        <p:txBody>
          <a:bodyPr>
            <a:normAutofit fontScale="90000"/>
          </a:bodyPr>
          <a:lstStyle/>
          <a:p>
            <a:r>
              <a:rPr lang="en-US" altLang="en-US" dirty="0"/>
              <a:t>PTL Management</a:t>
            </a:r>
            <a:endParaRPr lang="en-GB" altLang="en-US" dirty="0"/>
          </a:p>
        </p:txBody>
      </p:sp>
      <p:sp>
        <p:nvSpPr>
          <p:cNvPr id="294915" name="Rectangle 3"/>
          <p:cNvSpPr>
            <a:spLocks noGrp="1" noChangeArrowheads="1"/>
          </p:cNvSpPr>
          <p:nvPr>
            <p:ph type="body" sz="half" idx="1"/>
          </p:nvPr>
        </p:nvSpPr>
        <p:spPr>
          <a:xfrm>
            <a:off x="1676400" y="1600200"/>
            <a:ext cx="4572000" cy="4800600"/>
          </a:xfrm>
        </p:spPr>
        <p:txBody>
          <a:bodyPr>
            <a:normAutofit lnSpcReduction="10000"/>
          </a:bodyPr>
          <a:lstStyle/>
          <a:p>
            <a:r>
              <a:rPr lang="en-US" altLang="en-US" dirty="0"/>
              <a:t>Interventions </a:t>
            </a:r>
          </a:p>
          <a:p>
            <a:pPr lvl="1"/>
            <a:r>
              <a:rPr lang="en-US" altLang="en-US" dirty="0"/>
              <a:t>Prevention</a:t>
            </a:r>
          </a:p>
          <a:p>
            <a:pPr lvl="1"/>
            <a:r>
              <a:rPr lang="en-US" altLang="en-US" dirty="0"/>
              <a:t>Early recognition and diagnosis</a:t>
            </a:r>
          </a:p>
          <a:p>
            <a:r>
              <a:rPr lang="en-US" altLang="en-US" dirty="0"/>
              <a:t>Lifestyle modifications </a:t>
            </a:r>
          </a:p>
          <a:p>
            <a:pPr lvl="1"/>
            <a:r>
              <a:rPr lang="en-US" altLang="en-US" dirty="0"/>
              <a:t>Activity restriction</a:t>
            </a:r>
          </a:p>
          <a:p>
            <a:pPr lvl="2"/>
            <a:r>
              <a:rPr lang="en-US" altLang="en-US" dirty="0"/>
              <a:t>NO evidence to support bedrest; </a:t>
            </a:r>
            <a:r>
              <a:rPr lang="en-IN" dirty="0"/>
              <a:t>should not be routinely recommended</a:t>
            </a:r>
            <a:endParaRPr lang="en-US" altLang="en-US" dirty="0"/>
          </a:p>
          <a:p>
            <a:pPr lvl="1"/>
            <a:r>
              <a:rPr lang="en-US" altLang="en-US" dirty="0"/>
              <a:t>Restriction of sexual activity</a:t>
            </a:r>
          </a:p>
          <a:p>
            <a:pPr lvl="1"/>
            <a:endParaRPr lang="en-US" altLang="en-US" dirty="0"/>
          </a:p>
        </p:txBody>
      </p:sp>
      <p:pic>
        <p:nvPicPr>
          <p:cNvPr id="3" name="Content Placeholder 2" descr="Figure 32-2. Woman at home on restricted activity for preterm labor prevention. Note how she has arranged her daytime resting area so that needed items are close at hand. Photo of a woman lying on a couch and reading." title="Figure 32-2. Woman at home on restricted activity for preterm labor prevention. Note how she has arranged her daytime resting area so that needed items are close at hand. Photo of a woman lying on a couch and read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0800" y="2360612"/>
            <a:ext cx="3810000" cy="30099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vert="horz" lIns="92075" tIns="46038" rIns="92075" bIns="46038" rtlCol="0" anchor="ctr">
            <a:normAutofit/>
          </a:bodyPr>
          <a:lstStyle/>
          <a:p>
            <a:pPr eaLnBrk="1" hangingPunct="1">
              <a:defRPr/>
            </a:pPr>
            <a:r>
              <a:rPr lang="en-GB" altLang="en-US" sz="3400" dirty="0" err="1"/>
              <a:t>Prelabor</a:t>
            </a:r>
            <a:r>
              <a:rPr lang="en-GB" altLang="en-US" sz="3400" dirty="0"/>
              <a:t> Rupture of Membranes (PROM)</a:t>
            </a:r>
          </a:p>
        </p:txBody>
      </p:sp>
      <p:sp>
        <p:nvSpPr>
          <p:cNvPr id="296963" name="Rectangle 3"/>
          <p:cNvSpPr>
            <a:spLocks noGrp="1" noChangeArrowheads="1"/>
          </p:cNvSpPr>
          <p:nvPr>
            <p:ph idx="1"/>
          </p:nvPr>
        </p:nvSpPr>
        <p:spPr/>
        <p:txBody>
          <a:bodyPr/>
          <a:lstStyle/>
          <a:p>
            <a:pPr eaLnBrk="1" hangingPunct="1">
              <a:defRPr/>
            </a:pPr>
            <a:r>
              <a:rPr lang="en-US" altLang="en-US" dirty="0">
                <a:effectLst/>
              </a:rPr>
              <a:t>PROM: Spontaneous rupture of amniotic sac and leakage of fluid prior to the onset of labor at </a:t>
            </a:r>
            <a:r>
              <a:rPr lang="en-US" altLang="en-US" i="1" dirty="0">
                <a:effectLst/>
              </a:rPr>
              <a:t>any</a:t>
            </a:r>
            <a:r>
              <a:rPr lang="en-US" altLang="en-US" dirty="0">
                <a:effectLst/>
              </a:rPr>
              <a:t> gestational age</a:t>
            </a:r>
          </a:p>
          <a:p>
            <a:pPr eaLnBrk="1" hangingPunct="1">
              <a:defRPr/>
            </a:pPr>
            <a:r>
              <a:rPr lang="en-US" altLang="en-US" dirty="0">
                <a:effectLst/>
              </a:rPr>
              <a:t>PPROM: membranes rupture before 37-0/7 weeks of gestation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en-US" altLang="en-US" sz="3600" dirty="0"/>
              <a:t>Interprofessional Care Management: PROM and PPROM </a:t>
            </a:r>
          </a:p>
        </p:txBody>
      </p:sp>
      <p:sp>
        <p:nvSpPr>
          <p:cNvPr id="338947" name="Rectangle 3"/>
          <p:cNvSpPr>
            <a:spLocks noGrp="1" noChangeArrowheads="1"/>
          </p:cNvSpPr>
          <p:nvPr>
            <p:ph idx="1"/>
          </p:nvPr>
        </p:nvSpPr>
        <p:spPr/>
        <p:txBody>
          <a:bodyPr>
            <a:normAutofit fontScale="92500" lnSpcReduction="20000"/>
          </a:bodyPr>
          <a:lstStyle/>
          <a:p>
            <a:r>
              <a:rPr lang="en-US" altLang="en-US" dirty="0"/>
              <a:t>Determined individually for each woman</a:t>
            </a:r>
          </a:p>
          <a:p>
            <a:pPr lvl="1"/>
            <a:r>
              <a:rPr lang="en-US" altLang="en-US" dirty="0"/>
              <a:t>Dependent on gestational age</a:t>
            </a:r>
          </a:p>
          <a:p>
            <a:r>
              <a:rPr lang="en-US" altLang="en-US" dirty="0"/>
              <a:t>Vigilance for signs of infections</a:t>
            </a:r>
          </a:p>
          <a:p>
            <a:r>
              <a:rPr lang="en-US" altLang="en-US" dirty="0"/>
              <a:t>Fetal assessment</a:t>
            </a:r>
          </a:p>
          <a:p>
            <a:r>
              <a:rPr lang="en-US" altLang="en-US" dirty="0"/>
              <a:t>Prolonging Pregnancy</a:t>
            </a:r>
          </a:p>
          <a:p>
            <a:pPr lvl="1"/>
            <a:r>
              <a:rPr lang="en-US" altLang="en-US" dirty="0"/>
              <a:t>Antibiotics </a:t>
            </a:r>
          </a:p>
          <a:p>
            <a:pPr lvl="1"/>
            <a:r>
              <a:rPr lang="en-US" altLang="en-US" dirty="0"/>
              <a:t>Magnesium sulfate </a:t>
            </a:r>
          </a:p>
          <a:p>
            <a:r>
              <a:rPr lang="en-US" altLang="en-US" dirty="0"/>
              <a:t>PPROM at less than 32 weeks is managed expectantly and conservatively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Rectangle 6"/>
          <p:cNvSpPr>
            <a:spLocks noGrp="1" noChangeArrowheads="1"/>
          </p:cNvSpPr>
          <p:nvPr>
            <p:ph type="title"/>
          </p:nvPr>
        </p:nvSpPr>
        <p:spPr>
          <a:xfrm>
            <a:off x="2133600" y="796954"/>
            <a:ext cx="8686800" cy="422246"/>
          </a:xfrm>
        </p:spPr>
        <p:txBody>
          <a:bodyPr vert="horz" lIns="92075" tIns="46038" rIns="92075" bIns="46038" rtlCol="0" anchor="ctr">
            <a:noAutofit/>
          </a:bodyPr>
          <a:lstStyle/>
          <a:p>
            <a:pPr eaLnBrk="1" hangingPunct="1">
              <a:defRPr/>
            </a:pPr>
            <a:r>
              <a:rPr lang="en-US" altLang="en-US" sz="4400" dirty="0"/>
              <a:t>Endocrine Changes In Pregnancy</a:t>
            </a:r>
            <a:endParaRPr lang="en-US" altLang="en-US" sz="4400" dirty="0">
              <a:effectLst/>
            </a:endParaRPr>
          </a:p>
        </p:txBody>
      </p:sp>
      <p:sp>
        <p:nvSpPr>
          <p:cNvPr id="136199" name="Rectangle 7"/>
          <p:cNvSpPr>
            <a:spLocks noGrp="1" noChangeArrowheads="1"/>
          </p:cNvSpPr>
          <p:nvPr>
            <p:ph idx="1"/>
          </p:nvPr>
        </p:nvSpPr>
        <p:spPr>
          <a:xfrm>
            <a:off x="1828800" y="1600200"/>
            <a:ext cx="8686800" cy="4800600"/>
          </a:xfrm>
        </p:spPr>
        <p:txBody>
          <a:bodyPr>
            <a:normAutofit lnSpcReduction="10000"/>
          </a:bodyPr>
          <a:lstStyle/>
          <a:p>
            <a:pPr eaLnBrk="1" hangingPunct="1">
              <a:defRPr/>
            </a:pPr>
            <a:r>
              <a:rPr lang="en-US" altLang="en-US" sz="2400" dirty="0"/>
              <a:t>Alterations in maternal glucose metabolism, insulin production, and metabolic homeostasis</a:t>
            </a:r>
          </a:p>
          <a:p>
            <a:pPr eaLnBrk="1" hangingPunct="1">
              <a:defRPr/>
            </a:pPr>
            <a:r>
              <a:rPr lang="en-US" altLang="en-US" sz="2400" dirty="0"/>
              <a:t>2</a:t>
            </a:r>
            <a:r>
              <a:rPr lang="en-US" altLang="en-US" sz="2400" baseline="30000" dirty="0"/>
              <a:t>nd</a:t>
            </a:r>
            <a:r>
              <a:rPr lang="en-US" altLang="en-US" sz="2400" dirty="0"/>
              <a:t> and 3</a:t>
            </a:r>
            <a:r>
              <a:rPr lang="en-US" altLang="en-US" sz="2400" baseline="30000" dirty="0"/>
              <a:t>rd</a:t>
            </a:r>
            <a:r>
              <a:rPr lang="en-US" altLang="en-US" sz="2400" dirty="0"/>
              <a:t> trimesters: “diabetogenic” effect on the maternal metabolic status:</a:t>
            </a:r>
          </a:p>
          <a:p>
            <a:pPr lvl="1" eaLnBrk="1" hangingPunct="1">
              <a:defRPr/>
            </a:pPr>
            <a:r>
              <a:rPr lang="en-US" altLang="en-US" dirty="0"/>
              <a:t>decreased tolerance to glucose </a:t>
            </a:r>
          </a:p>
          <a:p>
            <a:pPr lvl="1" eaLnBrk="1" hangingPunct="1">
              <a:defRPr/>
            </a:pPr>
            <a:r>
              <a:rPr lang="en-US" altLang="en-US" dirty="0"/>
              <a:t>increased insulin resistance</a:t>
            </a:r>
          </a:p>
          <a:p>
            <a:pPr lvl="1" eaLnBrk="1" hangingPunct="1">
              <a:defRPr/>
            </a:pPr>
            <a:r>
              <a:rPr lang="en-US" altLang="en-US" dirty="0"/>
              <a:t>decreased hepatic glycogen stores</a:t>
            </a:r>
          </a:p>
          <a:p>
            <a:pPr lvl="1" eaLnBrk="1" hangingPunct="1">
              <a:defRPr/>
            </a:pPr>
            <a:r>
              <a:rPr lang="en-US" altLang="en-US" dirty="0"/>
              <a:t>increased hepatic production of glucose </a:t>
            </a:r>
          </a:p>
          <a:p>
            <a:pPr eaLnBrk="1" hangingPunct="1">
              <a:defRPr/>
            </a:pPr>
            <a:r>
              <a:rPr lang="en-US" altLang="en-US" sz="2400" dirty="0"/>
              <a:t>Delivery: drop in levels of circulating placental hormones; Maternal tissues quickly regain their </a:t>
            </a:r>
            <a:r>
              <a:rPr lang="en-US" altLang="en-US" sz="2400" dirty="0" err="1"/>
              <a:t>prepregnancy</a:t>
            </a:r>
            <a:r>
              <a:rPr lang="en-US" altLang="en-US" sz="2400" dirty="0"/>
              <a:t> sensitivity to insulin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Chorioamnionitis</a:t>
            </a:r>
          </a:p>
        </p:txBody>
      </p:sp>
      <p:sp>
        <p:nvSpPr>
          <p:cNvPr id="13315" name="Rectangle 3"/>
          <p:cNvSpPr>
            <a:spLocks noGrp="1" noChangeArrowheads="1"/>
          </p:cNvSpPr>
          <p:nvPr>
            <p:ph idx="1"/>
          </p:nvPr>
        </p:nvSpPr>
        <p:spPr/>
        <p:txBody>
          <a:bodyPr>
            <a:normAutofit fontScale="85000" lnSpcReduction="20000"/>
          </a:bodyPr>
          <a:lstStyle/>
          <a:p>
            <a:r>
              <a:rPr lang="en-US" altLang="en-US" dirty="0"/>
              <a:t>Bacterial infection of the amniotic cavity </a:t>
            </a:r>
          </a:p>
          <a:p>
            <a:r>
              <a:rPr lang="en-US" altLang="en-US" dirty="0"/>
              <a:t>Major cause of complications for mothers and newborns at any gestational age </a:t>
            </a:r>
          </a:p>
          <a:p>
            <a:r>
              <a:rPr lang="en-US" altLang="en-US" dirty="0"/>
              <a:t>Occurs in approximately 1% to 5% of term births but in as many as 25% of preterm births </a:t>
            </a:r>
          </a:p>
          <a:p>
            <a:r>
              <a:rPr lang="en-US" altLang="en-US" dirty="0"/>
              <a:t>Diagnosed by the clinical findings of maternal fever, maternal and fetal tachycardia, uterine tenderness, and foul odor of amniotic fluid </a:t>
            </a:r>
          </a:p>
          <a:p>
            <a:r>
              <a:rPr lang="en-US" altLang="en-US" dirty="0"/>
              <a:t>Neonatal risks</a:t>
            </a:r>
          </a:p>
          <a:p>
            <a:r>
              <a:rPr lang="en-US" altLang="en-US" dirty="0"/>
              <a:t>Treatment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6" name="Rectangle 6"/>
          <p:cNvSpPr>
            <a:spLocks noGrp="1" noChangeArrowheads="1"/>
          </p:cNvSpPr>
          <p:nvPr>
            <p:ph type="title"/>
          </p:nvPr>
        </p:nvSpPr>
        <p:spPr>
          <a:xfrm>
            <a:off x="2362200" y="681036"/>
            <a:ext cx="7467600" cy="1180037"/>
          </a:xfrm>
        </p:spPr>
        <p:txBody>
          <a:bodyPr vert="horz" lIns="92075" tIns="46038" rIns="92075" bIns="46038" rtlCol="0" anchor="ctr">
            <a:normAutofit/>
          </a:bodyPr>
          <a:lstStyle/>
          <a:p>
            <a:pPr eaLnBrk="1" hangingPunct="1">
              <a:defRPr/>
            </a:pPr>
            <a:r>
              <a:rPr lang="en-US" altLang="en-US" dirty="0" err="1">
                <a:effectLst/>
              </a:rPr>
              <a:t>Postterm</a:t>
            </a:r>
            <a:r>
              <a:rPr lang="en-US" altLang="en-US" dirty="0">
                <a:effectLst/>
              </a:rPr>
              <a:t> Pregnancy</a:t>
            </a:r>
            <a:endParaRPr lang="en-US" altLang="en-US" sz="3900" dirty="0"/>
          </a:p>
        </p:txBody>
      </p:sp>
      <p:sp>
        <p:nvSpPr>
          <p:cNvPr id="122887" name="Rectangle 7"/>
          <p:cNvSpPr>
            <a:spLocks noGrp="1" noChangeArrowheads="1"/>
          </p:cNvSpPr>
          <p:nvPr>
            <p:ph idx="1"/>
          </p:nvPr>
        </p:nvSpPr>
        <p:spPr>
          <a:xfrm>
            <a:off x="838200" y="1861073"/>
            <a:ext cx="10515600" cy="4315890"/>
          </a:xfrm>
        </p:spPr>
        <p:txBody>
          <a:bodyPr>
            <a:normAutofit/>
          </a:bodyPr>
          <a:lstStyle/>
          <a:p>
            <a:pPr eaLnBrk="1" hangingPunct="1">
              <a:defRPr/>
            </a:pPr>
            <a:r>
              <a:rPr lang="en-US" altLang="en-US" dirty="0">
                <a:effectLst/>
              </a:rPr>
              <a:t>Postterm pregnancy (postdates) 42+ weeks of gestation</a:t>
            </a:r>
          </a:p>
          <a:p>
            <a:pPr lvl="1" eaLnBrk="1" hangingPunct="1">
              <a:defRPr/>
            </a:pPr>
            <a:r>
              <a:rPr lang="en-US" altLang="en-US" dirty="0">
                <a:effectLst/>
              </a:rPr>
              <a:t>Maternal and Fetal risks</a:t>
            </a:r>
          </a:p>
          <a:p>
            <a:pPr lvl="2">
              <a:defRPr/>
            </a:pPr>
            <a:r>
              <a:rPr lang="en-US" altLang="en-US" dirty="0">
                <a:effectLst/>
              </a:rPr>
              <a:t>Increased Maternal morbidity</a:t>
            </a:r>
          </a:p>
          <a:p>
            <a:pPr lvl="2">
              <a:defRPr/>
            </a:pPr>
            <a:r>
              <a:rPr lang="en-US" altLang="en-US" dirty="0">
                <a:effectLst/>
              </a:rPr>
              <a:t>Dysfunctional labor and birth canal trauma</a:t>
            </a:r>
            <a:endParaRPr lang="en-US" altLang="ja-JP" dirty="0">
              <a:effectLst/>
              <a:ea typeface="ＭＳ Ｐゴシック" pitchFamily="34" charset="-128"/>
            </a:endParaRPr>
          </a:p>
          <a:p>
            <a:pPr lvl="2">
              <a:defRPr/>
            </a:pPr>
            <a:r>
              <a:rPr lang="en-US" altLang="ja-JP" dirty="0">
                <a:effectLst/>
                <a:ea typeface="ＭＳ Ｐゴシック" pitchFamily="34" charset="-128"/>
              </a:rPr>
              <a:t>Labor and birth interventions more likely </a:t>
            </a:r>
          </a:p>
          <a:p>
            <a:pPr lvl="2">
              <a:defRPr/>
            </a:pPr>
            <a:r>
              <a:rPr lang="en-US" altLang="ja-JP" dirty="0">
                <a:ea typeface="ＭＳ Ｐゴシック" pitchFamily="34" charset="-128"/>
              </a:rPr>
              <a:t>Abnormal fetal growth (macrosomia)</a:t>
            </a:r>
          </a:p>
          <a:p>
            <a:pPr lvl="2">
              <a:defRPr/>
            </a:pPr>
            <a:r>
              <a:rPr lang="en-US" altLang="ja-JP" dirty="0">
                <a:ea typeface="ＭＳ Ｐゴシック" pitchFamily="34" charset="-128"/>
              </a:rPr>
              <a:t>Prolonged labor</a:t>
            </a:r>
          </a:p>
          <a:p>
            <a:pPr lvl="2">
              <a:defRPr/>
            </a:pPr>
            <a:r>
              <a:rPr lang="en-US" altLang="ja-JP" dirty="0">
                <a:ea typeface="ＭＳ Ｐゴシック" pitchFamily="34" charset="-128"/>
              </a:rPr>
              <a:t>Shoulder dystocia or operative birth risks increase</a:t>
            </a:r>
          </a:p>
          <a:p>
            <a:pPr lvl="2">
              <a:defRPr/>
            </a:pPr>
            <a:r>
              <a:rPr lang="en-US" altLang="ja-JP" dirty="0" err="1">
                <a:ea typeface="ＭＳ Ｐゴシック" pitchFamily="34" charset="-128"/>
              </a:rPr>
              <a:t>Postmaturity</a:t>
            </a:r>
            <a:r>
              <a:rPr lang="en-US" altLang="ja-JP" dirty="0">
                <a:ea typeface="ＭＳ Ｐゴシック" pitchFamily="34" charset="-128"/>
              </a:rPr>
              <a:t> syndrome</a:t>
            </a:r>
          </a:p>
          <a:p>
            <a:pPr eaLnBrk="1" hangingPunct="1">
              <a:defRPr/>
            </a:pPr>
            <a:endParaRPr lang="en-US" altLang="ja-JP" dirty="0">
              <a:effectLst/>
              <a:ea typeface="ＭＳ Ｐゴシック"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ame 141">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254" name="Rectangle 6"/>
          <p:cNvSpPr>
            <a:spLocks noGrp="1" noChangeArrowheads="1"/>
          </p:cNvSpPr>
          <p:nvPr>
            <p:ph type="title"/>
          </p:nvPr>
        </p:nvSpPr>
        <p:spPr>
          <a:xfrm>
            <a:off x="838200" y="857251"/>
            <a:ext cx="5890590" cy="2076450"/>
          </a:xfrm>
        </p:spPr>
        <p:txBody>
          <a:bodyPr anchor="b">
            <a:normAutofit/>
          </a:bodyPr>
          <a:lstStyle/>
          <a:p>
            <a:r>
              <a:rPr lang="en-US" altLang="en-US" sz="4400">
                <a:gradFill flip="none" rotWithShape="1">
                  <a:gsLst>
                    <a:gs pos="0">
                      <a:schemeClr val="accent5">
                        <a:alpha val="70000"/>
                      </a:schemeClr>
                    </a:gs>
                    <a:gs pos="100000">
                      <a:schemeClr val="accent1">
                        <a:alpha val="70000"/>
                      </a:schemeClr>
                    </a:gs>
                  </a:gsLst>
                  <a:lin ang="0" scaled="1"/>
                  <a:tileRect/>
                </a:gradFill>
              </a:rPr>
              <a:t>Postterm Pregnancy, Labor, </a:t>
            </a:r>
            <a:br>
              <a:rPr lang="en-US" altLang="en-US" sz="4400">
                <a:gradFill flip="none" rotWithShape="1">
                  <a:gsLst>
                    <a:gs pos="0">
                      <a:schemeClr val="accent5">
                        <a:alpha val="70000"/>
                      </a:schemeClr>
                    </a:gs>
                    <a:gs pos="100000">
                      <a:schemeClr val="accent1">
                        <a:alpha val="70000"/>
                      </a:schemeClr>
                    </a:gs>
                  </a:gsLst>
                  <a:lin ang="0" scaled="1"/>
                  <a:tileRect/>
                </a:gradFill>
              </a:rPr>
            </a:br>
            <a:r>
              <a:rPr lang="en-US" altLang="en-US" sz="4400">
                <a:gradFill flip="none" rotWithShape="1">
                  <a:gsLst>
                    <a:gs pos="0">
                      <a:schemeClr val="accent5">
                        <a:alpha val="70000"/>
                      </a:schemeClr>
                    </a:gs>
                    <a:gs pos="100000">
                      <a:schemeClr val="accent1">
                        <a:alpha val="70000"/>
                      </a:schemeClr>
                    </a:gs>
                  </a:gsLst>
                  <a:lin ang="0" scaled="1"/>
                  <a:tileRect/>
                </a:gradFill>
              </a:rPr>
              <a:t>and Birth </a:t>
            </a:r>
            <a:r>
              <a:rPr lang="en-US" sz="4400">
                <a:gradFill flip="none" rotWithShape="1">
                  <a:gsLst>
                    <a:gs pos="0">
                      <a:schemeClr val="accent5">
                        <a:alpha val="70000"/>
                      </a:schemeClr>
                    </a:gs>
                    <a:gs pos="100000">
                      <a:schemeClr val="accent1">
                        <a:alpha val="70000"/>
                      </a:schemeClr>
                    </a:gs>
                  </a:gsLst>
                  <a:lin ang="0" scaled="1"/>
                  <a:tileRect/>
                </a:gradFill>
              </a:rPr>
              <a:t>(2 of 2)</a:t>
            </a:r>
            <a:endParaRPr lang="en-US" altLang="en-US" sz="4400">
              <a:gradFill flip="none" rotWithShape="1">
                <a:gsLst>
                  <a:gs pos="0">
                    <a:schemeClr val="accent5">
                      <a:alpha val="70000"/>
                    </a:schemeClr>
                  </a:gs>
                  <a:gs pos="100000">
                    <a:schemeClr val="accent1">
                      <a:alpha val="70000"/>
                    </a:schemeClr>
                  </a:gs>
                </a:gsLst>
                <a:lin ang="0" scaled="1"/>
                <a:tileRect/>
              </a:gradFill>
            </a:endParaRPr>
          </a:p>
        </p:txBody>
      </p:sp>
      <p:sp>
        <p:nvSpPr>
          <p:cNvPr id="181255" name="Rectangle 7"/>
          <p:cNvSpPr>
            <a:spLocks noGrp="1" noChangeArrowheads="1"/>
          </p:cNvSpPr>
          <p:nvPr>
            <p:ph idx="1"/>
          </p:nvPr>
        </p:nvSpPr>
        <p:spPr>
          <a:xfrm>
            <a:off x="838199" y="3190875"/>
            <a:ext cx="5890591" cy="2986087"/>
          </a:xfrm>
        </p:spPr>
        <p:txBody>
          <a:bodyPr>
            <a:normAutofit/>
          </a:bodyPr>
          <a:lstStyle/>
          <a:p>
            <a:r>
              <a:rPr lang="en-US" altLang="en-US" sz="1800">
                <a:solidFill>
                  <a:schemeClr val="tx2">
                    <a:alpha val="60000"/>
                  </a:schemeClr>
                </a:solidFill>
              </a:rPr>
              <a:t>Interprofessional Care management</a:t>
            </a:r>
          </a:p>
          <a:p>
            <a:pPr lvl="1"/>
            <a:r>
              <a:rPr lang="en-US" altLang="en-US" sz="1800">
                <a:solidFill>
                  <a:schemeClr val="tx2">
                    <a:alpha val="60000"/>
                  </a:schemeClr>
                </a:solidFill>
              </a:rPr>
              <a:t>Controversial</a:t>
            </a:r>
          </a:p>
          <a:p>
            <a:pPr lvl="1"/>
            <a:r>
              <a:rPr lang="en-US" altLang="en-US" sz="1800">
                <a:solidFill>
                  <a:schemeClr val="tx2">
                    <a:alpha val="60000"/>
                  </a:schemeClr>
                </a:solidFill>
              </a:rPr>
              <a:t>Perinatal morbidity and mortality increase greatly beginning at 41 0/7 weeks of gestation </a:t>
            </a:r>
          </a:p>
          <a:p>
            <a:pPr lvl="1"/>
            <a:r>
              <a:rPr lang="en-US" altLang="en-US" sz="1800">
                <a:solidFill>
                  <a:schemeClr val="tx2">
                    <a:alpha val="60000"/>
                  </a:schemeClr>
                </a:solidFill>
              </a:rPr>
              <a:t>More frequent fetal assessment, testing</a:t>
            </a:r>
          </a:p>
        </p:txBody>
      </p:sp>
      <p:pic>
        <p:nvPicPr>
          <p:cNvPr id="7170" name="Picture 2" descr="Pitocin | Drew Allen | Flickr">
            <a:extLst>
              <a:ext uri="{FF2B5EF4-FFF2-40B4-BE49-F238E27FC236}">
                <a16:creationId xmlns:a16="http://schemas.microsoft.com/office/drawing/2014/main" id="{52C5B244-55F9-4457-8841-D6001AB45D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96" r="26822" b="-2"/>
          <a:stretch/>
        </p:blipFill>
        <p:spPr bwMode="auto">
          <a:xfrm>
            <a:off x="7236477" y="488577"/>
            <a:ext cx="4465948" cy="58808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254" name="Rectangle 6"/>
          <p:cNvSpPr>
            <a:spLocks noGrp="1" noChangeArrowheads="1"/>
          </p:cNvSpPr>
          <p:nvPr>
            <p:ph type="title"/>
          </p:nvPr>
        </p:nvSpPr>
        <p:spPr/>
        <p:txBody>
          <a:bodyPr/>
          <a:lstStyle/>
          <a:p>
            <a:r>
              <a:rPr lang="en-US" altLang="en-US" dirty="0"/>
              <a:t>Case Study (1 of 3)</a:t>
            </a:r>
          </a:p>
        </p:txBody>
      </p:sp>
      <p:sp>
        <p:nvSpPr>
          <p:cNvPr id="17411" name="Rectangle 7"/>
          <p:cNvSpPr>
            <a:spLocks noGrp="1" noChangeArrowheads="1"/>
          </p:cNvSpPr>
          <p:nvPr>
            <p:ph idx="1"/>
          </p:nvPr>
        </p:nvSpPr>
        <p:spPr/>
        <p:txBody>
          <a:bodyPr/>
          <a:lstStyle/>
          <a:p>
            <a:r>
              <a:rPr lang="en-US" altLang="en-US" dirty="0"/>
              <a:t>Your client is a G2 P1001 at 42 weeks gestation. Her biophysical profile (BPP) exam was 4/10.</a:t>
            </a:r>
          </a:p>
          <a:p>
            <a:endParaRPr lang="en-US" altLang="en-US" dirty="0"/>
          </a:p>
          <a:p>
            <a:pPr lvl="1"/>
            <a:r>
              <a:rPr lang="en-US" altLang="en-US" dirty="0"/>
              <a:t>What does this mean about the health of her fetus?</a:t>
            </a:r>
          </a:p>
          <a:p>
            <a:pPr lvl="1"/>
            <a:r>
              <a:rPr lang="en-US" altLang="en-US" dirty="0"/>
              <a:t>Given her gestational age, what are some of the potential causes of this condition?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254" name="Rectangle 6"/>
          <p:cNvSpPr>
            <a:spLocks noGrp="1" noChangeArrowheads="1"/>
          </p:cNvSpPr>
          <p:nvPr>
            <p:ph type="title"/>
          </p:nvPr>
        </p:nvSpPr>
        <p:spPr/>
        <p:txBody>
          <a:bodyPr vert="horz" lIns="92075" tIns="46038" rIns="92075" bIns="46038" rtlCol="0" anchor="ctr">
            <a:normAutofit/>
          </a:bodyPr>
          <a:lstStyle/>
          <a:p>
            <a:pPr eaLnBrk="1" hangingPunct="1">
              <a:defRPr/>
            </a:pPr>
            <a:r>
              <a:rPr lang="en-US" altLang="en-US" dirty="0">
                <a:effectLst/>
              </a:rPr>
              <a:t>Case Study</a:t>
            </a:r>
            <a:r>
              <a:rPr lang="en-US" dirty="0"/>
              <a:t> (2 of 3)</a:t>
            </a:r>
            <a:endParaRPr lang="en-US" altLang="en-US" sz="3900" dirty="0"/>
          </a:p>
        </p:txBody>
      </p:sp>
      <p:sp>
        <p:nvSpPr>
          <p:cNvPr id="18435" name="Rectangle 7"/>
          <p:cNvSpPr>
            <a:spLocks noGrp="1" noChangeArrowheads="1"/>
          </p:cNvSpPr>
          <p:nvPr>
            <p:ph idx="1"/>
          </p:nvPr>
        </p:nvSpPr>
        <p:spPr/>
        <p:txBody>
          <a:bodyPr/>
          <a:lstStyle/>
          <a:p>
            <a:pPr marL="0" indent="0">
              <a:buNone/>
            </a:pPr>
            <a:r>
              <a:rPr lang="en-US" altLang="en-US" dirty="0">
                <a:effectLst/>
              </a:rPr>
              <a:t>Her cervical exam reveals cervix is closed/ long/ -3/ firm/ posterior </a:t>
            </a:r>
          </a:p>
          <a:p>
            <a:pPr marL="0" indent="0">
              <a:buNone/>
            </a:pPr>
            <a:endParaRPr lang="en-US" altLang="en-US" dirty="0">
              <a:effectLst/>
            </a:endParaRPr>
          </a:p>
          <a:p>
            <a:pPr marL="0" indent="0"/>
            <a:r>
              <a:rPr lang="en-US" altLang="en-US" dirty="0">
                <a:effectLst/>
              </a:rPr>
              <a:t>   What is her Bishop’s score?</a:t>
            </a:r>
          </a:p>
          <a:p>
            <a:pPr marL="0" indent="0"/>
            <a:r>
              <a:rPr lang="en-US" altLang="en-US" dirty="0">
                <a:effectLst/>
              </a:rPr>
              <a:t>   Given this score, what type of induction orders might the nurse anticipate? </a:t>
            </a:r>
          </a:p>
          <a:p>
            <a:pPr marL="0" indent="0">
              <a:spcBef>
                <a:spcPct val="0"/>
              </a:spcBef>
              <a:buNone/>
            </a:pPr>
            <a:endParaRPr lang="en-US" altLang="en-US" dirty="0">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254" name="Rectangle 6"/>
          <p:cNvSpPr>
            <a:spLocks noGrp="1" noChangeArrowheads="1"/>
          </p:cNvSpPr>
          <p:nvPr>
            <p:ph type="title"/>
          </p:nvPr>
        </p:nvSpPr>
        <p:spPr/>
        <p:txBody>
          <a:bodyPr vert="horz" lIns="92075" tIns="46038" rIns="92075" bIns="46038" rtlCol="0" anchor="ctr">
            <a:normAutofit/>
          </a:bodyPr>
          <a:lstStyle/>
          <a:p>
            <a:pPr eaLnBrk="1" hangingPunct="1">
              <a:defRPr/>
            </a:pPr>
            <a:r>
              <a:rPr lang="en-US" altLang="en-US" dirty="0">
                <a:effectLst/>
              </a:rPr>
              <a:t>Case Study</a:t>
            </a:r>
            <a:r>
              <a:rPr lang="en-US" dirty="0"/>
              <a:t> (3 of 3)</a:t>
            </a:r>
            <a:endParaRPr lang="en-US" altLang="en-US" sz="3900" dirty="0"/>
          </a:p>
        </p:txBody>
      </p:sp>
      <p:sp>
        <p:nvSpPr>
          <p:cNvPr id="19459" name="Rectangle 7"/>
          <p:cNvSpPr>
            <a:spLocks noGrp="1" noChangeArrowheads="1"/>
          </p:cNvSpPr>
          <p:nvPr>
            <p:ph sz="half" idx="1"/>
          </p:nvPr>
        </p:nvSpPr>
        <p:spPr/>
        <p:txBody>
          <a:bodyPr/>
          <a:lstStyle/>
          <a:p>
            <a:pPr eaLnBrk="1" hangingPunct="1"/>
            <a:r>
              <a:rPr lang="en-US" dirty="0">
                <a:effectLst/>
              </a:rPr>
              <a:t>What potential newborn complications might the nurse expect at birth?</a:t>
            </a:r>
          </a:p>
          <a:p>
            <a:pPr eaLnBrk="1" hangingPunct="1"/>
            <a:r>
              <a:rPr lang="en-US" dirty="0">
                <a:effectLst/>
              </a:rPr>
              <a:t>Describe some typical features of the postdates newborn.</a:t>
            </a:r>
            <a:endParaRPr lang="en-US" altLang="en-US" dirty="0">
              <a:effectLst/>
            </a:endParaRPr>
          </a:p>
        </p:txBody>
      </p:sp>
      <p:pic>
        <p:nvPicPr>
          <p:cNvPr id="4" name="Content Placeholder 3" descr="Figure 32-7. Woman in side-lying position receiving oxytocin. Photo of a woman in a hospital bed lying on her side." title="Figure 32-7. Woman in side-lying position receiving oxytocin. Photo of a woman in a hospital bed lying on her sid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04256"/>
            <a:ext cx="3810000" cy="312896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2" name="Rectangle 141">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ame 143">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2" name="Rectangle 8"/>
          <p:cNvSpPr>
            <a:spLocks noGrp="1" noChangeArrowheads="1"/>
          </p:cNvSpPr>
          <p:nvPr>
            <p:ph type="title"/>
          </p:nvPr>
        </p:nvSpPr>
        <p:spPr>
          <a:xfrm>
            <a:off x="838200" y="857251"/>
            <a:ext cx="5890590" cy="1014580"/>
          </a:xfrm>
        </p:spPr>
        <p:txBody>
          <a:bodyPr vert="horz" lIns="92075" tIns="46038" rIns="92075" bIns="46038" rtlCol="0" anchor="b">
            <a:normAutofit/>
          </a:bodyPr>
          <a:lstStyle/>
          <a:p>
            <a:pPr eaLnBrk="1" hangingPunct="1">
              <a:defRPr/>
            </a:pPr>
            <a:r>
              <a:rPr lang="en-US" altLang="en-US" sz="4400" dirty="0">
                <a:gradFill flip="none" rotWithShape="1">
                  <a:gsLst>
                    <a:gs pos="0">
                      <a:schemeClr val="accent5">
                        <a:alpha val="70000"/>
                      </a:schemeClr>
                    </a:gs>
                    <a:gs pos="100000">
                      <a:schemeClr val="accent1">
                        <a:alpha val="70000"/>
                      </a:schemeClr>
                    </a:gs>
                  </a:gsLst>
                  <a:lin ang="0" scaled="1"/>
                  <a:tileRect/>
                </a:gradFill>
                <a:effectLst/>
              </a:rPr>
              <a:t>Diabetes Mellitus</a:t>
            </a:r>
          </a:p>
        </p:txBody>
      </p:sp>
      <p:sp>
        <p:nvSpPr>
          <p:cNvPr id="16393" name="Rectangle 9"/>
          <p:cNvSpPr>
            <a:spLocks noGrp="1" noChangeArrowheads="1"/>
          </p:cNvSpPr>
          <p:nvPr>
            <p:ph idx="1"/>
          </p:nvPr>
        </p:nvSpPr>
        <p:spPr>
          <a:xfrm>
            <a:off x="838199" y="2043953"/>
            <a:ext cx="5890591" cy="4133009"/>
          </a:xfrm>
        </p:spPr>
        <p:txBody>
          <a:bodyPr>
            <a:normAutofit/>
          </a:bodyPr>
          <a:lstStyle/>
          <a:p>
            <a:pPr>
              <a:lnSpc>
                <a:spcPct val="100000"/>
              </a:lnSpc>
              <a:defRPr/>
            </a:pPr>
            <a:r>
              <a:rPr lang="en-US" altLang="en-US" sz="1800" dirty="0">
                <a:solidFill>
                  <a:schemeClr val="tx2">
                    <a:alpha val="60000"/>
                  </a:schemeClr>
                </a:solidFill>
                <a:effectLst/>
              </a:rPr>
              <a:t>Incidence worldwide growing at rapid rate</a:t>
            </a:r>
          </a:p>
          <a:p>
            <a:pPr eaLnBrk="1" hangingPunct="1">
              <a:lnSpc>
                <a:spcPct val="100000"/>
              </a:lnSpc>
              <a:defRPr/>
            </a:pPr>
            <a:r>
              <a:rPr lang="en-US" altLang="en-US" sz="1800" dirty="0">
                <a:solidFill>
                  <a:schemeClr val="tx2">
                    <a:alpha val="60000"/>
                  </a:schemeClr>
                </a:solidFill>
                <a:effectLst/>
              </a:rPr>
              <a:t>Pathogenesis</a:t>
            </a:r>
          </a:p>
          <a:p>
            <a:pPr lvl="1" eaLnBrk="1" hangingPunct="1">
              <a:lnSpc>
                <a:spcPct val="100000"/>
              </a:lnSpc>
              <a:defRPr/>
            </a:pPr>
            <a:r>
              <a:rPr lang="en-US" altLang="en-US" sz="1800" dirty="0">
                <a:solidFill>
                  <a:schemeClr val="tx2">
                    <a:alpha val="60000"/>
                  </a:schemeClr>
                </a:solidFill>
                <a:effectLst/>
              </a:rPr>
              <a:t>Defects in insulin secretion, insulin action, or both</a:t>
            </a:r>
          </a:p>
          <a:p>
            <a:pPr lvl="1" eaLnBrk="1" hangingPunct="1">
              <a:lnSpc>
                <a:spcPct val="100000"/>
              </a:lnSpc>
              <a:defRPr/>
            </a:pPr>
            <a:r>
              <a:rPr lang="en-US" altLang="en-US" sz="1800" dirty="0">
                <a:solidFill>
                  <a:schemeClr val="tx2">
                    <a:alpha val="60000"/>
                  </a:schemeClr>
                </a:solidFill>
                <a:effectLst/>
              </a:rPr>
              <a:t>Convert glucose into energy by burning muscle and fats</a:t>
            </a:r>
          </a:p>
          <a:p>
            <a:pPr lvl="1" eaLnBrk="1" hangingPunct="1">
              <a:lnSpc>
                <a:spcPct val="100000"/>
              </a:lnSpc>
              <a:defRPr/>
            </a:pPr>
            <a:r>
              <a:rPr lang="en-US" altLang="en-US" sz="1800" dirty="0">
                <a:solidFill>
                  <a:schemeClr val="tx2">
                    <a:alpha val="60000"/>
                  </a:schemeClr>
                </a:solidFill>
                <a:effectLst/>
              </a:rPr>
              <a:t>Type 1 diabetes: 5-10% of all DM cases</a:t>
            </a:r>
          </a:p>
          <a:p>
            <a:pPr lvl="1" eaLnBrk="1" hangingPunct="1">
              <a:lnSpc>
                <a:spcPct val="100000"/>
              </a:lnSpc>
              <a:defRPr/>
            </a:pPr>
            <a:r>
              <a:rPr lang="en-US" altLang="en-US" sz="1800" dirty="0">
                <a:solidFill>
                  <a:schemeClr val="tx2">
                    <a:alpha val="60000"/>
                  </a:schemeClr>
                </a:solidFill>
                <a:effectLst/>
              </a:rPr>
              <a:t>Type 2 diabetes: 90-95% of all DM cases</a:t>
            </a:r>
          </a:p>
          <a:p>
            <a:pPr lvl="1" eaLnBrk="1" hangingPunct="1">
              <a:lnSpc>
                <a:spcPct val="100000"/>
              </a:lnSpc>
              <a:defRPr/>
            </a:pPr>
            <a:r>
              <a:rPr lang="en-US" altLang="en-US" sz="1800" dirty="0">
                <a:solidFill>
                  <a:schemeClr val="tx2">
                    <a:alpha val="60000"/>
                  </a:schemeClr>
                </a:solidFill>
                <a:effectLst/>
              </a:rPr>
              <a:t>Gestational diabetes mellitus (GDM)</a:t>
            </a:r>
          </a:p>
          <a:p>
            <a:pPr lvl="2">
              <a:lnSpc>
                <a:spcPct val="100000"/>
              </a:lnSpc>
              <a:defRPr/>
            </a:pPr>
            <a:r>
              <a:rPr lang="en-US" altLang="en-US" sz="1800" dirty="0">
                <a:solidFill>
                  <a:schemeClr val="tx2">
                    <a:alpha val="60000"/>
                  </a:schemeClr>
                </a:solidFill>
                <a:effectLst/>
              </a:rPr>
              <a:t>GDM A1 – Diet</a:t>
            </a:r>
          </a:p>
          <a:p>
            <a:pPr lvl="2">
              <a:lnSpc>
                <a:spcPct val="100000"/>
              </a:lnSpc>
              <a:defRPr/>
            </a:pPr>
            <a:r>
              <a:rPr lang="en-US" altLang="en-US" sz="1800" dirty="0">
                <a:solidFill>
                  <a:schemeClr val="tx2">
                    <a:alpha val="60000"/>
                  </a:schemeClr>
                </a:solidFill>
              </a:rPr>
              <a:t>GDM A2-Medication</a:t>
            </a:r>
            <a:endParaRPr lang="en-US" altLang="en-US" sz="1800" dirty="0">
              <a:solidFill>
                <a:schemeClr val="tx2">
                  <a:alpha val="60000"/>
                </a:schemeClr>
              </a:solidFill>
              <a:effectLst/>
            </a:endParaRPr>
          </a:p>
        </p:txBody>
      </p:sp>
      <p:pic>
        <p:nvPicPr>
          <p:cNvPr id="1026" name="Picture 2" descr="October 14 2007 day 2 - Insulin syringes | If a person is di… | Flickr">
            <a:extLst>
              <a:ext uri="{FF2B5EF4-FFF2-40B4-BE49-F238E27FC236}">
                <a16:creationId xmlns:a16="http://schemas.microsoft.com/office/drawing/2014/main" id="{026364D1-E1EE-4646-9783-06C8DCEE46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310" b="2"/>
          <a:stretch/>
        </p:blipFill>
        <p:spPr bwMode="auto">
          <a:xfrm>
            <a:off x="7236477" y="488577"/>
            <a:ext cx="4465948" cy="58808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Rectangle 4"/>
          <p:cNvSpPr>
            <a:spLocks noGrp="1" noChangeArrowheads="1"/>
          </p:cNvSpPr>
          <p:nvPr>
            <p:ph type="title"/>
          </p:nvPr>
        </p:nvSpPr>
        <p:spPr/>
        <p:txBody>
          <a:bodyPr vert="horz" lIns="92075" tIns="46038" rIns="92075" bIns="46038" rtlCol="0" anchor="ctr">
            <a:normAutofit/>
          </a:bodyPr>
          <a:lstStyle/>
          <a:p>
            <a:pPr eaLnBrk="1" hangingPunct="1">
              <a:defRPr/>
            </a:pPr>
            <a:r>
              <a:rPr lang="en-US" altLang="en-US" dirty="0">
                <a:effectLst/>
              </a:rPr>
              <a:t>Pregestational Diabetes Mellitus</a:t>
            </a:r>
          </a:p>
        </p:txBody>
      </p:sp>
      <p:sp>
        <p:nvSpPr>
          <p:cNvPr id="210949" name="Rectangle 5"/>
          <p:cNvSpPr>
            <a:spLocks noGrp="1" noChangeArrowheads="1"/>
          </p:cNvSpPr>
          <p:nvPr>
            <p:ph idx="1"/>
          </p:nvPr>
        </p:nvSpPr>
        <p:spPr>
          <a:xfrm>
            <a:off x="1828800" y="1676400"/>
            <a:ext cx="8458200" cy="4724400"/>
          </a:xfrm>
        </p:spPr>
        <p:txBody>
          <a:bodyPr>
            <a:normAutofit/>
          </a:bodyPr>
          <a:lstStyle/>
          <a:p>
            <a:pPr eaLnBrk="1" hangingPunct="1">
              <a:lnSpc>
                <a:spcPct val="90000"/>
              </a:lnSpc>
              <a:defRPr/>
            </a:pPr>
            <a:r>
              <a:rPr lang="en-US" altLang="en-US" dirty="0">
                <a:effectLst/>
              </a:rPr>
              <a:t>Pregestational diabetes mellitus</a:t>
            </a:r>
          </a:p>
          <a:p>
            <a:pPr lvl="1" eaLnBrk="1" hangingPunct="1">
              <a:lnSpc>
                <a:spcPct val="90000"/>
              </a:lnSpc>
              <a:defRPr/>
            </a:pPr>
            <a:r>
              <a:rPr lang="en-US" altLang="en-US" dirty="0">
                <a:effectLst/>
              </a:rPr>
              <a:t>Preconception Counseling</a:t>
            </a:r>
          </a:p>
          <a:p>
            <a:pPr lvl="1" eaLnBrk="1" hangingPunct="1">
              <a:lnSpc>
                <a:spcPct val="90000"/>
              </a:lnSpc>
              <a:defRPr/>
            </a:pPr>
            <a:r>
              <a:rPr lang="en-US" altLang="en-US" dirty="0">
                <a:effectLst/>
              </a:rPr>
              <a:t>Maternal Risks and Complications</a:t>
            </a:r>
          </a:p>
          <a:p>
            <a:pPr lvl="2" eaLnBrk="1" hangingPunct="1">
              <a:lnSpc>
                <a:spcPct val="90000"/>
              </a:lnSpc>
              <a:defRPr/>
            </a:pPr>
            <a:r>
              <a:rPr lang="en-US" altLang="en-US" dirty="0">
                <a:effectLst/>
              </a:rPr>
              <a:t>Macrosomia, </a:t>
            </a:r>
            <a:r>
              <a:rPr lang="en-US" altLang="en-US" dirty="0"/>
              <a:t>with increased risks of birth complications </a:t>
            </a:r>
          </a:p>
          <a:p>
            <a:pPr lvl="2" eaLnBrk="1" hangingPunct="1">
              <a:lnSpc>
                <a:spcPct val="90000"/>
              </a:lnSpc>
              <a:defRPr/>
            </a:pPr>
            <a:r>
              <a:rPr lang="en-US" altLang="en-US" dirty="0">
                <a:effectLst/>
              </a:rPr>
              <a:t>Hydramnios</a:t>
            </a:r>
            <a:r>
              <a:rPr lang="en-US" altLang="en-US" dirty="0"/>
              <a:t> (</a:t>
            </a:r>
            <a:r>
              <a:rPr lang="en-US" altLang="en-US" dirty="0">
                <a:effectLst/>
              </a:rPr>
              <a:t>polyhydramnios)</a:t>
            </a:r>
          </a:p>
          <a:p>
            <a:pPr lvl="2" eaLnBrk="1" hangingPunct="1">
              <a:lnSpc>
                <a:spcPct val="90000"/>
              </a:lnSpc>
              <a:defRPr/>
            </a:pPr>
            <a:r>
              <a:rPr lang="en-US" altLang="en-US" dirty="0"/>
              <a:t>Infections</a:t>
            </a:r>
            <a:endParaRPr lang="en-US" altLang="en-US" dirty="0">
              <a:effectLst/>
            </a:endParaRPr>
          </a:p>
          <a:p>
            <a:pPr lvl="2" eaLnBrk="1" hangingPunct="1">
              <a:lnSpc>
                <a:spcPct val="90000"/>
              </a:lnSpc>
              <a:defRPr/>
            </a:pPr>
            <a:r>
              <a:rPr lang="en-US" altLang="en-US" dirty="0">
                <a:effectLst/>
              </a:rPr>
              <a:t>Ketoacidosis; Diabetic Ketoacidosis (</a:t>
            </a:r>
            <a:r>
              <a:rPr lang="en-US" altLang="en-US" dirty="0"/>
              <a:t>DKA) </a:t>
            </a:r>
            <a:endParaRPr lang="en-US" altLang="en-US" dirty="0">
              <a:effectLst/>
            </a:endParaRPr>
          </a:p>
          <a:p>
            <a:pPr lvl="2" eaLnBrk="1" hangingPunct="1">
              <a:lnSpc>
                <a:spcPct val="90000"/>
              </a:lnSpc>
              <a:defRPr/>
            </a:pPr>
            <a:r>
              <a:rPr lang="en-US" altLang="en-US" dirty="0">
                <a:effectLst/>
              </a:rPr>
              <a:t>Hypoglycemia/hyperglycemia</a:t>
            </a:r>
          </a:p>
          <a:p>
            <a:pPr lvl="1" eaLnBrk="1" hangingPunct="1">
              <a:lnSpc>
                <a:spcPct val="90000"/>
              </a:lnSpc>
              <a:defRPr/>
            </a:pPr>
            <a:r>
              <a:rPr lang="en-US" altLang="en-US" dirty="0">
                <a:effectLst/>
              </a:rPr>
              <a:t>Fetal and Neonatal </a:t>
            </a:r>
            <a:r>
              <a:rPr lang="en-US" altLang="en-US" dirty="0"/>
              <a:t>R</a:t>
            </a:r>
            <a:r>
              <a:rPr lang="en-US" altLang="en-US" dirty="0">
                <a:effectLst/>
              </a:rPr>
              <a:t>isks and Complications</a:t>
            </a:r>
          </a:p>
          <a:p>
            <a:pPr lvl="2" eaLnBrk="1" hangingPunct="1">
              <a:lnSpc>
                <a:spcPct val="90000"/>
              </a:lnSpc>
              <a:defRPr/>
            </a:pPr>
            <a:r>
              <a:rPr lang="en-US" altLang="en-US" dirty="0"/>
              <a:t>Increased perinatal mortality </a:t>
            </a:r>
          </a:p>
          <a:p>
            <a:pPr lvl="2" eaLnBrk="1" hangingPunct="1">
              <a:lnSpc>
                <a:spcPct val="90000"/>
              </a:lnSpc>
              <a:defRPr/>
            </a:pPr>
            <a:r>
              <a:rPr lang="en-US" altLang="en-US" dirty="0"/>
              <a:t>IUFD (stillbirth)</a:t>
            </a:r>
            <a:endParaRPr lang="en-US" altLang="en-US" dirty="0">
              <a:effectLst/>
            </a:endParaRPr>
          </a:p>
          <a:p>
            <a:pPr lvl="2" eaLnBrk="1" hangingPunct="1">
              <a:lnSpc>
                <a:spcPct val="90000"/>
              </a:lnSpc>
              <a:defRPr/>
            </a:pPr>
            <a:r>
              <a:rPr lang="en-US" altLang="en-US" dirty="0">
                <a:effectLst/>
              </a:rPr>
              <a:t>Congenital malformations</a:t>
            </a:r>
          </a:p>
          <a:p>
            <a:pPr lvl="2" eaLnBrk="1" hangingPunct="1">
              <a:lnSpc>
                <a:spcPct val="90000"/>
              </a:lnSpc>
              <a:defRPr/>
            </a:pPr>
            <a:r>
              <a:rPr lang="en-US" altLang="en-US" dirty="0">
                <a:effectLst/>
              </a:rPr>
              <a:t>Hypoglycemia at birth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76400" y="402336"/>
            <a:ext cx="8839200" cy="1350264"/>
          </a:xfrm>
        </p:spPr>
        <p:txBody>
          <a:bodyPr>
            <a:normAutofit/>
          </a:bodyPr>
          <a:lstStyle/>
          <a:p>
            <a:r>
              <a:rPr lang="en-US" altLang="en-US" sz="4900" dirty="0"/>
              <a:t>Pregestational Diabetes Mellitus</a:t>
            </a:r>
            <a:endParaRPr lang="en-GB" altLang="en-US" dirty="0"/>
          </a:p>
        </p:txBody>
      </p:sp>
      <p:sp>
        <p:nvSpPr>
          <p:cNvPr id="274435" name="Rectangle 3"/>
          <p:cNvSpPr>
            <a:spLocks noGrp="1" noChangeArrowheads="1"/>
          </p:cNvSpPr>
          <p:nvPr>
            <p:ph type="body" sz="half" idx="1"/>
          </p:nvPr>
        </p:nvSpPr>
        <p:spPr>
          <a:xfrm>
            <a:off x="1043492" y="1524000"/>
            <a:ext cx="9472108" cy="5181600"/>
          </a:xfrm>
        </p:spPr>
        <p:txBody>
          <a:bodyPr>
            <a:normAutofit lnSpcReduction="10000"/>
          </a:bodyPr>
          <a:lstStyle/>
          <a:p>
            <a:r>
              <a:rPr lang="en-US" altLang="en-US" dirty="0"/>
              <a:t>Assessment, exam, and labs</a:t>
            </a:r>
          </a:p>
          <a:p>
            <a:r>
              <a:rPr lang="en-US" altLang="en-US" dirty="0"/>
              <a:t>Antepartum Care</a:t>
            </a:r>
          </a:p>
          <a:p>
            <a:pPr lvl="1"/>
            <a:r>
              <a:rPr lang="en-US" altLang="en-US" dirty="0"/>
              <a:t>More frequent monitoring in pregnancy</a:t>
            </a:r>
          </a:p>
          <a:p>
            <a:pPr lvl="1"/>
            <a:r>
              <a:rPr lang="en-US" altLang="en-US" dirty="0"/>
              <a:t>Primary goal: Achieving and maintaining constant euglycemia </a:t>
            </a:r>
          </a:p>
          <a:p>
            <a:pPr lvl="1"/>
            <a:r>
              <a:rPr lang="en-US" altLang="en-US" dirty="0"/>
              <a:t>Diet</a:t>
            </a:r>
          </a:p>
          <a:p>
            <a:pPr lvl="1"/>
            <a:r>
              <a:rPr lang="en-US" altLang="en-US" dirty="0"/>
              <a:t>Exercise</a:t>
            </a:r>
          </a:p>
          <a:p>
            <a:pPr lvl="1"/>
            <a:r>
              <a:rPr lang="en-US" altLang="en-US" dirty="0"/>
              <a:t>Insulin therapy</a:t>
            </a:r>
          </a:p>
          <a:p>
            <a:pPr lvl="1"/>
            <a:r>
              <a:rPr lang="en-US" altLang="en-US" dirty="0"/>
              <a:t>Self-Monitoring of blood glucose (SMBG)</a:t>
            </a:r>
          </a:p>
          <a:p>
            <a:pPr lvl="1"/>
            <a:r>
              <a:rPr lang="en-US" altLang="en-US" dirty="0"/>
              <a:t>Fetal surveillance</a:t>
            </a:r>
          </a:p>
          <a:p>
            <a:pPr lvl="1"/>
            <a:r>
              <a:rPr lang="en-US" altLang="en-US" dirty="0"/>
              <a:t>Delivery</a:t>
            </a:r>
          </a:p>
        </p:txBody>
      </p:sp>
      <p:pic>
        <p:nvPicPr>
          <p:cNvPr id="2050" name="Picture 2">
            <a:extLst>
              <a:ext uri="{FF2B5EF4-FFF2-40B4-BE49-F238E27FC236}">
                <a16:creationId xmlns:a16="http://schemas.microsoft.com/office/drawing/2014/main" id="{201849B9-CA58-432B-8C50-6BA63EF1A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5728" y="3429000"/>
            <a:ext cx="2419744" cy="18280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1109472" y="152400"/>
            <a:ext cx="10619232" cy="1676400"/>
          </a:xfrm>
        </p:spPr>
        <p:txBody>
          <a:bodyPr vert="horz" lIns="92075" tIns="46038" rIns="92075" bIns="46038" rtlCol="0" anchor="ctr">
            <a:noAutofit/>
          </a:bodyPr>
          <a:lstStyle/>
          <a:p>
            <a:pPr eaLnBrk="1" hangingPunct="1">
              <a:defRPr/>
            </a:pPr>
            <a:r>
              <a:rPr lang="en-US" altLang="en-US" sz="4000" dirty="0"/>
              <a:t>Pregestational Diabetes Mellitus Care</a:t>
            </a:r>
            <a:endParaRPr lang="en-US" altLang="en-US" sz="4000" dirty="0">
              <a:effectLst/>
            </a:endParaRPr>
          </a:p>
        </p:txBody>
      </p:sp>
      <p:sp>
        <p:nvSpPr>
          <p:cNvPr id="312323" name="Rectangle 3"/>
          <p:cNvSpPr>
            <a:spLocks noGrp="1" noChangeArrowheads="1"/>
          </p:cNvSpPr>
          <p:nvPr>
            <p:ph idx="1"/>
          </p:nvPr>
        </p:nvSpPr>
        <p:spPr>
          <a:xfrm>
            <a:off x="1752601" y="1600200"/>
            <a:ext cx="8750147" cy="4800600"/>
          </a:xfrm>
        </p:spPr>
        <p:txBody>
          <a:bodyPr>
            <a:normAutofit fontScale="92500" lnSpcReduction="20000"/>
          </a:bodyPr>
          <a:lstStyle/>
          <a:p>
            <a:pPr eaLnBrk="1" hangingPunct="1">
              <a:defRPr/>
            </a:pPr>
            <a:r>
              <a:rPr lang="en-US" altLang="en-US" dirty="0">
                <a:effectLst/>
              </a:rPr>
              <a:t>Intrapartum</a:t>
            </a:r>
          </a:p>
          <a:p>
            <a:pPr lvl="1" eaLnBrk="1" hangingPunct="1">
              <a:defRPr/>
            </a:pPr>
            <a:r>
              <a:rPr lang="en-US" altLang="en-US" dirty="0">
                <a:effectLst/>
              </a:rPr>
              <a:t>Monitoring for </a:t>
            </a:r>
            <a:r>
              <a:rPr lang="en-US" altLang="en-US" dirty="0"/>
              <a:t>dehydration, hypoglycemia, and hyperglycemia</a:t>
            </a:r>
            <a:endParaRPr lang="en-US" altLang="en-US" dirty="0">
              <a:effectLst/>
            </a:endParaRPr>
          </a:p>
          <a:p>
            <a:pPr lvl="1" eaLnBrk="1" hangingPunct="1">
              <a:defRPr/>
            </a:pPr>
            <a:r>
              <a:rPr lang="en-US" altLang="en-US" dirty="0">
                <a:effectLst/>
              </a:rPr>
              <a:t>Blood glucose levels carefully monitored</a:t>
            </a:r>
          </a:p>
          <a:p>
            <a:pPr lvl="1" eaLnBrk="1" hangingPunct="1">
              <a:defRPr/>
            </a:pPr>
            <a:r>
              <a:rPr lang="en-US" altLang="en-US" dirty="0">
                <a:effectLst/>
              </a:rPr>
              <a:t>Continuous EFM</a:t>
            </a:r>
          </a:p>
          <a:p>
            <a:pPr lvl="1" eaLnBrk="1" hangingPunct="1">
              <a:defRPr/>
            </a:pPr>
            <a:r>
              <a:rPr lang="en-US" altLang="en-US" dirty="0">
                <a:effectLst/>
              </a:rPr>
              <a:t>Intravenous infusion</a:t>
            </a:r>
          </a:p>
          <a:p>
            <a:pPr lvl="1" eaLnBrk="1" hangingPunct="1">
              <a:defRPr/>
            </a:pPr>
            <a:r>
              <a:rPr lang="en-US" altLang="en-US" dirty="0">
                <a:effectLst/>
              </a:rPr>
              <a:t>Possible cesarean birth for macrosomia</a:t>
            </a:r>
          </a:p>
          <a:p>
            <a:pPr eaLnBrk="1" hangingPunct="1">
              <a:defRPr/>
            </a:pPr>
            <a:r>
              <a:rPr lang="en-US" altLang="en-US" dirty="0"/>
              <a:t>Postpartum</a:t>
            </a:r>
          </a:p>
          <a:p>
            <a:pPr lvl="1" eaLnBrk="1" hangingPunct="1">
              <a:defRPr/>
            </a:pPr>
            <a:r>
              <a:rPr lang="en-US" altLang="en-US" dirty="0"/>
              <a:t>First 24 hours, insulin requirements drop substantially</a:t>
            </a:r>
          </a:p>
          <a:p>
            <a:pPr lvl="1" eaLnBrk="1" hangingPunct="1">
              <a:defRPr/>
            </a:pPr>
            <a:r>
              <a:rPr lang="en-US" altLang="en-US" dirty="0"/>
              <a:t>Risk of hemorrhage due to uterine distention</a:t>
            </a:r>
          </a:p>
          <a:p>
            <a:pPr lvl="1" eaLnBrk="1" hangingPunct="1">
              <a:defRPr/>
            </a:pPr>
            <a:r>
              <a:rPr lang="en-US" altLang="en-US" dirty="0"/>
              <a:t>Breastfeeding</a:t>
            </a:r>
          </a:p>
          <a:p>
            <a:pPr lvl="1" eaLnBrk="1" hangingPunct="1">
              <a:defRPr/>
            </a:pPr>
            <a:r>
              <a:rPr lang="en-US" altLang="en-US" dirty="0"/>
              <a:t>Contraceptive methods education</a:t>
            </a:r>
          </a:p>
          <a:p>
            <a:pPr eaLnBrk="1" hangingPunct="1">
              <a:defRPr/>
            </a:pPr>
            <a:endParaRPr lang="en-US" altLang="en-US" dirty="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altLang="en-US" sz="3600" dirty="0"/>
              <a:t>Gestational Diabetes Mellitus (GDM)</a:t>
            </a:r>
            <a:br>
              <a:rPr lang="en-US" altLang="en-US" sz="3600" dirty="0"/>
            </a:br>
            <a:endParaRPr lang="en-US" altLang="en-US" sz="3600" dirty="0"/>
          </a:p>
        </p:txBody>
      </p:sp>
      <p:sp>
        <p:nvSpPr>
          <p:cNvPr id="314371" name="Rectangle 3"/>
          <p:cNvSpPr>
            <a:spLocks noGrp="1" noChangeArrowheads="1"/>
          </p:cNvSpPr>
          <p:nvPr>
            <p:ph sz="half" idx="1"/>
          </p:nvPr>
        </p:nvSpPr>
        <p:spPr>
          <a:xfrm>
            <a:off x="2209800" y="1499616"/>
            <a:ext cx="7848600" cy="2843785"/>
          </a:xfrm>
        </p:spPr>
        <p:txBody>
          <a:bodyPr>
            <a:normAutofit/>
          </a:bodyPr>
          <a:lstStyle/>
          <a:p>
            <a:r>
              <a:rPr lang="en-US" altLang="en-US" sz="2000" dirty="0"/>
              <a:t>Complicates about 9% of all pregnancies in US</a:t>
            </a:r>
          </a:p>
          <a:p>
            <a:r>
              <a:rPr lang="en-US" altLang="en-US" sz="2000" dirty="0"/>
              <a:t>Risk Factors for GDM:</a:t>
            </a:r>
          </a:p>
          <a:p>
            <a:pPr lvl="1"/>
            <a:r>
              <a:rPr lang="en-US" altLang="en-US" sz="1800" dirty="0"/>
              <a:t>Family history of diabetes </a:t>
            </a:r>
          </a:p>
          <a:p>
            <a:pPr lvl="1"/>
            <a:r>
              <a:rPr lang="en-US" altLang="en-US" sz="1800" dirty="0"/>
              <a:t>Previous pregnancy that resulted in an unexplained stillbirth or the birth of a malformed or </a:t>
            </a:r>
            <a:r>
              <a:rPr lang="en-US" altLang="en-US" sz="1800" dirty="0" err="1"/>
              <a:t>macrosomic</a:t>
            </a:r>
            <a:r>
              <a:rPr lang="en-US" altLang="en-US" sz="1800" dirty="0"/>
              <a:t> fetus</a:t>
            </a:r>
          </a:p>
          <a:p>
            <a:pPr lvl="1"/>
            <a:r>
              <a:rPr lang="en-US" altLang="en-US" sz="1800" dirty="0"/>
              <a:t>Obesity, hypertension, glycosuria, and maternal age older than 25 years</a:t>
            </a:r>
          </a:p>
          <a:p>
            <a:endParaRPr lang="en-US" altLang="en-US" dirty="0"/>
          </a:p>
        </p:txBody>
      </p:sp>
      <p:grpSp>
        <p:nvGrpSpPr>
          <p:cNvPr id="6" name="Group 5" descr="Figure 29-2. Clinic nurse collects blood to determine glucose level. B, Nurse interprets glucose value displayed by monitor. Two photos.  Part A shows a nurse collecting blood from a woman while a man watches.  Part B shows the nurse and the woman examining the blood test results on a monitor." title="Figure 29-2. Clinic nurse collects blood to determine glucose level. B, Nurse interprets glucose value displayed by monitor. Two photos.  Part A shows a nurse collecting blood from a woman while a man watches.  Part B shows the nurse and the woman examining the blood test results on a monitor."/>
          <p:cNvGrpSpPr/>
          <p:nvPr/>
        </p:nvGrpSpPr>
        <p:grpSpPr>
          <a:xfrm>
            <a:off x="3200400" y="4341019"/>
            <a:ext cx="6148520" cy="2035651"/>
            <a:chOff x="1676400" y="4341018"/>
            <a:chExt cx="6148520" cy="2035651"/>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4341018"/>
              <a:ext cx="2882338" cy="203565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2234" y="4362198"/>
              <a:ext cx="2872686" cy="2014471"/>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E996D0-87C8-46D9-9F8C-D1CCBBF98A5A}"/>
              </a:ext>
            </a:extLst>
          </p:cNvPr>
          <p:cNvSpPr>
            <a:spLocks noGrp="1"/>
          </p:cNvSpPr>
          <p:nvPr>
            <p:ph type="title"/>
          </p:nvPr>
        </p:nvSpPr>
        <p:spPr>
          <a:xfrm>
            <a:off x="1752600" y="853440"/>
            <a:ext cx="8686800" cy="822960"/>
          </a:xfrm>
        </p:spPr>
        <p:txBody>
          <a:bodyPr>
            <a:noAutofit/>
          </a:bodyPr>
          <a:lstStyle/>
          <a:p>
            <a:r>
              <a:rPr lang="en-US" sz="3600" dirty="0"/>
              <a:t>GDM Screening</a:t>
            </a:r>
            <a:br>
              <a:rPr lang="en-US" sz="3600" dirty="0"/>
            </a:br>
            <a:endParaRPr lang="en-US" sz="3600" dirty="0"/>
          </a:p>
        </p:txBody>
      </p:sp>
      <p:sp>
        <p:nvSpPr>
          <p:cNvPr id="6" name="Content Placeholder 5">
            <a:extLst>
              <a:ext uri="{FF2B5EF4-FFF2-40B4-BE49-F238E27FC236}">
                <a16:creationId xmlns:a16="http://schemas.microsoft.com/office/drawing/2014/main" id="{0F739BAB-89E7-4AC6-AF55-1863421B2CEB}"/>
              </a:ext>
            </a:extLst>
          </p:cNvPr>
          <p:cNvSpPr>
            <a:spLocks noGrp="1"/>
          </p:cNvSpPr>
          <p:nvPr>
            <p:ph idx="1"/>
          </p:nvPr>
        </p:nvSpPr>
        <p:spPr>
          <a:xfrm>
            <a:off x="1828800" y="1676400"/>
            <a:ext cx="8610600" cy="4724400"/>
          </a:xfrm>
        </p:spPr>
        <p:txBody>
          <a:bodyPr>
            <a:normAutofit fontScale="92500"/>
          </a:bodyPr>
          <a:lstStyle/>
          <a:p>
            <a:pPr lvl="1"/>
            <a:r>
              <a:rPr lang="en-US" sz="3200" dirty="0"/>
              <a:t>Early Pregnancy Screening</a:t>
            </a:r>
          </a:p>
          <a:p>
            <a:pPr lvl="2"/>
            <a:r>
              <a:rPr lang="en-US" sz="2800" dirty="0"/>
              <a:t>High risk </a:t>
            </a:r>
          </a:p>
          <a:p>
            <a:pPr lvl="1"/>
            <a:r>
              <a:rPr lang="en-US" sz="3200" dirty="0"/>
              <a:t>Screening at 24 to 28 Weeks of Gestation</a:t>
            </a:r>
          </a:p>
          <a:p>
            <a:pPr lvl="2"/>
            <a:r>
              <a:rPr lang="en-US" sz="2800" dirty="0"/>
              <a:t>Two-step Screening Method: recommended by ACOG</a:t>
            </a:r>
          </a:p>
          <a:p>
            <a:pPr lvl="3"/>
            <a:r>
              <a:rPr lang="en-US" sz="2400" dirty="0"/>
              <a:t>1-hour, 50-g oral glucose: glucose value of 130 to 140 mg/dl, or higher, is considered a positive screen</a:t>
            </a:r>
          </a:p>
          <a:p>
            <a:pPr lvl="3"/>
            <a:r>
              <a:rPr lang="en-US" sz="2400" dirty="0"/>
              <a:t>3-hour, 100-g oral glucose (OGTT): diagnosed with GDM if two or more values are met or exceeded </a:t>
            </a:r>
          </a:p>
        </p:txBody>
      </p:sp>
    </p:spTree>
    <p:extLst>
      <p:ext uri="{BB962C8B-B14F-4D97-AF65-F5344CB8AC3E}">
        <p14:creationId xmlns:p14="http://schemas.microsoft.com/office/powerpoint/2010/main" val="2177686075"/>
      </p:ext>
    </p:extLst>
  </p:cSld>
  <p:clrMapOvr>
    <a:masterClrMapping/>
  </p:clrMapOvr>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Luminous</Template>
  <TotalTime>4555</TotalTime>
  <Words>3487</Words>
  <Application>Microsoft Office PowerPoint</Application>
  <PresentationFormat>Widescreen</PresentationFormat>
  <Paragraphs>350</Paragraphs>
  <Slides>35</Slides>
  <Notes>20</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Avenir Next LT Pro</vt:lpstr>
      <vt:lpstr>Calibri</vt:lpstr>
      <vt:lpstr>Sabon Next LT</vt:lpstr>
      <vt:lpstr>Wingdings</vt:lpstr>
      <vt:lpstr>LuminousVTI</vt:lpstr>
      <vt:lpstr>High Risk Antepartum Care Part 1</vt:lpstr>
      <vt:lpstr>Objectives</vt:lpstr>
      <vt:lpstr>Endocrine Changes In Pregnancy</vt:lpstr>
      <vt:lpstr>Diabetes Mellitus</vt:lpstr>
      <vt:lpstr>Pregestational Diabetes Mellitus</vt:lpstr>
      <vt:lpstr>Pregestational Diabetes Mellitus</vt:lpstr>
      <vt:lpstr>Pregestational Diabetes Mellitus Care</vt:lpstr>
      <vt:lpstr>Gestational Diabetes Mellitus (GDM) </vt:lpstr>
      <vt:lpstr>GDM Screening </vt:lpstr>
      <vt:lpstr>Gestational Diabetes Mellitus (GDM) </vt:lpstr>
      <vt:lpstr>GDM Antepartum Care</vt:lpstr>
      <vt:lpstr>GDM Care</vt:lpstr>
      <vt:lpstr>Hyperemesis Gravidarum</vt:lpstr>
      <vt:lpstr>Hyperemesis Gravidarum</vt:lpstr>
      <vt:lpstr>Hyperemesis Gravidarum (3 of 3)</vt:lpstr>
      <vt:lpstr>Other Medical Disorders in Pregnancy</vt:lpstr>
      <vt:lpstr>Other Medical Disorders in Pregnancy</vt:lpstr>
      <vt:lpstr>Trauma During Pregnancy</vt:lpstr>
      <vt:lpstr>Trauma During Pregnancy</vt:lpstr>
      <vt:lpstr>Choking in a Pregnant Woman</vt:lpstr>
      <vt:lpstr>Cardiopulmonary Resuscitation in Pregnancy</vt:lpstr>
      <vt:lpstr>Ch 32</vt:lpstr>
      <vt:lpstr>Preterm Labor and Birth</vt:lpstr>
      <vt:lpstr>Preterm Labor and Birth</vt:lpstr>
      <vt:lpstr>Preterm Labor and Birth</vt:lpstr>
      <vt:lpstr>Predicting Spontaneous Preterm Labor and Birth </vt:lpstr>
      <vt:lpstr>PTL Management</vt:lpstr>
      <vt:lpstr>Prelabor Rupture of Membranes (PROM)</vt:lpstr>
      <vt:lpstr>Interprofessional Care Management: PROM and PPROM </vt:lpstr>
      <vt:lpstr>Chorioamnionitis</vt:lpstr>
      <vt:lpstr>Postterm Pregnancy</vt:lpstr>
      <vt:lpstr>Postterm Pregnancy, Labor,  and Birth (2 of 2)</vt:lpstr>
      <vt:lpstr>Case Study (1 of 3)</vt:lpstr>
      <vt:lpstr>Case Study (2 of 3)</vt:lpstr>
      <vt:lpstr>Case Study (3 of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Rosenbaum, Kimberly A</dc:creator>
  <cp:lastModifiedBy>Rosenbaum, Kimberly A</cp:lastModifiedBy>
  <cp:revision>2</cp:revision>
  <cp:lastPrinted>2021-08-31T20:57:58Z</cp:lastPrinted>
  <dcterms:created xsi:type="dcterms:W3CDTF">2021-08-03T00:53:53Z</dcterms:created>
  <dcterms:modified xsi:type="dcterms:W3CDTF">2021-10-04T22:32:09Z</dcterms:modified>
</cp:coreProperties>
</file>