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00" r:id="rId1"/>
  </p:sldMasterIdLst>
  <p:notesMasterIdLst>
    <p:notesMasterId r:id="rId44"/>
  </p:notesMasterIdLst>
  <p:handoutMasterIdLst>
    <p:handoutMasterId r:id="rId45"/>
  </p:handoutMasterIdLst>
  <p:sldIdLst>
    <p:sldId id="256" r:id="rId2"/>
    <p:sldId id="339" r:id="rId3"/>
    <p:sldId id="340" r:id="rId4"/>
    <p:sldId id="262" r:id="rId5"/>
    <p:sldId id="341" r:id="rId6"/>
    <p:sldId id="365" r:id="rId7"/>
    <p:sldId id="345" r:id="rId8"/>
    <p:sldId id="302" r:id="rId9"/>
    <p:sldId id="348" r:id="rId10"/>
    <p:sldId id="309" r:id="rId11"/>
    <p:sldId id="311" r:id="rId12"/>
    <p:sldId id="350" r:id="rId13"/>
    <p:sldId id="326" r:id="rId14"/>
    <p:sldId id="360" r:id="rId15"/>
    <p:sldId id="349" r:id="rId16"/>
    <p:sldId id="351" r:id="rId17"/>
    <p:sldId id="346" r:id="rId18"/>
    <p:sldId id="369" r:id="rId19"/>
    <p:sldId id="356" r:id="rId20"/>
    <p:sldId id="313" r:id="rId21"/>
    <p:sldId id="367" r:id="rId22"/>
    <p:sldId id="315" r:id="rId23"/>
    <p:sldId id="332" r:id="rId24"/>
    <p:sldId id="333" r:id="rId25"/>
    <p:sldId id="316" r:id="rId26"/>
    <p:sldId id="353" r:id="rId27"/>
    <p:sldId id="352" r:id="rId28"/>
    <p:sldId id="358" r:id="rId29"/>
    <p:sldId id="359" r:id="rId30"/>
    <p:sldId id="305" r:id="rId31"/>
    <p:sldId id="324" r:id="rId32"/>
    <p:sldId id="361" r:id="rId33"/>
    <p:sldId id="336" r:id="rId34"/>
    <p:sldId id="370" r:id="rId35"/>
    <p:sldId id="372" r:id="rId36"/>
    <p:sldId id="373" r:id="rId37"/>
    <p:sldId id="374" r:id="rId38"/>
    <p:sldId id="371" r:id="rId39"/>
    <p:sldId id="364" r:id="rId40"/>
    <p:sldId id="363" r:id="rId41"/>
    <p:sldId id="330" r:id="rId42"/>
    <p:sldId id="368" r:id="rId43"/>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32" autoAdjust="0"/>
    <p:restoredTop sz="76851" autoAdjust="0"/>
  </p:normalViewPr>
  <p:slideViewPr>
    <p:cSldViewPr>
      <p:cViewPr varScale="1">
        <p:scale>
          <a:sx n="87" d="100"/>
          <a:sy n="87" d="100"/>
        </p:scale>
        <p:origin x="19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18DE4D54-9DB6-4C07-A8FC-09A67BA9FF96}"/>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1" fontAlgn="auto" hangingPunct="1">
              <a:spcBef>
                <a:spcPts val="0"/>
              </a:spcBef>
              <a:spcAft>
                <a:spcPts val="0"/>
              </a:spcAft>
              <a:defRPr sz="1200">
                <a:latin typeface="Arial" charset="0"/>
                <a:ea typeface="ＭＳ Ｐゴシック" pitchFamily="96" charset="-128"/>
              </a:defRPr>
            </a:lvl1pPr>
          </a:lstStyle>
          <a:p>
            <a:pPr>
              <a:defRPr/>
            </a:pPr>
            <a:endParaRPr lang="en-US"/>
          </a:p>
        </p:txBody>
      </p:sp>
      <p:sp>
        <p:nvSpPr>
          <p:cNvPr id="190467" name="Rectangle 3">
            <a:extLst>
              <a:ext uri="{FF2B5EF4-FFF2-40B4-BE49-F238E27FC236}">
                <a16:creationId xmlns:a16="http://schemas.microsoft.com/office/drawing/2014/main" id="{256410B4-88DF-4613-B3D8-BE2FC06FFBCC}"/>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1" fontAlgn="auto" hangingPunct="1">
              <a:spcBef>
                <a:spcPts val="0"/>
              </a:spcBef>
              <a:spcAft>
                <a:spcPts val="0"/>
              </a:spcAft>
              <a:defRPr sz="1200">
                <a:latin typeface="Arial" charset="0"/>
                <a:ea typeface="ＭＳ Ｐゴシック" pitchFamily="96" charset="-128"/>
              </a:defRPr>
            </a:lvl1pPr>
          </a:lstStyle>
          <a:p>
            <a:pPr>
              <a:defRPr/>
            </a:pPr>
            <a:endParaRPr lang="en-US"/>
          </a:p>
        </p:txBody>
      </p:sp>
      <p:sp>
        <p:nvSpPr>
          <p:cNvPr id="190468" name="Rectangle 4">
            <a:extLst>
              <a:ext uri="{FF2B5EF4-FFF2-40B4-BE49-F238E27FC236}">
                <a16:creationId xmlns:a16="http://schemas.microsoft.com/office/drawing/2014/main" id="{0A6846D6-1583-4462-B9D6-BBBB9DD8DC23}"/>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1" fontAlgn="auto" hangingPunct="1">
              <a:spcBef>
                <a:spcPts val="0"/>
              </a:spcBef>
              <a:spcAft>
                <a:spcPts val="0"/>
              </a:spcAft>
              <a:defRPr sz="1200">
                <a:latin typeface="Arial" charset="0"/>
                <a:ea typeface="ＭＳ Ｐゴシック" pitchFamily="96" charset="-128"/>
              </a:defRPr>
            </a:lvl1pPr>
          </a:lstStyle>
          <a:p>
            <a:pPr>
              <a:defRPr/>
            </a:pPr>
            <a:endParaRPr lang="en-US"/>
          </a:p>
        </p:txBody>
      </p:sp>
      <p:sp>
        <p:nvSpPr>
          <p:cNvPr id="190469" name="Rectangle 5">
            <a:extLst>
              <a:ext uri="{FF2B5EF4-FFF2-40B4-BE49-F238E27FC236}">
                <a16:creationId xmlns:a16="http://schemas.microsoft.com/office/drawing/2014/main" id="{5043F2FA-8F11-4B6F-9910-26ABF01E8457}"/>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fld id="{F106D04C-6EA2-47CE-8D64-6970BB5DDF5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C20CA9F-8F4C-4140-9E8F-28872966398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1" fontAlgn="auto" hangingPunct="1">
              <a:spcBef>
                <a:spcPts val="0"/>
              </a:spcBef>
              <a:spcAft>
                <a:spcPts val="0"/>
              </a:spcAft>
              <a:defRPr sz="1200">
                <a:latin typeface="Arial" charset="0"/>
                <a:ea typeface="ＭＳ Ｐゴシック" pitchFamily="96" charset="-128"/>
              </a:defRPr>
            </a:lvl1pPr>
          </a:lstStyle>
          <a:p>
            <a:pPr>
              <a:defRPr/>
            </a:pPr>
            <a:endParaRPr lang="en-US"/>
          </a:p>
        </p:txBody>
      </p:sp>
      <p:sp>
        <p:nvSpPr>
          <p:cNvPr id="8195" name="Rectangle 3">
            <a:extLst>
              <a:ext uri="{FF2B5EF4-FFF2-40B4-BE49-F238E27FC236}">
                <a16:creationId xmlns:a16="http://schemas.microsoft.com/office/drawing/2014/main" id="{11705D4E-38E0-4FA9-9E08-93A02245B939}"/>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1" fontAlgn="auto" hangingPunct="1">
              <a:spcBef>
                <a:spcPts val="0"/>
              </a:spcBef>
              <a:spcAft>
                <a:spcPts val="0"/>
              </a:spcAft>
              <a:defRPr sz="1200">
                <a:latin typeface="Arial" charset="0"/>
                <a:ea typeface="ＭＳ Ｐゴシック" pitchFamily="96" charset="-128"/>
              </a:defRPr>
            </a:lvl1pPr>
          </a:lstStyle>
          <a:p>
            <a:pPr>
              <a:defRPr/>
            </a:pPr>
            <a:endParaRPr lang="en-US"/>
          </a:p>
        </p:txBody>
      </p:sp>
      <p:sp>
        <p:nvSpPr>
          <p:cNvPr id="15364" name="Rectangle 4">
            <a:extLst>
              <a:ext uri="{FF2B5EF4-FFF2-40B4-BE49-F238E27FC236}">
                <a16:creationId xmlns:a16="http://schemas.microsoft.com/office/drawing/2014/main" id="{D32E3532-7480-4ECC-8368-6725FBF2B23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B7B01D52-8413-4F8E-B538-D105480BDD87}"/>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8A1DDB2C-CC8A-4489-B747-8257550D7971}"/>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1" fontAlgn="auto" hangingPunct="1">
              <a:spcBef>
                <a:spcPts val="0"/>
              </a:spcBef>
              <a:spcAft>
                <a:spcPts val="0"/>
              </a:spcAft>
              <a:defRPr sz="1200">
                <a:latin typeface="Arial" charset="0"/>
                <a:ea typeface="ＭＳ Ｐゴシック" pitchFamily="96" charset="-128"/>
              </a:defRPr>
            </a:lvl1pPr>
          </a:lstStyle>
          <a:p>
            <a:pPr>
              <a:defRPr/>
            </a:pPr>
            <a:endParaRPr lang="en-US"/>
          </a:p>
        </p:txBody>
      </p:sp>
      <p:sp>
        <p:nvSpPr>
          <p:cNvPr id="8199" name="Rectangle 7">
            <a:extLst>
              <a:ext uri="{FF2B5EF4-FFF2-40B4-BE49-F238E27FC236}">
                <a16:creationId xmlns:a16="http://schemas.microsoft.com/office/drawing/2014/main" id="{78530610-8E3A-40EF-8D8A-BEABF67E32E4}"/>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fld id="{1F0908ED-AB63-4088-A2FA-E9D2E44715A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009BB26A-7CFD-48ED-B7BB-A3B9C851BC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A240EBC-6C3A-4E0E-9BF9-3038257FDEF7}"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18435" name="Rectangle 2">
            <a:extLst>
              <a:ext uri="{FF2B5EF4-FFF2-40B4-BE49-F238E27FC236}">
                <a16:creationId xmlns:a16="http://schemas.microsoft.com/office/drawing/2014/main" id="{E07B164B-3D00-4212-A71C-5B1343582CB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D8CC34F9-B04D-404E-B865-DBCF974BCF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64766A7-6A9A-45FD-B078-3C9DE2B5E2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043FC0AC-EE50-4A5D-8B5E-5BF0356B82F4}"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39939" name="Rectangle 2">
            <a:extLst>
              <a:ext uri="{FF2B5EF4-FFF2-40B4-BE49-F238E27FC236}">
                <a16:creationId xmlns:a16="http://schemas.microsoft.com/office/drawing/2014/main" id="{BA99ED98-C23A-4BC4-AC3D-E20A313C3BBC}"/>
              </a:ext>
            </a:extLst>
          </p:cNvPr>
          <p:cNvSpPr>
            <a:spLocks noGrp="1" noRot="1" noChangeAspect="1" noChangeArrowheads="1" noTextEdit="1"/>
          </p:cNvSpPr>
          <p:nvPr>
            <p:ph type="sldImg"/>
          </p:nvPr>
        </p:nvSpPr>
        <p:spPr>
          <a:solidFill>
            <a:srgbClr val="FFFFFF"/>
          </a:solidFill>
          <a:ln/>
        </p:spPr>
      </p:sp>
      <p:sp>
        <p:nvSpPr>
          <p:cNvPr id="39940" name="Rectangle 3">
            <a:extLst>
              <a:ext uri="{FF2B5EF4-FFF2-40B4-BE49-F238E27FC236}">
                <a16:creationId xmlns:a16="http://schemas.microsoft.com/office/drawing/2014/main" id="{D3C93831-4863-4DC1-9A13-C53416856E74}"/>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33841CB-08B2-4355-BF42-2C3DC6DC699A}"/>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64FA681-2CF6-4EC0-A1FD-7D947D9856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a:extLst>
              <a:ext uri="{FF2B5EF4-FFF2-40B4-BE49-F238E27FC236}">
                <a16:creationId xmlns:a16="http://schemas.microsoft.com/office/drawing/2014/main" id="{ACFBF352-03F2-4182-8681-D0D2F78E5B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9B6296DC-7799-4B67-A487-381AC40DF227}"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016E40C-A7F1-431B-860C-5C4F614EC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1DC3AA9-0F5F-4966-9EA0-5687539E85F4}"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06C7A356-89F6-48E8-BFC2-2385AE5D5869}"/>
              </a:ext>
            </a:extLst>
          </p:cNvPr>
          <p:cNvSpPr>
            <a:spLocks noGrp="1" noRot="1" noChangeAspect="1" noChangeArrowheads="1" noTextEdit="1"/>
          </p:cNvSpPr>
          <p:nvPr>
            <p:ph type="sldImg"/>
          </p:nvPr>
        </p:nvSpPr>
        <p:spPr>
          <a:solidFill>
            <a:srgbClr val="FFFFFF"/>
          </a:solidFill>
          <a:ln/>
        </p:spPr>
      </p:sp>
      <p:sp>
        <p:nvSpPr>
          <p:cNvPr id="46084" name="Rectangle 3">
            <a:extLst>
              <a:ext uri="{FF2B5EF4-FFF2-40B4-BE49-F238E27FC236}">
                <a16:creationId xmlns:a16="http://schemas.microsoft.com/office/drawing/2014/main" id="{99835B72-0416-4A7D-8BEB-6F33F224EFC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3212E35-2472-494E-944F-53AF97783D9E}"/>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C7FEFA0E-5393-4B40-B93F-0B28CF2019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7C3F1C18-3881-41BE-B495-A5EC9D6ED5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2B4DFE50-A6FA-4D0F-8500-A51AE9BCC5B4}" type="slidenum">
              <a:rPr lang="en-US" altLang="en-US">
                <a:latin typeface="Arial" panose="020B0604020202020204" pitchFamily="34" charset="0"/>
              </a:rPr>
              <a:pPr/>
              <a:t>19</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84C4A44D-E192-4B6F-A295-EB8DA837B0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7362854D-9642-4732-B360-1BAA6A2E0770}" type="slidenum">
              <a:rPr lang="en-US" altLang="en-US">
                <a:latin typeface="Arial" panose="020B0604020202020204" pitchFamily="34" charset="0"/>
              </a:rPr>
              <a:pPr/>
              <a:t>20</a:t>
            </a:fld>
            <a:endParaRPr lang="en-US" altLang="en-US">
              <a:latin typeface="Arial" panose="020B0604020202020204" pitchFamily="34" charset="0"/>
            </a:endParaRPr>
          </a:p>
        </p:txBody>
      </p:sp>
      <p:sp>
        <p:nvSpPr>
          <p:cNvPr id="51203" name="Rectangle 2">
            <a:extLst>
              <a:ext uri="{FF2B5EF4-FFF2-40B4-BE49-F238E27FC236}">
                <a16:creationId xmlns:a16="http://schemas.microsoft.com/office/drawing/2014/main" id="{06C9B713-6204-4E2D-9C4F-35864E5F9638}"/>
              </a:ext>
            </a:extLst>
          </p:cNvPr>
          <p:cNvSpPr>
            <a:spLocks noGrp="1" noRot="1" noChangeAspect="1" noChangeArrowheads="1" noTextEdit="1"/>
          </p:cNvSpPr>
          <p:nvPr>
            <p:ph type="sldImg"/>
          </p:nvPr>
        </p:nvSpPr>
        <p:spPr>
          <a:solidFill>
            <a:srgbClr val="FFFFFF"/>
          </a:solidFill>
          <a:ln/>
        </p:spPr>
      </p:sp>
      <p:sp>
        <p:nvSpPr>
          <p:cNvPr id="51204" name="Rectangle 3">
            <a:extLst>
              <a:ext uri="{FF2B5EF4-FFF2-40B4-BE49-F238E27FC236}">
                <a16:creationId xmlns:a16="http://schemas.microsoft.com/office/drawing/2014/main" id="{5C37D732-2B27-439A-AD27-3749FEED7F3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latin typeface="Arial" panose="020B0604020202020204" pitchFamily="34" charset="0"/>
              </a:rPr>
              <a:t>uE3: </a:t>
            </a:r>
            <a:r>
              <a:rPr lang="en-US" altLang="en-US">
                <a:latin typeface="Arial" panose="020B0604020202020204" pitchFamily="34" charset="0"/>
              </a:rPr>
              <a:t>A part of biochemical second trimester or cross-trimester screening for Down syndrome and trisomy 18 syndrome. A marker of fetal demise. An element in the prenatal diagnosis of disorders of fetal steroid metabolism, including Smith-Lemli-Opitz syndrome, X-linked ichthyosis and contiguous gene syndrome (placental sulfatase deficiency disorders), aromatase deficiency, primary or secondary fetal adrenal insufficiency, and various forms of congenital adrenal hyperplasia. </a:t>
            </a:r>
          </a:p>
          <a:p>
            <a:pPr eaLnBrk="1" hangingPunct="1"/>
            <a:endParaRPr lang="en-US" altLang="en-US">
              <a:latin typeface="Arial" panose="020B0604020202020204" pitchFamily="34" charset="0"/>
            </a:endParaRPr>
          </a:p>
          <a:p>
            <a:r>
              <a:rPr lang="en-US" altLang="en-US" b="1">
                <a:latin typeface="Arial" panose="020B0604020202020204" pitchFamily="34" charset="0"/>
              </a:rPr>
              <a:t>AFP (alpha-fetoprotein):</a:t>
            </a:r>
            <a:r>
              <a:rPr lang="en-US" altLang="en-US">
                <a:latin typeface="Arial" panose="020B0604020202020204" pitchFamily="34" charset="0"/>
              </a:rPr>
              <a:t> AFP is a plasma protein that is normally produced by the fetus. It serves as the basis for some valuable tests. AFP is manufactured principally in the fetus's liver and, also, in the fetal gastrointestinal (GI) tract and the yolk sac, a structure temporarily present during embryonic development. The level of AFP is typically high in the fetus's blood. It goes down in the baby's blood after birth. And by a year of age, it is virtually undetectable.</a:t>
            </a:r>
          </a:p>
          <a:p>
            <a:endParaRPr lang="en-US" altLang="en-US">
              <a:latin typeface="Arial" panose="020B0604020202020204" pitchFamily="34" charset="0"/>
            </a:endParaRPr>
          </a:p>
          <a:p>
            <a:r>
              <a:rPr lang="en-US" altLang="en-US">
                <a:latin typeface="Arial" panose="020B0604020202020204" pitchFamily="34" charset="0"/>
              </a:rPr>
              <a:t>During pregnancy, AFP crosses the placenta from the fetal circulation and appears in the mother's blood after the 1</a:t>
            </a:r>
            <a:r>
              <a:rPr lang="en-US" altLang="en-US" baseline="30000">
                <a:latin typeface="Arial" panose="020B0604020202020204" pitchFamily="34" charset="0"/>
              </a:rPr>
              <a:t>st</a:t>
            </a:r>
            <a:r>
              <a:rPr lang="en-US" altLang="en-US">
                <a:latin typeface="Arial" panose="020B0604020202020204" pitchFamily="34" charset="0"/>
              </a:rPr>
              <a:t> trimester. The level of AFP in the mother's blood (the maternal serum AFP) provides a screening test for a number of disorders including: </a:t>
            </a:r>
          </a:p>
          <a:p>
            <a:pPr>
              <a:buFontTx/>
              <a:buChar char="•"/>
            </a:pPr>
            <a:r>
              <a:rPr lang="en-US" altLang="en-US">
                <a:latin typeface="Arial" panose="020B0604020202020204" pitchFamily="34" charset="0"/>
              </a:rPr>
              <a:t>Open neural tube defects (anencephaly and spina bifida); and </a:t>
            </a:r>
          </a:p>
          <a:p>
            <a:pPr>
              <a:buFontTx/>
              <a:buChar char="•"/>
            </a:pPr>
            <a:r>
              <a:rPr lang="en-US" altLang="en-US">
                <a:latin typeface="Arial" panose="020B0604020202020204" pitchFamily="34" charset="0"/>
              </a:rPr>
              <a:t>Down syndrome (and other chromosome abnormalities).</a:t>
            </a:r>
          </a:p>
          <a:p>
            <a:pPr>
              <a:buFontTx/>
              <a:buChar char="•"/>
            </a:pPr>
            <a:endParaRPr lang="en-US" altLang="en-US">
              <a:latin typeface="Arial" panose="020B0604020202020204" pitchFamily="34" charset="0"/>
            </a:endParaRPr>
          </a:p>
          <a:p>
            <a:r>
              <a:rPr lang="en-US" altLang="en-US">
                <a:latin typeface="Arial" panose="020B0604020202020204" pitchFamily="34" charset="0"/>
              </a:rPr>
              <a:t>The maternal serum AFP (MSAFP) tends to be: </a:t>
            </a:r>
          </a:p>
          <a:p>
            <a:pPr>
              <a:buFontTx/>
              <a:buChar char="•"/>
            </a:pPr>
            <a:r>
              <a:rPr lang="en-US" altLang="en-US">
                <a:latin typeface="Arial" panose="020B0604020202020204" pitchFamily="34" charset="0"/>
              </a:rPr>
              <a:t>High with open neural tube defects such as anencephaly and spina bifida (meningomyelocele); and </a:t>
            </a:r>
          </a:p>
          <a:p>
            <a:pPr>
              <a:buFontTx/>
              <a:buChar char="•"/>
            </a:pPr>
            <a:r>
              <a:rPr lang="en-US" altLang="en-US">
                <a:latin typeface="Arial" panose="020B0604020202020204" pitchFamily="34" charset="0"/>
              </a:rPr>
              <a:t>Low with Down syndrome </a:t>
            </a:r>
          </a:p>
          <a:p>
            <a:pPr>
              <a:buFontTx/>
              <a:buChar char="•"/>
            </a:pPr>
            <a:endParaRPr lang="en-US" altLang="en-US">
              <a:latin typeface="Arial" panose="020B0604020202020204" pitchFamily="34" charset="0"/>
            </a:endParaRPr>
          </a:p>
          <a:p>
            <a:r>
              <a:rPr lang="en-US" altLang="en-US" b="1">
                <a:latin typeface="Arial" panose="020B0604020202020204" pitchFamily="34" charset="0"/>
              </a:rPr>
              <a:t>inhibin A: </a:t>
            </a:r>
            <a:r>
              <a:rPr lang="en-US" altLang="en-US">
                <a:latin typeface="Arial" panose="020B0604020202020204" pitchFamily="34" charset="0"/>
              </a:rPr>
              <a:t>An elevated inhibin A (along with an increased beta-hCG, decreased AFP, and a decreased estriol) is suggestive of the presence of a fetus with Down syndrome. As a screening test, abnormal quad screen test results need to be followed up with diagnostic tests. </a:t>
            </a:r>
          </a:p>
          <a:p>
            <a:br>
              <a:rPr lang="en-US" altLang="en-US">
                <a:latin typeface="Arial" panose="020B0604020202020204" pitchFamily="34" charset="0"/>
              </a:rPr>
            </a:br>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8E215A5-B56D-4A1E-8AEC-6873822C7F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46E6386-1BE4-4A89-BE87-7986FD2B4283}"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6721D684-2206-42A4-8F58-6A49F48AE6AC}"/>
              </a:ext>
            </a:extLst>
          </p:cNvPr>
          <p:cNvSpPr>
            <a:spLocks noGrp="1" noRot="1" noChangeAspect="1" noChangeArrowheads="1" noTextEdit="1"/>
          </p:cNvSpPr>
          <p:nvPr>
            <p:ph type="sldImg"/>
          </p:nvPr>
        </p:nvSpPr>
        <p:spPr>
          <a:solidFill>
            <a:srgbClr val="FFFFFF"/>
          </a:solidFill>
          <a:ln/>
        </p:spPr>
      </p:sp>
      <p:sp>
        <p:nvSpPr>
          <p:cNvPr id="54276" name="Rectangle 3">
            <a:extLst>
              <a:ext uri="{FF2B5EF4-FFF2-40B4-BE49-F238E27FC236}">
                <a16:creationId xmlns:a16="http://schemas.microsoft.com/office/drawing/2014/main" id="{C938A634-1B3A-4357-946C-AA42CE8FD64E}"/>
              </a:ext>
            </a:extLst>
          </p:cNvPr>
          <p:cNvSpPr>
            <a:spLocks noGrp="1" noChangeArrowheads="1"/>
          </p:cNvSpPr>
          <p:nvPr>
            <p:ph type="body" idx="1"/>
          </p:nvPr>
        </p:nvSpPr>
        <p:spPr>
          <a:solidFill>
            <a:srgbClr val="FFFFFF"/>
          </a:solidFill>
          <a:ln>
            <a:solidFill>
              <a:srgbClr val="000000"/>
            </a:solidFill>
          </a:ln>
        </p:spPr>
        <p:txBody>
          <a:bodyPr/>
          <a:lstStyle/>
          <a:p>
            <a:r>
              <a:rPr lang="en-US" altLang="en-US" sz="1000" b="1">
                <a:latin typeface="Arial" panose="020B0604020202020204" pitchFamily="34" charset="0"/>
              </a:rPr>
              <a:t>There are two types of NTDs</a:t>
            </a:r>
            <a:r>
              <a:rPr lang="en-US" altLang="en-US" sz="1000">
                <a:latin typeface="Arial" panose="020B0604020202020204" pitchFamily="34" charset="0"/>
              </a:rPr>
              <a:t>: open, which are more common, and closed. Open NTDs occur when the brain and/or spinal cord are exposed at birth through a defect in the skull or vertebrae (back bones). Examples of open NTDs are anencephaly, encephalocele, and spina bifida. Rarer types of NTDs are called closed NTDs. Closed NTDs occur when the spinal defect is covered by skin</a:t>
            </a:r>
            <a:endParaRPr lang="en-US" altLang="en-US" sz="1000" b="1">
              <a:latin typeface="Arial" panose="020B0604020202020204" pitchFamily="34" charset="0"/>
            </a:endParaRPr>
          </a:p>
          <a:p>
            <a:endParaRPr lang="en-US" altLang="en-US" sz="1000" b="1">
              <a:latin typeface="Arial" panose="020B0604020202020204" pitchFamily="34" charset="0"/>
            </a:endParaRPr>
          </a:p>
          <a:p>
            <a:r>
              <a:rPr lang="en-US" altLang="en-US" sz="1000" b="1">
                <a:latin typeface="Arial" panose="020B0604020202020204" pitchFamily="34" charset="0"/>
              </a:rPr>
              <a:t>Spina bifida: </a:t>
            </a:r>
            <a:r>
              <a:rPr lang="en-US" altLang="en-US" sz="1000">
                <a:latin typeface="Arial" panose="020B0604020202020204" pitchFamily="34" charset="0"/>
              </a:rPr>
              <a:t>A part of a group of birth defects called neural tube defects. The neural tube is the embryonic structure that eventually develops into the baby's brain and spinal cord and the tissues that enclose them. </a:t>
            </a:r>
          </a:p>
          <a:p>
            <a:endParaRPr lang="en-US" altLang="en-US" sz="1000">
              <a:latin typeface="Arial" panose="020B0604020202020204" pitchFamily="34" charset="0"/>
            </a:endParaRPr>
          </a:p>
          <a:p>
            <a:r>
              <a:rPr lang="en-US" altLang="en-US" sz="1000">
                <a:latin typeface="Arial" panose="020B0604020202020204" pitchFamily="34" charset="0"/>
              </a:rPr>
              <a:t>Normally, the neural tube forms early in the pregnancy and closes by the 28th day after conception. In babies with spina bifida, a portion of the neural tube fails to develop or close properly, causing defects in the spinal cord and in the bones of the backbone. </a:t>
            </a:r>
          </a:p>
          <a:p>
            <a:r>
              <a:rPr lang="en-US" altLang="en-US" sz="1000">
                <a:latin typeface="Arial" panose="020B0604020202020204" pitchFamily="34" charset="0"/>
              </a:rPr>
              <a:t>Spina bifida occurs in various forms of severity. When treatment for spina bifida is necessary, it's done through surgery, although such treatment doesn't always completely resolve the problem. </a:t>
            </a:r>
          </a:p>
          <a:p>
            <a:pPr eaLnBrk="1" hangingPunct="1">
              <a:lnSpc>
                <a:spcPct val="80000"/>
              </a:lnSpc>
            </a:pPr>
            <a:endParaRPr lang="en-US" altLang="en-US" sz="1000">
              <a:latin typeface="Times New Roman" panose="02020603050405020304" pitchFamily="18" charset="0"/>
            </a:endParaRPr>
          </a:p>
          <a:p>
            <a:r>
              <a:rPr lang="en-US" altLang="en-US" sz="1000" b="1">
                <a:latin typeface="Arial" panose="020B0604020202020204" pitchFamily="34" charset="0"/>
              </a:rPr>
              <a:t>Anencephaly:</a:t>
            </a:r>
            <a:r>
              <a:rPr lang="en-US" altLang="en-US" sz="1000">
                <a:latin typeface="Arial" panose="020B0604020202020204" pitchFamily="34" charset="0"/>
              </a:rPr>
              <a:t> A NTD that occurs when the cephalic (head) end of the neural tube fails to close, usually between the 23rd and 26th days of pregnancy, resulting in the absence of a major portion of the brain, skull, and scalp. Infants with this disorder are born without a forebrain, the largest part of the brain consisting mainly of the cerebrum, which is responsible for thinking and coordination. The remaining brain tissue is often exposed; it is not covered by bone or skin. </a:t>
            </a:r>
          </a:p>
          <a:p>
            <a:endParaRPr lang="en-US" altLang="en-US" sz="1000">
              <a:latin typeface="Arial" panose="020B0604020202020204" pitchFamily="34" charset="0"/>
            </a:endParaRPr>
          </a:p>
          <a:p>
            <a:r>
              <a:rPr lang="en-US" altLang="en-US" sz="1000">
                <a:latin typeface="Arial" panose="020B0604020202020204" pitchFamily="34" charset="0"/>
              </a:rPr>
              <a:t>Approximately 1,000 to 2,000 babies are born with anencephaly each year in the U.S. The disorder affects females more often than males. </a:t>
            </a:r>
          </a:p>
          <a:p>
            <a:endParaRPr lang="en-US" altLang="en-US" sz="1000">
              <a:latin typeface="Arial" panose="020B0604020202020204" pitchFamily="34" charset="0"/>
            </a:endParaRPr>
          </a:p>
          <a:p>
            <a:r>
              <a:rPr lang="en-US" altLang="en-US" sz="1000" b="1">
                <a:latin typeface="Arial" panose="020B0604020202020204" pitchFamily="34" charset="0"/>
              </a:rPr>
              <a:t>Encephaloceles: </a:t>
            </a:r>
            <a:r>
              <a:rPr lang="en-US" altLang="en-US">
                <a:latin typeface="Arial" panose="020B0604020202020204" pitchFamily="34" charset="0"/>
              </a:rPr>
              <a:t>A</a:t>
            </a:r>
            <a:r>
              <a:rPr lang="en-US" altLang="en-US" sz="1000">
                <a:latin typeface="Arial" panose="020B0604020202020204" pitchFamily="34" charset="0"/>
              </a:rPr>
              <a:t> </a:t>
            </a:r>
            <a:r>
              <a:rPr lang="en-US" altLang="en-US">
                <a:latin typeface="Arial" panose="020B0604020202020204" pitchFamily="34" charset="0"/>
              </a:rPr>
              <a:t>congenital</a:t>
            </a:r>
            <a:r>
              <a:rPr lang="en-US" altLang="en-US" sz="1000">
                <a:latin typeface="Arial" panose="020B0604020202020204" pitchFamily="34" charset="0"/>
              </a:rPr>
              <a:t> gap in the skull that usually results in a protrusion of </a:t>
            </a:r>
            <a:r>
              <a:rPr lang="en-US" altLang="en-US">
                <a:latin typeface="Arial" panose="020B0604020202020204" pitchFamily="34" charset="0"/>
              </a:rPr>
              <a:t>brain</a:t>
            </a:r>
            <a:r>
              <a:rPr lang="en-US" altLang="en-US" sz="1000">
                <a:latin typeface="Arial" panose="020B0604020202020204" pitchFamily="34" charset="0"/>
              </a:rPr>
              <a:t> </a:t>
            </a:r>
            <a:r>
              <a:rPr lang="en-US" altLang="en-US">
                <a:latin typeface="Arial" panose="020B0604020202020204" pitchFamily="34" charset="0"/>
              </a:rPr>
              <a:t>material.</a:t>
            </a:r>
          </a:p>
          <a:p>
            <a:endParaRPr lang="en-US" altLang="en-US" sz="1000">
              <a:latin typeface="Arial" panose="020B0604020202020204" pitchFamily="34" charset="0"/>
            </a:endParaRPr>
          </a:p>
          <a:p>
            <a:pPr eaLnBrk="1" hangingPunct="1">
              <a:lnSpc>
                <a:spcPct val="80000"/>
              </a:lnSpc>
            </a:pPr>
            <a:r>
              <a:rPr lang="en-US" altLang="en-US" sz="1000">
                <a:latin typeface="Arial" panose="020B0604020202020204" pitchFamily="34" charset="0"/>
              </a:rPr>
              <a:t>A </a:t>
            </a:r>
            <a:r>
              <a:rPr lang="en-US" altLang="en-US" sz="1000" b="1">
                <a:latin typeface="Arial" panose="020B0604020202020204" pitchFamily="34" charset="0"/>
              </a:rPr>
              <a:t>meningocele</a:t>
            </a:r>
            <a:r>
              <a:rPr lang="en-US" altLang="en-US" sz="1000">
                <a:latin typeface="Arial" panose="020B0604020202020204" pitchFamily="34" charset="0"/>
              </a:rPr>
              <a:t> is an encephalocele that contains only the meninges and cerebral spinal fluid. These type of defects have a much better prognosis than those where brain tissue also protrudes into the sac. </a:t>
            </a:r>
          </a:p>
          <a:p>
            <a:pPr eaLnBrk="1" hangingPunct="1">
              <a:lnSpc>
                <a:spcPct val="80000"/>
              </a:lnSpc>
            </a:pPr>
            <a:endParaRPr lang="en-US" altLang="en-US" sz="100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3BA6C47-81DB-4031-B61A-ACD90B225F3F}"/>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4C1705DB-0182-4BED-8BBF-6BD219F068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4" name="Slide Number Placeholder 3">
            <a:extLst>
              <a:ext uri="{FF2B5EF4-FFF2-40B4-BE49-F238E27FC236}">
                <a16:creationId xmlns:a16="http://schemas.microsoft.com/office/drawing/2014/main" id="{44F43B34-9B9F-43B4-BE82-CE54F9856D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DF092BD5-539F-464D-85E6-3F6EE5552FD4}" type="slidenum">
              <a:rPr lang="en-US" altLang="en-US">
                <a:latin typeface="Arial" panose="020B0604020202020204" pitchFamily="34" charset="0"/>
              </a:rPr>
              <a:pPr/>
              <a:t>23</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571C6CF-5249-4069-9820-1EA4C2F26694}"/>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F886ADD3-156E-4D5D-B46C-E07B09A0D5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Ectopic neural tissue within (closed) and pertruding (open) outside of the scalp</a:t>
            </a:r>
          </a:p>
        </p:txBody>
      </p:sp>
      <p:sp>
        <p:nvSpPr>
          <p:cNvPr id="58372" name="Slide Number Placeholder 3">
            <a:extLst>
              <a:ext uri="{FF2B5EF4-FFF2-40B4-BE49-F238E27FC236}">
                <a16:creationId xmlns:a16="http://schemas.microsoft.com/office/drawing/2014/main" id="{C4A96346-E955-49F7-90E1-7AB7A6DC14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2DCC1E81-84D1-4462-9D39-E273A6D0E093}" type="slidenum">
              <a:rPr lang="en-US" altLang="en-US">
                <a:latin typeface="Arial" panose="020B0604020202020204" pitchFamily="34" charset="0"/>
              </a:rPr>
              <a:pPr/>
              <a:t>24</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537754E2-5EFA-467C-BD78-7159D77BDB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B4E56843-FF5D-4FED-AD27-4047A9298973}"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60419" name="Rectangle 2">
            <a:extLst>
              <a:ext uri="{FF2B5EF4-FFF2-40B4-BE49-F238E27FC236}">
                <a16:creationId xmlns:a16="http://schemas.microsoft.com/office/drawing/2014/main" id="{B6490FD4-0133-4FAC-AD5B-CDD13F7482A0}"/>
              </a:ext>
            </a:extLst>
          </p:cNvPr>
          <p:cNvSpPr>
            <a:spLocks noGrp="1" noRot="1" noChangeAspect="1" noChangeArrowheads="1" noTextEdit="1"/>
          </p:cNvSpPr>
          <p:nvPr>
            <p:ph type="sldImg"/>
          </p:nvPr>
        </p:nvSpPr>
        <p:spPr>
          <a:solidFill>
            <a:srgbClr val="FFFFFF"/>
          </a:solidFill>
          <a:ln/>
        </p:spPr>
      </p:sp>
      <p:sp>
        <p:nvSpPr>
          <p:cNvPr id="60420" name="Rectangle 3">
            <a:extLst>
              <a:ext uri="{FF2B5EF4-FFF2-40B4-BE49-F238E27FC236}">
                <a16:creationId xmlns:a16="http://schemas.microsoft.com/office/drawing/2014/main" id="{E8E53BDE-7233-42E9-A5E5-00B179A7AB7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E25BEB7F-9D02-4AFE-A949-E4C46BCE1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7622FA4F-24B2-4A56-8AFE-424611836242}" type="slidenum">
              <a:rPr lang="en-US" altLang="en-US">
                <a:latin typeface="Arial" panose="020B0604020202020204" pitchFamily="34" charset="0"/>
              </a:rPr>
              <a:pPr/>
              <a:t>29</a:t>
            </a:fld>
            <a:endParaRPr lang="en-US" altLang="en-US">
              <a:latin typeface="Arial" panose="020B0604020202020204" pitchFamily="34" charset="0"/>
            </a:endParaRPr>
          </a:p>
        </p:txBody>
      </p:sp>
      <p:sp>
        <p:nvSpPr>
          <p:cNvPr id="65539" name="Rectangle 2">
            <a:extLst>
              <a:ext uri="{FF2B5EF4-FFF2-40B4-BE49-F238E27FC236}">
                <a16:creationId xmlns:a16="http://schemas.microsoft.com/office/drawing/2014/main" id="{80BF3BF0-2843-4490-90D3-13D864EEF333}"/>
              </a:ext>
            </a:extLst>
          </p:cNvPr>
          <p:cNvSpPr>
            <a:spLocks noGrp="1" noRot="1" noChangeAspect="1" noChangeArrowheads="1" noTextEdit="1"/>
          </p:cNvSpPr>
          <p:nvPr>
            <p:ph type="sldImg"/>
          </p:nvPr>
        </p:nvSpPr>
        <p:spPr>
          <a:solidFill>
            <a:srgbClr val="FFFFFF"/>
          </a:solidFill>
          <a:ln/>
        </p:spPr>
      </p:sp>
      <p:sp>
        <p:nvSpPr>
          <p:cNvPr id="65540" name="Rectangle 3">
            <a:extLst>
              <a:ext uri="{FF2B5EF4-FFF2-40B4-BE49-F238E27FC236}">
                <a16:creationId xmlns:a16="http://schemas.microsoft.com/office/drawing/2014/main" id="{6218CEEB-C51C-4EAA-ACD1-2C6ECC4CBE0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B2204C7-2C74-4AFB-920F-F3D2A37BD94F}"/>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ECA9CCC9-72CC-4845-A3B9-555924A06F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DA2FC932-A19F-4311-8581-2D88FB3650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D4E9AA79-9055-4EDC-8F94-FB14EC274757}" type="slidenum">
              <a:rPr lang="en-US" altLang="en-US">
                <a:latin typeface="Arial" panose="020B0604020202020204" pitchFamily="34" charset="0"/>
              </a:rPr>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4DF787C-3327-41FF-8B97-57CE843A65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10D43B71-7D46-4214-91FB-70063DF50BEA}"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67587" name="Rectangle 2">
            <a:extLst>
              <a:ext uri="{FF2B5EF4-FFF2-40B4-BE49-F238E27FC236}">
                <a16:creationId xmlns:a16="http://schemas.microsoft.com/office/drawing/2014/main" id="{252CD388-D81A-4B8C-8C15-990AF8721688}"/>
              </a:ext>
            </a:extLst>
          </p:cNvPr>
          <p:cNvSpPr>
            <a:spLocks noGrp="1" noRot="1" noChangeAspect="1"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88CFE349-9F3C-4C5C-9985-EA66BF04295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8FCF05A-22CC-4F61-B106-391683A4A8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FC4A156-BD0A-4FD2-9646-6D8235697CF0}" type="slidenum">
              <a:rPr lang="en-US" altLang="en-US">
                <a:latin typeface="Arial" panose="020B0604020202020204" pitchFamily="34" charset="0"/>
              </a:rPr>
              <a:pPr/>
              <a:t>31</a:t>
            </a:fld>
            <a:endParaRPr lang="en-US" altLang="en-US">
              <a:latin typeface="Arial" panose="020B0604020202020204" pitchFamily="34" charset="0"/>
            </a:endParaRPr>
          </a:p>
        </p:txBody>
      </p:sp>
      <p:sp>
        <p:nvSpPr>
          <p:cNvPr id="69635" name="Rectangle 2">
            <a:extLst>
              <a:ext uri="{FF2B5EF4-FFF2-40B4-BE49-F238E27FC236}">
                <a16:creationId xmlns:a16="http://schemas.microsoft.com/office/drawing/2014/main" id="{6985CDFB-0FE0-4ADA-9582-E0923CD2BF8F}"/>
              </a:ext>
            </a:extLst>
          </p:cNvPr>
          <p:cNvSpPr>
            <a:spLocks noGrp="1" noRot="1" noChangeAspect="1" noChangeArrowheads="1" noTextEdit="1"/>
          </p:cNvSpPr>
          <p:nvPr>
            <p:ph type="sldImg"/>
          </p:nvPr>
        </p:nvSpPr>
        <p:spPr>
          <a:solidFill>
            <a:srgbClr val="FFFFFF"/>
          </a:solidFill>
          <a:ln/>
        </p:spPr>
      </p:sp>
      <p:sp>
        <p:nvSpPr>
          <p:cNvPr id="69636" name="Rectangle 3">
            <a:extLst>
              <a:ext uri="{FF2B5EF4-FFF2-40B4-BE49-F238E27FC236}">
                <a16:creationId xmlns:a16="http://schemas.microsoft.com/office/drawing/2014/main" id="{35C13195-D1F9-4C83-B86C-DF3EF9CE2F2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1868C981-9760-4482-BC49-0FEFA9FC5AC9}"/>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E364D8BD-EA95-4482-B951-FB4856071E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Emerging technologies and promising applications of screening and “next generation” advances for aneuplody screening </a:t>
            </a:r>
          </a:p>
          <a:p>
            <a:endParaRPr lang="en-US" altLang="en-US">
              <a:latin typeface="Arial" panose="020B0604020202020204" pitchFamily="34" charset="0"/>
            </a:endParaRPr>
          </a:p>
          <a:p>
            <a:r>
              <a:rPr lang="en-US" altLang="en-US">
                <a:latin typeface="Arial" panose="020B0604020202020204" pitchFamily="34" charset="0"/>
              </a:rPr>
              <a:t>Current methods of fetal genetic testing typically involve obtaining samples of amniotic fluid, placenta, fetal blood, or rarely, other fetal tissues or fluids. The invasive techniques required for obtaining fetal samples (eg, amniocentesis, chorionic villus biopsy, etc.) place the fetus at risk of injury or death. Therefore, development of an accurate, safe, rapid, noninvasive test for prenatal diagnosis is an area of active investigation.</a:t>
            </a:r>
          </a:p>
          <a:p>
            <a:endParaRPr lang="en-US" altLang="en-US">
              <a:latin typeface="Arial" panose="020B0604020202020204" pitchFamily="34" charset="0"/>
            </a:endParaRPr>
          </a:p>
          <a:p>
            <a:r>
              <a:rPr lang="en-US" altLang="en-US">
                <a:latin typeface="Arial" panose="020B0604020202020204" pitchFamily="34" charset="0"/>
              </a:rPr>
              <a:t>Fetal genetic material can be found in the maternal circulation, raising the possibility of using maternal blood to diagnose fetal disease. Intact fetal cells can be identified in maternal blood, but are not a reliable source of fetal genetic material because these cells are extremely rare and may persist for years after prior pregnancies. By comparison, fetal "cell-free" nucleic acids (DNA and RNA) are more plentiful in the maternal circulation and unique to the current pregnancy. Thus, they have great potential for use in prenatal diagnosis.</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D96C6863-CA9F-488D-ADE3-5CFE2F7CA5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FB0DF1C-84B9-43DF-8E9F-47FBA439B92C}" type="slidenum">
              <a:rPr lang="en-US" altLang="en-US">
                <a:latin typeface="Arial" panose="020B0604020202020204" pitchFamily="34" charset="0"/>
              </a:rPr>
              <a:pPr/>
              <a:t>33</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E16EED3-FA0F-4668-82F4-EA600CA115E6}"/>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222B8796-45F9-4658-ADD7-B48E1FBAD9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8C2D88BE-E0EA-4C0C-96EA-CD14CEC2CE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6D0FF15E-0A18-4B0A-8900-9273E47DA5B3}"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4B750BDD-F19D-41C2-9716-01B4EE76BEC6}"/>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6DC2912E-EFFF-473E-B348-52A88F812D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We need to talk about surfactant briefly, because this is a vital substance. Surfactant is secreted by Type II alveolar cells in the lungs. Small amounts of surfactant begin being secreted at about 20 weeks EGA.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purpose of surfactant is to keep the walls of the alveoli from collapsing, it keeps the walls of the alveoli from essentially sticking together, during expiration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One of the reasons for the respiratory distress we seen in preterm infants is a lack of surfactant</a:t>
            </a:r>
          </a:p>
          <a:p>
            <a:pPr eaLnBrk="1" hangingPunct="1"/>
            <a:r>
              <a:rPr lang="en-US" altLang="en-US">
                <a:latin typeface="Arial" panose="020B0604020202020204" pitchFamily="34" charset="0"/>
              </a:rPr>
              <a:t> </a:t>
            </a:r>
          </a:p>
          <a:p>
            <a:pPr eaLnBrk="1" hangingPunct="1"/>
            <a:r>
              <a:rPr lang="en-US" altLang="en-US">
                <a:latin typeface="Arial" panose="020B0604020202020204" pitchFamily="34" charset="0"/>
              </a:rPr>
              <a:t>There is, however, a lab test we can do to assess the maturity of the fetal lungs by looking for components of surfactant in the amniotic fluid called lecithin and sphyngomyelin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Now, remember surfactant is secreted in the fetal lungs and the fetal breathing movements we discussed cause amniotic fluid to move in and out of the fetal lungs, so we can find traces of surfactant in the amniotic fluid.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Surfactant is made primarily of several different types of phospholipids. Two of the phospholipids are lecithin and sphyngomyelin.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We know there is a greater amount of sphyngomyelin in the amniotic fluid than there is lecithin until about 32 weeks gestation.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However, at 32 weeks gestation the amount of lecithin begins to increase greatly until about 35 weeks gestation</a:t>
            </a:r>
          </a:p>
          <a:p>
            <a:pPr eaLnBrk="1" hangingPunct="1"/>
            <a:r>
              <a:rPr lang="en-US" altLang="en-US">
                <a:latin typeface="Arial" panose="020B0604020202020204" pitchFamily="34" charset="0"/>
              </a:rPr>
              <a:t> </a:t>
            </a:r>
          </a:p>
          <a:p>
            <a:pPr eaLnBrk="1" hangingPunct="1"/>
            <a:r>
              <a:rPr lang="en-US" altLang="en-US">
                <a:latin typeface="Arial" panose="020B0604020202020204" pitchFamily="34" charset="0"/>
              </a:rPr>
              <a:t>Then at 35 weeks gestation we find 2 times as much lecithin in the amniotic fluid than there is sphyngomyelin, hence the L/S ratio of 2:1. Research has shown that this L/S ratio of 2:1 predicts fetal lung maturity and adequate levels of surfactant.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is very convenient, because there are times when we want to know if an infant’s lungs are mature, say in the case of a high-risk pregnancy where the doctor feels labor needs to be induced or a c-section performed, we may not have good dating criteria for one reason or another we may not have a good idea of whether or not the infant’s lungs are mature and we can feel safe in going ahead with the delivery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t>
            </a:r>
          </a:p>
        </p:txBody>
      </p:sp>
      <p:sp>
        <p:nvSpPr>
          <p:cNvPr id="76804" name="Slide Number Placeholder 3">
            <a:extLst>
              <a:ext uri="{FF2B5EF4-FFF2-40B4-BE49-F238E27FC236}">
                <a16:creationId xmlns:a16="http://schemas.microsoft.com/office/drawing/2014/main" id="{EC3F7D97-437B-4435-9A33-7F8E2C8688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5FE46574-46E4-413E-AEE5-EE1674565A72}" type="slidenum">
              <a:rPr lang="en-US" altLang="en-US">
                <a:latin typeface="Arial" panose="020B0604020202020204" pitchFamily="34" charset="0"/>
              </a:rPr>
              <a:pPr/>
              <a:t>40</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2CA36059-0F00-4CA9-BCA9-A4EFEF2D46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966DD8F0-A9AB-4A02-8C5C-B98475A3626D}"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78851" name="Rectangle 2">
            <a:extLst>
              <a:ext uri="{FF2B5EF4-FFF2-40B4-BE49-F238E27FC236}">
                <a16:creationId xmlns:a16="http://schemas.microsoft.com/office/drawing/2014/main" id="{C58D604E-FB04-473B-9B87-D54A49AF856A}"/>
              </a:ext>
            </a:extLst>
          </p:cNvPr>
          <p:cNvSpPr>
            <a:spLocks noGrp="1" noRot="1" noChangeAspect="1" noChangeArrowheads="1" noTextEdit="1"/>
          </p:cNvSpPr>
          <p:nvPr>
            <p:ph type="sldImg"/>
          </p:nvPr>
        </p:nvSpPr>
        <p:spPr>
          <a:solidFill>
            <a:srgbClr val="FFFFFF"/>
          </a:solidFill>
          <a:ln/>
        </p:spPr>
      </p:sp>
      <p:sp>
        <p:nvSpPr>
          <p:cNvPr id="78852" name="Rectangle 3">
            <a:extLst>
              <a:ext uri="{FF2B5EF4-FFF2-40B4-BE49-F238E27FC236}">
                <a16:creationId xmlns:a16="http://schemas.microsoft.com/office/drawing/2014/main" id="{00F46FFB-5758-42A6-B392-84691E42702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DE21A6E-451E-4B17-8C88-DAD41B101DF3}"/>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7907F8EE-81C4-491A-9CC2-C93C8C57C8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2B8EE631-2EE7-476A-84E4-84AF47D04A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411DB91-A784-4643-8E25-5385146A2679}" type="slidenum">
              <a:rPr lang="en-US" altLang="en-US">
                <a:latin typeface="Arial" panose="020B0604020202020204" pitchFamily="34" charset="0"/>
              </a:rPr>
              <a:pPr/>
              <a:t>3</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F9A862F-13FA-4B8A-A428-22C80D222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9C9D4B0-BB23-4515-8425-8649AD097E10}"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24579" name="Rectangle 2">
            <a:extLst>
              <a:ext uri="{FF2B5EF4-FFF2-40B4-BE49-F238E27FC236}">
                <a16:creationId xmlns:a16="http://schemas.microsoft.com/office/drawing/2014/main" id="{A63B0F08-2FD8-44BB-A9A7-39901ACBDC4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DC552DE8-3714-4102-97B9-FA20C19051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2BA727A-98CA-4AFE-ACD9-0DF4C0B01954}"/>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B65F73B0-F5EF-41A5-9755-24253C4A2F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CCCB51AE-388E-458E-8850-750DB9D1D3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D8D2772-ADC0-4E76-9130-608DE9C09C7E}" type="slidenum">
              <a:rPr lang="en-US" altLang="en-US">
                <a:latin typeface="Arial" panose="020B0604020202020204" pitchFamily="34" charset="0"/>
              </a:rPr>
              <a:pPr/>
              <a:t>5</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F1809D1-81EC-4865-9564-E9D6C6213769}"/>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7965D46F-10CD-42D1-BB23-5E0EEFE0EE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 name="Slide Number Placeholder 3">
            <a:extLst>
              <a:ext uri="{FF2B5EF4-FFF2-40B4-BE49-F238E27FC236}">
                <a16:creationId xmlns:a16="http://schemas.microsoft.com/office/drawing/2014/main" id="{38A05DD6-E52B-4A7E-80BA-E9B84937DFE7}"/>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1C9169A0-C9F2-413B-9C35-84C2528E2E3F}"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448056-6C70-4BC1-9344-D4DC5C7C13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DB3D569-5590-46C9-B980-9E68696FF24D}"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31747" name="Rectangle 2">
            <a:extLst>
              <a:ext uri="{FF2B5EF4-FFF2-40B4-BE49-F238E27FC236}">
                <a16:creationId xmlns:a16="http://schemas.microsoft.com/office/drawing/2014/main" id="{1EC580B5-E8AA-4B4C-9BE1-F1582A022765}"/>
              </a:ext>
            </a:extLst>
          </p:cNvPr>
          <p:cNvSpPr>
            <a:spLocks noGrp="1" noRot="1" noChangeAspect="1" noChangeArrowheads="1" noTextEdit="1"/>
          </p:cNvSpPr>
          <p:nvPr>
            <p:ph type="sldImg"/>
          </p:nvPr>
        </p:nvSpPr>
        <p:spPr>
          <a:solidFill>
            <a:srgbClr val="FFFFFF"/>
          </a:solidFill>
          <a:ln/>
        </p:spPr>
      </p:sp>
      <p:sp>
        <p:nvSpPr>
          <p:cNvPr id="31748" name="Rectangle 3">
            <a:extLst>
              <a:ext uri="{FF2B5EF4-FFF2-40B4-BE49-F238E27FC236}">
                <a16:creationId xmlns:a16="http://schemas.microsoft.com/office/drawing/2014/main" id="{D26FDA57-FF36-4381-986F-566AEF5DF0E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5DA46D1-DB74-4AF7-B888-523238CEA3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725A94AB-C75B-4250-B438-8A4187123EB6}"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id="{F53731F7-0243-4129-8E60-05283BF26ACE}"/>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9968D143-A4AC-4DB1-83C7-28FA386E3B6C}"/>
              </a:ext>
            </a:extLst>
          </p:cNvPr>
          <p:cNvSpPr>
            <a:spLocks noGrp="1" noChangeArrowheads="1"/>
          </p:cNvSpPr>
          <p:nvPr>
            <p:ph type="body" idx="1"/>
          </p:nvPr>
        </p:nvSpPr>
        <p:spPr>
          <a:solidFill>
            <a:srgbClr val="FFFFFF"/>
          </a:solidFill>
          <a:ln>
            <a:solidFill>
              <a:srgbClr val="000000"/>
            </a:solidFill>
          </a:ln>
        </p:spPr>
        <p:txBody>
          <a:bodyPr/>
          <a:lstStyle/>
          <a:p>
            <a:r>
              <a:rPr lang="en-US" altLang="en-US" b="1">
                <a:latin typeface="Arial" panose="020B0604020202020204" pitchFamily="34" charset="0"/>
              </a:rPr>
              <a:t>Free Beta-hCG: </a:t>
            </a:r>
            <a:r>
              <a:rPr lang="en-US" altLang="en-US">
                <a:latin typeface="Arial" panose="020B0604020202020204" pitchFamily="34" charset="0"/>
              </a:rPr>
              <a:t>Human Chorionic Gonadotropin (hCG) is a glycoprotein hormone normally produced by placenta during</a:t>
            </a:r>
          </a:p>
          <a:p>
            <a:r>
              <a:rPr lang="en-US" altLang="en-US">
                <a:latin typeface="Arial" panose="020B0604020202020204" pitchFamily="34" charset="0"/>
              </a:rPr>
              <a:t>pregnancy. The hormone is present in blood and urine around seven to thirteen days following implantation</a:t>
            </a:r>
          </a:p>
          <a:p>
            <a:r>
              <a:rPr lang="en-US" altLang="en-US">
                <a:latin typeface="Arial" panose="020B0604020202020204" pitchFamily="34" charset="0"/>
              </a:rPr>
              <a:t>of the fertilized ovum. Levels higher than normal are associated with a fetus that has a chromosomal abnormality.</a:t>
            </a:r>
          </a:p>
          <a:p>
            <a:endParaRPr lang="en-US" altLang="en-US">
              <a:latin typeface="Arial" panose="020B0604020202020204" pitchFamily="34" charset="0"/>
            </a:endParaRPr>
          </a:p>
          <a:p>
            <a:r>
              <a:rPr lang="en-US" altLang="en-US" b="1">
                <a:latin typeface="Arial" panose="020B0604020202020204" pitchFamily="34" charset="0"/>
              </a:rPr>
              <a:t>Pregnancy-associated plasma protein A:</a:t>
            </a:r>
            <a:r>
              <a:rPr lang="en-US" altLang="en-US">
                <a:latin typeface="Arial" panose="020B0604020202020204" pitchFamily="34" charset="0"/>
              </a:rPr>
              <a:t> Abbreviated as PAPPA or PAPP-A. Women with low blood levels of PAPPA have an increased risk of a fetus with a chromosomal abnormality. </a:t>
            </a:r>
          </a:p>
          <a:p>
            <a:endParaRPr lang="en-US" altLang="en-US">
              <a:latin typeface="Arial" panose="020B0604020202020204" pitchFamily="34" charset="0"/>
            </a:endParaRPr>
          </a:p>
          <a:p>
            <a:r>
              <a:rPr lang="en-US" altLang="en-US" b="1">
                <a:latin typeface="Arial" panose="020B0604020202020204" pitchFamily="34" charset="0"/>
              </a:rPr>
              <a:t>Nuchal translucency test:</a:t>
            </a:r>
            <a:r>
              <a:rPr lang="en-US" altLang="en-US">
                <a:latin typeface="Arial" panose="020B0604020202020204" pitchFamily="34" charset="0"/>
              </a:rPr>
              <a:t> A measurement of the size of the translucent space behind the neck of the fetus using ultrasound at between reflecting the amount of fluid that has accumulated under the skin of the fetus. Nuchal translucency tends to be increased in chromosome disorders such as Down Syndrome. This is strictly a screening test. It gives no concrete answers, only statistics.</a:t>
            </a:r>
            <a:br>
              <a:rPr lang="en-US" altLang="en-US">
                <a:latin typeface="Arial" panose="020B0604020202020204" pitchFamily="34" charset="0"/>
              </a:rPr>
            </a:br>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E2B032E-5353-42BC-B657-19BF371D34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0F50610-C26A-4821-9FCA-B88856CF5F79}" type="slidenum">
              <a:rPr lang="en-US" altLang="en-US">
                <a:latin typeface="Arial" panose="020B0604020202020204" pitchFamily="34" charset="0"/>
              </a:rPr>
              <a:pPr/>
              <a:t>11</a:t>
            </a:fld>
            <a:endParaRPr lang="en-US" altLang="en-US">
              <a:latin typeface="Arial" panose="020B0604020202020204" pitchFamily="34" charset="0"/>
            </a:endParaRPr>
          </a:p>
        </p:txBody>
      </p:sp>
      <p:sp>
        <p:nvSpPr>
          <p:cNvPr id="36867" name="Rectangle 2">
            <a:extLst>
              <a:ext uri="{FF2B5EF4-FFF2-40B4-BE49-F238E27FC236}">
                <a16:creationId xmlns:a16="http://schemas.microsoft.com/office/drawing/2014/main" id="{E0BC297D-9BAF-43B4-AD6C-29766097FC51}"/>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E2E71265-26AD-415B-A638-A702CF87AB5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CBBB5020-50A0-4FE3-9BCA-BA0CD6CE265C}"/>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A1C2E4C2-9D8F-4543-AD87-DB5F67382C91}"/>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93439369-A258-4D3A-8AF2-540DB64727A4}"/>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9202697C-36C5-4E13-9CC6-F1A37F322445}"/>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AEBDC391-7A46-4CC4-94E6-CC4B82166046}"/>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5EB22286-1833-479E-9E4B-A7D434ADBD36}"/>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CB67FF8F-070F-47D4-B886-53F7678C1351}"/>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0E9B956A-10F2-4EB0-A187-D6E29A984927}"/>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a:extLst>
              <a:ext uri="{FF2B5EF4-FFF2-40B4-BE49-F238E27FC236}">
                <a16:creationId xmlns:a16="http://schemas.microsoft.com/office/drawing/2014/main" id="{3E554747-1A26-4BD9-A7E8-6D3941782BBD}"/>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43CD55ED-624C-4429-89A6-12A2FBE9AFBE}"/>
              </a:ext>
            </a:extLst>
          </p:cNvPr>
          <p:cNvSpPr>
            <a:spLocks noGrp="1"/>
          </p:cNvSpPr>
          <p:nvPr>
            <p:ph type="dt" sz="half" idx="10"/>
          </p:nvPr>
        </p:nvSpPr>
        <p:spPr bwMode="gray">
          <a:xfrm rot="5400000">
            <a:off x="7497763" y="1828800"/>
            <a:ext cx="990600" cy="228600"/>
          </a:xfrm>
        </p:spPr>
        <p:txBody>
          <a:bodyPr anchor="t"/>
          <a:lstStyle>
            <a:lvl1pPr algn="l">
              <a:defRPr b="0" i="0">
                <a:solidFill>
                  <a:schemeClr val="bg1">
                    <a:alpha val="60000"/>
                  </a:schemeClr>
                </a:solidFill>
              </a:defRPr>
            </a:lvl1pPr>
          </a:lstStyle>
          <a:p>
            <a:pPr>
              <a:defRPr/>
            </a:pPr>
            <a:endParaRPr lang="en-US"/>
          </a:p>
        </p:txBody>
      </p:sp>
      <p:sp>
        <p:nvSpPr>
          <p:cNvPr id="14" name="Footer Placeholder 4">
            <a:extLst>
              <a:ext uri="{FF2B5EF4-FFF2-40B4-BE49-F238E27FC236}">
                <a16:creationId xmlns:a16="http://schemas.microsoft.com/office/drawing/2014/main" id="{1C2ADF04-9257-4BC2-9084-C02883A85613}"/>
              </a:ext>
            </a:extLst>
          </p:cNvPr>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p>
        </p:txBody>
      </p:sp>
      <p:sp>
        <p:nvSpPr>
          <p:cNvPr id="15" name="Slide Number Placeholder 5">
            <a:extLst>
              <a:ext uri="{FF2B5EF4-FFF2-40B4-BE49-F238E27FC236}">
                <a16:creationId xmlns:a16="http://schemas.microsoft.com/office/drawing/2014/main" id="{2BBE03F1-1547-40A1-9B5D-700833072015}"/>
              </a:ext>
            </a:extLst>
          </p:cNvPr>
          <p:cNvSpPr>
            <a:spLocks noGrp="1"/>
          </p:cNvSpPr>
          <p:nvPr>
            <p:ph type="sldNum" sz="quarter" idx="12"/>
          </p:nvPr>
        </p:nvSpPr>
        <p:spPr/>
        <p:txBody>
          <a:bodyPr/>
          <a:lstStyle>
            <a:lvl1pPr>
              <a:defRPr/>
            </a:lvl1pPr>
          </a:lstStyle>
          <a:p>
            <a:fld id="{8249F631-BAFC-4617-8918-6F9449A567AA}" type="slidenum">
              <a:rPr lang="en-US" altLang="en-US"/>
              <a:pPr/>
              <a:t>‹#›</a:t>
            </a:fld>
            <a:endParaRPr lang="en-US" altLang="en-US"/>
          </a:p>
        </p:txBody>
      </p:sp>
    </p:spTree>
    <p:extLst>
      <p:ext uri="{BB962C8B-B14F-4D97-AF65-F5344CB8AC3E}">
        <p14:creationId xmlns:p14="http://schemas.microsoft.com/office/powerpoint/2010/main" val="47259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08843FE3-DF34-415D-A026-FE4F636BDC38}"/>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68148BBC-0BBE-471E-94C3-4AC73A5C68A0}"/>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E9B438AA-3062-45B0-8D5F-832633D92A0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AE3919B9-0E0A-4AFF-BD79-CE3A48DC7EC3}"/>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8437F767-E0B8-4DDC-9DA2-99DB7D97616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94F980D7-8326-4726-90EA-2FB877C72A9F}"/>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E8C80114-F1F7-41A1-ACE2-FEAA87EF4D2D}"/>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C9754FCE-CBB6-4A61-9AEE-97CE6C5692D7}"/>
                </a:ext>
              </a:extLst>
            </p:cNvPr>
            <p:cNvSpPr>
              <a:spLocks/>
            </p:cNvSpPr>
            <p:nvPr/>
          </p:nvSpPr>
          <p:spPr bwMode="gray">
            <a:xfrm rot="10204164">
              <a:off x="426788" y="4564241"/>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2">
              <a:extLst>
                <a:ext uri="{FF2B5EF4-FFF2-40B4-BE49-F238E27FC236}">
                  <a16:creationId xmlns:a16="http://schemas.microsoft.com/office/drawing/2014/main" id="{D9C569EA-FBB8-4E39-9613-0CCE66A65F54}"/>
                </a:ext>
              </a:extLst>
            </p:cNvPr>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a:extLst>
                <a:ext uri="{FF2B5EF4-FFF2-40B4-BE49-F238E27FC236}">
                  <a16:creationId xmlns:a16="http://schemas.microsoft.com/office/drawing/2014/main" id="{B2CCC8E9-27E9-4CF5-B7A1-C09AFBB8C8B5}"/>
                </a:ext>
              </a:extLst>
            </p:cNvPr>
            <p:cNvSpPr>
              <a:spLocks/>
            </p:cNvSpPr>
            <p:nvPr/>
          </p:nvSpPr>
          <p:spPr bwMode="gray">
            <a:xfrm rot="10800000">
              <a:off x="485023" y="2670079"/>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67E2C876-CD3C-4315-B125-AA4C3127D13B}"/>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AC7ADD3A-6145-4FAE-89CE-3B7C67684B24}"/>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C4FD92FF-1370-4459-BA30-2863AC765B38}"/>
              </a:ext>
            </a:extLst>
          </p:cNvPr>
          <p:cNvSpPr>
            <a:spLocks noGrp="1"/>
          </p:cNvSpPr>
          <p:nvPr>
            <p:ph type="dt" sz="half" idx="10"/>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4B31A7FD-9DFE-4369-AA32-B750CC812CA9}"/>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647869BD-8060-4E49-BA47-47851A783F0C}"/>
              </a:ext>
            </a:extLst>
          </p:cNvPr>
          <p:cNvSpPr>
            <a:spLocks noGrp="1"/>
          </p:cNvSpPr>
          <p:nvPr>
            <p:ph type="sldNum" sz="quarter" idx="12"/>
          </p:nvPr>
        </p:nvSpPr>
        <p:spPr/>
        <p:txBody>
          <a:bodyPr/>
          <a:lstStyle>
            <a:lvl1pPr>
              <a:defRPr/>
            </a:lvl1pPr>
          </a:lstStyle>
          <a:p>
            <a:fld id="{0C5586E9-D01F-41F9-B174-5688181FF6CD}" type="slidenum">
              <a:rPr lang="en-US" altLang="en-US"/>
              <a:pPr/>
              <a:t>‹#›</a:t>
            </a:fld>
            <a:endParaRPr lang="en-US" altLang="en-US"/>
          </a:p>
        </p:txBody>
      </p:sp>
    </p:spTree>
    <p:extLst>
      <p:ext uri="{BB962C8B-B14F-4D97-AF65-F5344CB8AC3E}">
        <p14:creationId xmlns:p14="http://schemas.microsoft.com/office/powerpoint/2010/main" val="76512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94A5C73D-5D0D-4E15-A4C7-FE6716BA9786}"/>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02A82409-DF3A-404D-BA18-ED3303E1E120}"/>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D72A1EC2-E60A-43F6-A69D-FD6A9985D55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989B6BE8-555D-4767-B3DC-83CBDD1C4B85}"/>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EB56A6B5-679F-4BD8-B7C9-585B6CB8ED0C}"/>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A9387BAD-87A7-4C6C-9667-13BF192B8B08}"/>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D81A527B-6423-464A-B309-64C4BAC518DF}"/>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51018651-CC73-4D41-B610-C6284813246C}"/>
                </a:ext>
              </a:extLst>
            </p:cNvPr>
            <p:cNvSpPr>
              <a:spLocks/>
            </p:cNvSpPr>
            <p:nvPr/>
          </p:nvSpPr>
          <p:spPr bwMode="gray">
            <a:xfrm rot="-589932">
              <a:off x="6359946" y="2780895"/>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a:extLst>
                <a:ext uri="{FF2B5EF4-FFF2-40B4-BE49-F238E27FC236}">
                  <a16:creationId xmlns:a16="http://schemas.microsoft.com/office/drawing/2014/main" id="{33ABCACE-6912-4569-B167-55AF63AC2E2B}"/>
                </a:ext>
              </a:extLst>
            </p:cNvPr>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a:extLst>
                <a:ext uri="{FF2B5EF4-FFF2-40B4-BE49-F238E27FC236}">
                  <a16:creationId xmlns:a16="http://schemas.microsoft.com/office/drawing/2014/main" id="{C52B4CF0-A043-4942-8F5B-89A64D9A6BC0}"/>
                </a:ext>
              </a:extLst>
            </p:cNvPr>
            <p:cNvSpPr>
              <a:spLocks/>
            </p:cNvSpPr>
            <p:nvPr/>
          </p:nvSpPr>
          <p:spPr bwMode="gray">
            <a:xfrm>
              <a:off x="485023" y="2854646"/>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51E32F0D-D1E1-4785-8DE9-70231F7F6543}"/>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2C75C544-87C5-404A-B45B-232CB657C684}"/>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3">
            <a:extLst>
              <a:ext uri="{FF2B5EF4-FFF2-40B4-BE49-F238E27FC236}">
                <a16:creationId xmlns:a16="http://schemas.microsoft.com/office/drawing/2014/main" id="{DD17FECF-3CBA-4A2A-9F86-74F283572931}"/>
              </a:ext>
            </a:extLst>
          </p:cNvPr>
          <p:cNvSpPr>
            <a:spLocks noGrp="1"/>
          </p:cNvSpPr>
          <p:nvPr>
            <p:ph type="dt" sz="half" idx="10"/>
          </p:nvPr>
        </p:nvSpPr>
        <p:spPr/>
        <p:txBody>
          <a:bodyPr/>
          <a:lstStyle>
            <a:lvl1pPr>
              <a:defRPr/>
            </a:lvl1pPr>
          </a:lstStyle>
          <a:p>
            <a:pPr>
              <a:defRPr/>
            </a:pPr>
            <a:endParaRPr lang="en-US"/>
          </a:p>
        </p:txBody>
      </p:sp>
      <p:sp>
        <p:nvSpPr>
          <p:cNvPr id="18" name="Footer Placeholder 4">
            <a:extLst>
              <a:ext uri="{FF2B5EF4-FFF2-40B4-BE49-F238E27FC236}">
                <a16:creationId xmlns:a16="http://schemas.microsoft.com/office/drawing/2014/main" id="{0C0C3C39-9920-408F-937F-5D570EB3D9D6}"/>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5">
            <a:extLst>
              <a:ext uri="{FF2B5EF4-FFF2-40B4-BE49-F238E27FC236}">
                <a16:creationId xmlns:a16="http://schemas.microsoft.com/office/drawing/2014/main" id="{5C1F6B5E-E866-4C78-B3C7-CA5DAE5F9AF7}"/>
              </a:ext>
            </a:extLst>
          </p:cNvPr>
          <p:cNvSpPr>
            <a:spLocks noGrp="1"/>
          </p:cNvSpPr>
          <p:nvPr>
            <p:ph type="sldNum" sz="quarter" idx="12"/>
          </p:nvPr>
        </p:nvSpPr>
        <p:spPr/>
        <p:txBody>
          <a:bodyPr/>
          <a:lstStyle>
            <a:lvl1pPr>
              <a:defRPr/>
            </a:lvl1pPr>
          </a:lstStyle>
          <a:p>
            <a:fld id="{684E55AA-8FE5-43F3-9F25-1299FA789491}" type="slidenum">
              <a:rPr lang="en-US" altLang="en-US"/>
              <a:pPr/>
              <a:t>‹#›</a:t>
            </a:fld>
            <a:endParaRPr lang="en-US" altLang="en-US"/>
          </a:p>
        </p:txBody>
      </p:sp>
    </p:spTree>
    <p:extLst>
      <p:ext uri="{BB962C8B-B14F-4D97-AF65-F5344CB8AC3E}">
        <p14:creationId xmlns:p14="http://schemas.microsoft.com/office/powerpoint/2010/main" val="217661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B68545DE-38D9-4AF8-B7E6-16728711AFA1}"/>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B3F01B74-4D15-458F-B1EB-C096CD4B3CB6}"/>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D85D7E45-B6E4-4266-BFC2-D18C08BCB31D}"/>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BEBAD7FC-60BF-403D-A9B7-5829F8E9D5F9}"/>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F1F7966A-EB39-48AD-BC42-EE73FB745063}"/>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0906CE80-D7B5-42B8-A2AA-EDAE338FD7C1}"/>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3E21EB1A-22E6-4F4F-8B7D-604D520746CA}"/>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5E4ACE41-35AF-4A29-AC8E-E3E92CBD230B}"/>
                </a:ext>
              </a:extLst>
            </p:cNvPr>
            <p:cNvSpPr>
              <a:spLocks/>
            </p:cNvSpPr>
            <p:nvPr/>
          </p:nvSpPr>
          <p:spPr bwMode="gray">
            <a:xfrm rot="-589932">
              <a:off x="6359946" y="4309201"/>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34">
              <a:extLst>
                <a:ext uri="{FF2B5EF4-FFF2-40B4-BE49-F238E27FC236}">
                  <a16:creationId xmlns:a16="http://schemas.microsoft.com/office/drawing/2014/main" id="{531CA5CF-0CFA-4BFC-A1E0-F0CD30564B53}"/>
                </a:ext>
              </a:extLst>
            </p:cNvPr>
            <p:cNvSpPr>
              <a:spLocks/>
            </p:cNvSpPr>
            <p:nvPr/>
          </p:nvSpPr>
          <p:spPr bwMode="gray">
            <a:xfrm>
              <a:off x="485023" y="4381500"/>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068B61F7-BDFB-45C5-B9ED-9EEB736B273B}"/>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TextBox 36">
            <a:extLst>
              <a:ext uri="{FF2B5EF4-FFF2-40B4-BE49-F238E27FC236}">
                <a16:creationId xmlns:a16="http://schemas.microsoft.com/office/drawing/2014/main" id="{60547F88-EE4D-4E4D-9CAD-3BAF7692E804}"/>
              </a:ext>
            </a:extLst>
          </p:cNvPr>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solidFill>
                  <a:srgbClr val="EF53A5"/>
                </a:solidFill>
                <a:latin typeface="Arial" panose="020B0604020202020204" pitchFamily="34" charset="0"/>
                <a:cs typeface="Arial" panose="020B0604020202020204" pitchFamily="34" charset="0"/>
              </a:rPr>
              <a:t>“</a:t>
            </a:r>
          </a:p>
        </p:txBody>
      </p:sp>
      <p:sp>
        <p:nvSpPr>
          <p:cNvPr id="18" name="TextBox 37">
            <a:extLst>
              <a:ext uri="{FF2B5EF4-FFF2-40B4-BE49-F238E27FC236}">
                <a16:creationId xmlns:a16="http://schemas.microsoft.com/office/drawing/2014/main" id="{6C2606D5-D5F7-45CD-97B2-6088B41DDB0D}"/>
              </a:ext>
            </a:extLst>
          </p:cNvPr>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a:solidFill>
                  <a:srgbClr val="EF53A5"/>
                </a:solidFill>
                <a:latin typeface="Arial" panose="020B0604020202020204" pitchFamily="34" charset="0"/>
                <a:cs typeface="Arial" panose="020B0604020202020204" pitchFamily="34" charset="0"/>
              </a:rPr>
              <a:t>”</a:t>
            </a:r>
          </a:p>
        </p:txBody>
      </p:sp>
      <p:sp>
        <p:nvSpPr>
          <p:cNvPr id="19" name="Rectangle 18">
            <a:extLst>
              <a:ext uri="{FF2B5EF4-FFF2-40B4-BE49-F238E27FC236}">
                <a16:creationId xmlns:a16="http://schemas.microsoft.com/office/drawing/2014/main" id="{F1D3B1D9-DB53-41AD-8FCC-AEC89C201284}"/>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Date Placeholder 3">
            <a:extLst>
              <a:ext uri="{FF2B5EF4-FFF2-40B4-BE49-F238E27FC236}">
                <a16:creationId xmlns:a16="http://schemas.microsoft.com/office/drawing/2014/main" id="{E5B55ECE-20FF-41D9-B651-689E29DD0313}"/>
              </a:ext>
            </a:extLst>
          </p:cNvPr>
          <p:cNvSpPr>
            <a:spLocks noGrp="1"/>
          </p:cNvSpPr>
          <p:nvPr>
            <p:ph type="dt" sz="half" idx="14"/>
          </p:nvPr>
        </p:nvSpPr>
        <p:spPr/>
        <p:txBody>
          <a:bodyPr/>
          <a:lstStyle>
            <a:lvl1pPr>
              <a:defRPr/>
            </a:lvl1pPr>
          </a:lstStyle>
          <a:p>
            <a:pPr>
              <a:defRPr/>
            </a:pPr>
            <a:endParaRPr lang="en-US"/>
          </a:p>
        </p:txBody>
      </p:sp>
      <p:sp>
        <p:nvSpPr>
          <p:cNvPr id="21" name="Footer Placeholder 4">
            <a:extLst>
              <a:ext uri="{FF2B5EF4-FFF2-40B4-BE49-F238E27FC236}">
                <a16:creationId xmlns:a16="http://schemas.microsoft.com/office/drawing/2014/main" id="{2E2BD2E9-E923-4215-B3D4-CE4F88B52E4F}"/>
              </a:ext>
            </a:extLst>
          </p:cNvPr>
          <p:cNvSpPr>
            <a:spLocks noGrp="1"/>
          </p:cNvSpPr>
          <p:nvPr>
            <p:ph type="ftr" sz="quarter" idx="15"/>
          </p:nvPr>
        </p:nvSpPr>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4BC968D5-B2EB-473E-A8B1-EB3E6048CD1C}"/>
              </a:ext>
            </a:extLst>
          </p:cNvPr>
          <p:cNvSpPr>
            <a:spLocks noGrp="1"/>
          </p:cNvSpPr>
          <p:nvPr>
            <p:ph type="sldNum" sz="quarter" idx="16"/>
          </p:nvPr>
        </p:nvSpPr>
        <p:spPr/>
        <p:txBody>
          <a:bodyPr/>
          <a:lstStyle>
            <a:lvl1pPr>
              <a:defRPr/>
            </a:lvl1pPr>
          </a:lstStyle>
          <a:p>
            <a:fld id="{3473A434-1F13-4B5E-B3E5-F2DA34472D89}" type="slidenum">
              <a:rPr lang="en-US" altLang="en-US"/>
              <a:pPr/>
              <a:t>‹#›</a:t>
            </a:fld>
            <a:endParaRPr lang="en-US" altLang="en-US"/>
          </a:p>
        </p:txBody>
      </p:sp>
    </p:spTree>
    <p:extLst>
      <p:ext uri="{BB962C8B-B14F-4D97-AF65-F5344CB8AC3E}">
        <p14:creationId xmlns:p14="http://schemas.microsoft.com/office/powerpoint/2010/main" val="4251752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21FD6AC6-0B5C-4210-84E9-5BB831DF2B7A}"/>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8B860C29-3AD6-4C16-B50B-4999971BD013}"/>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4F94AD90-7AE3-49CF-8C46-172D396ABFC4}"/>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790CA2B9-9EAF-49A5-9C8B-5B0E7C059534}"/>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9D9FC51-E8D3-467C-A572-D1E525AA4E62}"/>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865BBD02-9B71-41BC-9A72-05DBDEE560E9}"/>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9FE2D916-C37A-4274-AF85-F90C37FC1956}"/>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9BDA8D36-7563-4986-B431-5D77C47CA34E}"/>
                </a:ext>
              </a:extLst>
            </p:cNvPr>
            <p:cNvSpPr>
              <a:spLocks/>
            </p:cNvSpPr>
            <p:nvPr/>
          </p:nvSpPr>
          <p:spPr bwMode="gray">
            <a:xfrm rot="-589932">
              <a:off x="6359946" y="431124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34">
              <a:extLst>
                <a:ext uri="{FF2B5EF4-FFF2-40B4-BE49-F238E27FC236}">
                  <a16:creationId xmlns:a16="http://schemas.microsoft.com/office/drawing/2014/main" id="{B894A074-BA78-47BC-B11F-A7C498B0D08B}"/>
                </a:ext>
              </a:extLst>
            </p:cNvPr>
            <p:cNvSpPr>
              <a:spLocks/>
            </p:cNvSpPr>
            <p:nvPr/>
          </p:nvSpPr>
          <p:spPr bwMode="gray">
            <a:xfrm>
              <a:off x="485023" y="4381500"/>
              <a:ext cx="8182128" cy="2130508"/>
            </a:xfrm>
            <a:custGeom>
              <a:avLst/>
              <a:gdLst>
                <a:gd name="T0" fmla="*/ 0 w 10000"/>
                <a:gd name="T1" fmla="*/ 0 h 9621"/>
                <a:gd name="T2" fmla="*/ 0 w 10000"/>
                <a:gd name="T3" fmla="*/ 533900 h 9621"/>
                <a:gd name="T4" fmla="*/ 0 w 10000"/>
                <a:gd name="T5" fmla="*/ 2122757 h 9621"/>
                <a:gd name="T6" fmla="*/ 0 w 10000"/>
                <a:gd name="T7" fmla="*/ 2130508 h 9621"/>
                <a:gd name="T8" fmla="*/ 8182128 w 10000"/>
                <a:gd name="T9" fmla="*/ 2122536 h 9621"/>
                <a:gd name="T10" fmla="*/ 8182128 w 10000"/>
                <a:gd name="T11" fmla="*/ 2122757 h 9621"/>
                <a:gd name="T12" fmla="*/ 8173946 w 10000"/>
                <a:gd name="T13" fmla="*/ 533900 h 9621"/>
                <a:gd name="T14" fmla="*/ 8173946 w 10000"/>
                <a:gd name="T15" fmla="*/ 0 h 9621"/>
                <a:gd name="T16" fmla="*/ 8173946 w 10000"/>
                <a:gd name="T17" fmla="*/ 0 h 9621"/>
                <a:gd name="T18" fmla="*/ 7800841 w 10000"/>
                <a:gd name="T19" fmla="*/ 56025 h 9621"/>
                <a:gd name="T20" fmla="*/ 7432645 w 10000"/>
                <a:gd name="T21" fmla="*/ 105629 h 9621"/>
                <a:gd name="T22" fmla="*/ 7059540 w 10000"/>
                <a:gd name="T23" fmla="*/ 148146 h 9621"/>
                <a:gd name="T24" fmla="*/ 6690526 w 10000"/>
                <a:gd name="T25" fmla="*/ 187563 h 9621"/>
                <a:gd name="T26" fmla="*/ 6321512 w 10000"/>
                <a:gd name="T27" fmla="*/ 217900 h 9621"/>
                <a:gd name="T28" fmla="*/ 5955771 w 10000"/>
                <a:gd name="T29" fmla="*/ 240709 h 9621"/>
                <a:gd name="T30" fmla="*/ 5590030 w 10000"/>
                <a:gd name="T31" fmla="*/ 260418 h 9621"/>
                <a:gd name="T32" fmla="*/ 5230834 w 10000"/>
                <a:gd name="T33" fmla="*/ 273704 h 9621"/>
                <a:gd name="T34" fmla="*/ 4878185 w 10000"/>
                <a:gd name="T35" fmla="*/ 283226 h 9621"/>
                <a:gd name="T36" fmla="*/ 4527990 w 10000"/>
                <a:gd name="T37" fmla="*/ 286548 h 9621"/>
                <a:gd name="T38" fmla="*/ 4189250 w 10000"/>
                <a:gd name="T39" fmla="*/ 286548 h 9621"/>
                <a:gd name="T40" fmla="*/ 3852964 w 10000"/>
                <a:gd name="T41" fmla="*/ 286548 h 9621"/>
                <a:gd name="T42" fmla="*/ 3527315 w 10000"/>
                <a:gd name="T43" fmla="*/ 280347 h 9621"/>
                <a:gd name="T44" fmla="*/ 3209849 w 10000"/>
                <a:gd name="T45" fmla="*/ 270383 h 9621"/>
                <a:gd name="T46" fmla="*/ 2903019 w 10000"/>
                <a:gd name="T47" fmla="*/ 257096 h 9621"/>
                <a:gd name="T48" fmla="*/ 2607644 w 10000"/>
                <a:gd name="T49" fmla="*/ 243809 h 9621"/>
                <a:gd name="T50" fmla="*/ 2323724 w 10000"/>
                <a:gd name="T51" fmla="*/ 227201 h 9621"/>
                <a:gd name="T52" fmla="*/ 2049623 w 10000"/>
                <a:gd name="T53" fmla="*/ 211257 h 9621"/>
                <a:gd name="T54" fmla="*/ 1793522 w 10000"/>
                <a:gd name="T55" fmla="*/ 191549 h 9621"/>
                <a:gd name="T56" fmla="*/ 1545604 w 10000"/>
                <a:gd name="T57" fmla="*/ 171619 h 9621"/>
                <a:gd name="T58" fmla="*/ 1101314 w 10000"/>
                <a:gd name="T59" fmla="*/ 128216 h 9621"/>
                <a:gd name="T60" fmla="*/ 721664 w 10000"/>
                <a:gd name="T61" fmla="*/ 88577 h 9621"/>
                <a:gd name="T62" fmla="*/ 418107 w 10000"/>
                <a:gd name="T63" fmla="*/ 56025 h 9621"/>
                <a:gd name="T64" fmla="*/ 191462 w 10000"/>
                <a:gd name="T65" fmla="*/ 26130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A7F26DC7-9755-4309-946A-9ACDC78F0FDF}"/>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a:extLst>
              <a:ext uri="{FF2B5EF4-FFF2-40B4-BE49-F238E27FC236}">
                <a16:creationId xmlns:a16="http://schemas.microsoft.com/office/drawing/2014/main" id="{CBC36F93-6489-4E96-8F97-6BE69B73FCC5}"/>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5" name="Date Placeholder 3">
            <a:extLst>
              <a:ext uri="{FF2B5EF4-FFF2-40B4-BE49-F238E27FC236}">
                <a16:creationId xmlns:a16="http://schemas.microsoft.com/office/drawing/2014/main" id="{2F68E80C-239E-4C66-BFFB-2AC1F7F6ACC8}"/>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120D301F-3633-42DD-AAFB-92772D4BD0AD}"/>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1299F5DF-E767-400D-983A-2D6BAECB1929}"/>
              </a:ext>
            </a:extLst>
          </p:cNvPr>
          <p:cNvSpPr>
            <a:spLocks noGrp="1"/>
          </p:cNvSpPr>
          <p:nvPr>
            <p:ph type="sldNum" sz="quarter" idx="12"/>
          </p:nvPr>
        </p:nvSpPr>
        <p:spPr/>
        <p:txBody>
          <a:bodyPr/>
          <a:lstStyle>
            <a:lvl1pPr>
              <a:defRPr/>
            </a:lvl1pPr>
          </a:lstStyle>
          <a:p>
            <a:fld id="{782426F4-BAF1-4D13-B5D7-336F5CF460E2}" type="slidenum">
              <a:rPr lang="en-US" altLang="en-US"/>
              <a:pPr/>
              <a:t>‹#›</a:t>
            </a:fld>
            <a:endParaRPr lang="en-US" altLang="en-US"/>
          </a:p>
        </p:txBody>
      </p:sp>
    </p:spTree>
    <p:extLst>
      <p:ext uri="{BB962C8B-B14F-4D97-AF65-F5344CB8AC3E}">
        <p14:creationId xmlns:p14="http://schemas.microsoft.com/office/powerpoint/2010/main" val="2240075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F1F91F-523D-443E-BD18-97D07E7676DA}"/>
              </a:ext>
            </a:extLst>
          </p:cNvPr>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7B1E70-7E76-4C2C-A55C-7F83F46AD6B3}"/>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6">
            <a:extLst>
              <a:ext uri="{FF2B5EF4-FFF2-40B4-BE49-F238E27FC236}">
                <a16:creationId xmlns:a16="http://schemas.microsoft.com/office/drawing/2014/main" id="{70063FC2-6416-4A40-B28B-C980E86F8F6C}"/>
              </a:ext>
            </a:extLst>
          </p:cNvPr>
          <p:cNvSpPr>
            <a:spLocks noGrp="1"/>
          </p:cNvSpPr>
          <p:nvPr>
            <p:ph type="dt" sz="half" idx="18"/>
          </p:nvPr>
        </p:nvSpPr>
        <p:spPr/>
        <p:txBody>
          <a:bodyPr/>
          <a:lstStyle>
            <a:lvl1pPr>
              <a:defRPr/>
            </a:lvl1pPr>
          </a:lstStyle>
          <a:p>
            <a:pPr>
              <a:defRPr/>
            </a:pPr>
            <a:endParaRPr lang="en-US"/>
          </a:p>
        </p:txBody>
      </p:sp>
      <p:sp>
        <p:nvSpPr>
          <p:cNvPr id="12" name="Footer Placeholder 7">
            <a:extLst>
              <a:ext uri="{FF2B5EF4-FFF2-40B4-BE49-F238E27FC236}">
                <a16:creationId xmlns:a16="http://schemas.microsoft.com/office/drawing/2014/main" id="{72D621AC-4E14-4C72-84E0-7791DB377310}"/>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D326647A-1B15-4B61-AF4D-3BEB1E024376}"/>
              </a:ext>
            </a:extLst>
          </p:cNvPr>
          <p:cNvSpPr>
            <a:spLocks noGrp="1"/>
          </p:cNvSpPr>
          <p:nvPr>
            <p:ph type="sldNum" sz="quarter" idx="20"/>
          </p:nvPr>
        </p:nvSpPr>
        <p:spPr/>
        <p:txBody>
          <a:bodyPr/>
          <a:lstStyle>
            <a:lvl1pPr>
              <a:defRPr/>
            </a:lvl1pPr>
          </a:lstStyle>
          <a:p>
            <a:fld id="{7C26612E-DEF4-48A8-AC07-9D8770FA9934}" type="slidenum">
              <a:rPr lang="en-US" altLang="en-US"/>
              <a:pPr/>
              <a:t>‹#›</a:t>
            </a:fld>
            <a:endParaRPr lang="en-US" altLang="en-US"/>
          </a:p>
        </p:txBody>
      </p:sp>
    </p:spTree>
    <p:extLst>
      <p:ext uri="{BB962C8B-B14F-4D97-AF65-F5344CB8AC3E}">
        <p14:creationId xmlns:p14="http://schemas.microsoft.com/office/powerpoint/2010/main" val="305057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F06F0AD-CDD1-4540-94FB-CE5239F67FAB}"/>
              </a:ext>
            </a:extLst>
          </p:cNvPr>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A2FD8C7-C32C-4464-9903-70010D912086}"/>
              </a:ext>
            </a:extLst>
          </p:cNvPr>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6">
            <a:extLst>
              <a:ext uri="{FF2B5EF4-FFF2-40B4-BE49-F238E27FC236}">
                <a16:creationId xmlns:a16="http://schemas.microsoft.com/office/drawing/2014/main" id="{CD41FCD0-A425-4FFF-A5D2-DBE3CBC31529}"/>
              </a:ext>
            </a:extLst>
          </p:cNvPr>
          <p:cNvSpPr>
            <a:spLocks noGrp="1"/>
          </p:cNvSpPr>
          <p:nvPr>
            <p:ph type="dt" sz="half" idx="23"/>
          </p:nvPr>
        </p:nvSpPr>
        <p:spPr/>
        <p:txBody>
          <a:bodyPr/>
          <a:lstStyle>
            <a:lvl1pPr>
              <a:defRPr/>
            </a:lvl1pPr>
          </a:lstStyle>
          <a:p>
            <a:pPr>
              <a:defRPr/>
            </a:pPr>
            <a:endParaRPr lang="en-US"/>
          </a:p>
        </p:txBody>
      </p:sp>
      <p:sp>
        <p:nvSpPr>
          <p:cNvPr id="16" name="Footer Placeholder 7">
            <a:extLst>
              <a:ext uri="{FF2B5EF4-FFF2-40B4-BE49-F238E27FC236}">
                <a16:creationId xmlns:a16="http://schemas.microsoft.com/office/drawing/2014/main" id="{ACDC72B8-FECB-478A-ADDB-405AD343AC7C}"/>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8">
            <a:extLst>
              <a:ext uri="{FF2B5EF4-FFF2-40B4-BE49-F238E27FC236}">
                <a16:creationId xmlns:a16="http://schemas.microsoft.com/office/drawing/2014/main" id="{5E4BECDC-9C0D-4481-8427-90728D6E3447}"/>
              </a:ext>
            </a:extLst>
          </p:cNvPr>
          <p:cNvSpPr>
            <a:spLocks noGrp="1"/>
          </p:cNvSpPr>
          <p:nvPr>
            <p:ph type="sldNum" sz="quarter" idx="25"/>
          </p:nvPr>
        </p:nvSpPr>
        <p:spPr/>
        <p:txBody>
          <a:bodyPr/>
          <a:lstStyle>
            <a:lvl1pPr>
              <a:defRPr/>
            </a:lvl1pPr>
          </a:lstStyle>
          <a:p>
            <a:fld id="{108AAF67-3C79-47EB-BD39-DF08B8BF2267}" type="slidenum">
              <a:rPr lang="en-US" altLang="en-US"/>
              <a:pPr/>
              <a:t>‹#›</a:t>
            </a:fld>
            <a:endParaRPr lang="en-US" altLang="en-US"/>
          </a:p>
        </p:txBody>
      </p:sp>
    </p:spTree>
    <p:extLst>
      <p:ext uri="{BB962C8B-B14F-4D97-AF65-F5344CB8AC3E}">
        <p14:creationId xmlns:p14="http://schemas.microsoft.com/office/powerpoint/2010/main" val="1638528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15DC992-0B76-44C5-9937-F5AC57A0AE66}"/>
              </a:ext>
            </a:extLst>
          </p:cNvPr>
          <p:cNvSpPr>
            <a:spLocks noGrp="1"/>
          </p:cNvSpPr>
          <p:nvPr>
            <p:ph type="dt" sz="half" idx="10"/>
          </p:nvPr>
        </p:nvSpPr>
        <p:spPr>
          <a:xfrm>
            <a:off x="7621588" y="6388100"/>
            <a:ext cx="990600" cy="22860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A438E22-8E9C-46E4-89CA-E3B70C83CF11}"/>
              </a:ext>
            </a:extLst>
          </p:cNvPr>
          <p:cNvSpPr>
            <a:spLocks noGrp="1"/>
          </p:cNvSpPr>
          <p:nvPr>
            <p:ph type="ftr" sz="quarter" idx="11"/>
          </p:nvPr>
        </p:nvSpPr>
        <p:spPr>
          <a:xfrm>
            <a:off x="515938" y="6388100"/>
            <a:ext cx="3859212" cy="2286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76FF9F-62EB-4832-92A7-4C56BFA29198}"/>
              </a:ext>
            </a:extLst>
          </p:cNvPr>
          <p:cNvSpPr>
            <a:spLocks noGrp="1"/>
          </p:cNvSpPr>
          <p:nvPr>
            <p:ph type="sldNum" sz="quarter" idx="12"/>
          </p:nvPr>
        </p:nvSpPr>
        <p:spPr/>
        <p:txBody>
          <a:bodyPr/>
          <a:lstStyle>
            <a:lvl1pPr>
              <a:defRPr/>
            </a:lvl1pPr>
          </a:lstStyle>
          <a:p>
            <a:fld id="{4D601949-62B2-47D2-B883-23B54091D11D}" type="slidenum">
              <a:rPr lang="en-US" altLang="en-US"/>
              <a:pPr/>
              <a:t>‹#›</a:t>
            </a:fld>
            <a:endParaRPr lang="en-US" altLang="en-US"/>
          </a:p>
        </p:txBody>
      </p:sp>
    </p:spTree>
    <p:extLst>
      <p:ext uri="{BB962C8B-B14F-4D97-AF65-F5344CB8AC3E}">
        <p14:creationId xmlns:p14="http://schemas.microsoft.com/office/powerpoint/2010/main" val="2839840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7AE741FC-9214-4F84-A33C-3B20AB1BD1C0}"/>
              </a:ext>
            </a:extLst>
          </p:cNvPr>
          <p:cNvGrpSpPr>
            <a:grpSpLocks/>
          </p:cNvGrpSpPr>
          <p:nvPr/>
        </p:nvGrpSpPr>
        <p:grpSpPr bwMode="auto">
          <a:xfrm>
            <a:off x="-1588" y="0"/>
            <a:ext cx="9120188" cy="6861175"/>
            <a:chOff x="-1588" y="0"/>
            <a:chExt cx="9120420" cy="6860798"/>
          </a:xfrm>
        </p:grpSpPr>
        <p:sp>
          <p:nvSpPr>
            <p:cNvPr id="5" name="Rectangle 4">
              <a:extLst>
                <a:ext uri="{FF2B5EF4-FFF2-40B4-BE49-F238E27FC236}">
                  <a16:creationId xmlns:a16="http://schemas.microsoft.com/office/drawing/2014/main" id="{4EC5D61B-1EFA-4E5F-87AB-E747BE3A7A0A}"/>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CCB666C2-AE3A-423E-8292-DB82F7F69016}"/>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13D6A6BB-62A1-4CF7-849F-3BAA4DEE959E}"/>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CC5F4F1B-AE54-4E0A-9647-42DCA5443CA2}"/>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8ADB044E-D685-4A61-8BD1-87942209F92C}"/>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EC14FC6-BC1F-4481-B2D3-E242D82F2120}"/>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CCDD175E-824B-4114-9B34-517514A03740}"/>
                </a:ext>
              </a:extLst>
            </p:cNvPr>
            <p:cNvSpPr>
              <a:spLocks/>
            </p:cNvSpPr>
            <p:nvPr/>
          </p:nvSpPr>
          <p:spPr bwMode="gray">
            <a:xfrm rot="4966650">
              <a:off x="4673046" y="5107506"/>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 name="Rectangle 11">
            <a:extLst>
              <a:ext uri="{FF2B5EF4-FFF2-40B4-BE49-F238E27FC236}">
                <a16:creationId xmlns:a16="http://schemas.microsoft.com/office/drawing/2014/main" id="{290C7744-C032-45D0-BAA0-B9D01C89FF2C}"/>
              </a:ext>
            </a:extLst>
          </p:cNvPr>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a:extLst>
              <a:ext uri="{FF2B5EF4-FFF2-40B4-BE49-F238E27FC236}">
                <a16:creationId xmlns:a16="http://schemas.microsoft.com/office/drawing/2014/main" id="{EE85BB3B-B4FC-4019-B6D5-D6F9FEA22A24}"/>
              </a:ext>
            </a:extLst>
          </p:cNvPr>
          <p:cNvSpPr>
            <a:spLocks/>
          </p:cNvSpPr>
          <p:nvPr/>
        </p:nvSpPr>
        <p:spPr bwMode="gray">
          <a:xfrm rot="5400000">
            <a:off x="1298575" y="1765301"/>
            <a:ext cx="5997575" cy="3327400"/>
          </a:xfrm>
          <a:custGeom>
            <a:avLst/>
            <a:gdLst>
              <a:gd name="T0" fmla="*/ 0 w 4960"/>
              <a:gd name="T1" fmla="*/ 0 h 2752"/>
              <a:gd name="T2" fmla="*/ 0 w 4960"/>
              <a:gd name="T3" fmla="*/ 391743 h 2752"/>
              <a:gd name="T4" fmla="*/ 0 w 4960"/>
              <a:gd name="T5" fmla="*/ 2408496 h 2752"/>
              <a:gd name="T6" fmla="*/ 0 w 4960"/>
              <a:gd name="T7" fmla="*/ 3327400 h 2752"/>
              <a:gd name="T8" fmla="*/ 5997575 w 4960"/>
              <a:gd name="T9" fmla="*/ 3327400 h 2752"/>
              <a:gd name="T10" fmla="*/ 5997575 w 4960"/>
              <a:gd name="T11" fmla="*/ 2408496 h 2752"/>
              <a:gd name="T12" fmla="*/ 5997575 w 4960"/>
              <a:gd name="T13" fmla="*/ 391743 h 2752"/>
              <a:gd name="T14" fmla="*/ 5997575 w 4960"/>
              <a:gd name="T15" fmla="*/ 0 h 2752"/>
              <a:gd name="T16" fmla="*/ 5997575 w 4960"/>
              <a:gd name="T17" fmla="*/ 0 h 2752"/>
              <a:gd name="T18" fmla="*/ 5724298 w 4960"/>
              <a:gd name="T19" fmla="*/ 41109 h 2752"/>
              <a:gd name="T20" fmla="*/ 5453440 w 4960"/>
              <a:gd name="T21" fmla="*/ 77381 h 2752"/>
              <a:gd name="T22" fmla="*/ 5180164 w 4960"/>
              <a:gd name="T23" fmla="*/ 108818 h 2752"/>
              <a:gd name="T24" fmla="*/ 4909305 w 4960"/>
              <a:gd name="T25" fmla="*/ 137836 h 2752"/>
              <a:gd name="T26" fmla="*/ 4638447 w 4960"/>
              <a:gd name="T27" fmla="*/ 159599 h 2752"/>
              <a:gd name="T28" fmla="*/ 4370007 w 4960"/>
              <a:gd name="T29" fmla="*/ 176526 h 2752"/>
              <a:gd name="T30" fmla="*/ 4101567 w 4960"/>
              <a:gd name="T31" fmla="*/ 191035 h 2752"/>
              <a:gd name="T32" fmla="*/ 3837964 w 4960"/>
              <a:gd name="T33" fmla="*/ 200708 h 2752"/>
              <a:gd name="T34" fmla="*/ 3579198 w 4960"/>
              <a:gd name="T35" fmla="*/ 207963 h 2752"/>
              <a:gd name="T36" fmla="*/ 3322850 w 4960"/>
              <a:gd name="T37" fmla="*/ 210381 h 2752"/>
              <a:gd name="T38" fmla="*/ 3073757 w 4960"/>
              <a:gd name="T39" fmla="*/ 210381 h 2752"/>
              <a:gd name="T40" fmla="*/ 2827083 w 4960"/>
              <a:gd name="T41" fmla="*/ 210381 h 2752"/>
              <a:gd name="T42" fmla="*/ 2587663 w 4960"/>
              <a:gd name="T43" fmla="*/ 205544 h 2752"/>
              <a:gd name="T44" fmla="*/ 2355499 w 4960"/>
              <a:gd name="T45" fmla="*/ 198290 h 2752"/>
              <a:gd name="T46" fmla="*/ 2130590 w 4960"/>
              <a:gd name="T47" fmla="*/ 188617 h 2752"/>
              <a:gd name="T48" fmla="*/ 1912936 w 4960"/>
              <a:gd name="T49" fmla="*/ 178944 h 2752"/>
              <a:gd name="T50" fmla="*/ 1704956 w 4960"/>
              <a:gd name="T51" fmla="*/ 166854 h 2752"/>
              <a:gd name="T52" fmla="*/ 1504231 w 4960"/>
              <a:gd name="T53" fmla="*/ 154763 h 2752"/>
              <a:gd name="T54" fmla="*/ 1315597 w 4960"/>
              <a:gd name="T55" fmla="*/ 140254 h 2752"/>
              <a:gd name="T56" fmla="*/ 1134219 w 4960"/>
              <a:gd name="T57" fmla="*/ 125745 h 2752"/>
              <a:gd name="T58" fmla="*/ 807738 w 4960"/>
              <a:gd name="T59" fmla="*/ 94309 h 2752"/>
              <a:gd name="T60" fmla="*/ 529625 w 4960"/>
              <a:gd name="T61" fmla="*/ 65291 h 2752"/>
              <a:gd name="T62" fmla="*/ 307134 w 4960"/>
              <a:gd name="T63" fmla="*/ 41109 h 2752"/>
              <a:gd name="T64" fmla="*/ 140266 w 4960"/>
              <a:gd name="T65" fmla="*/ 1934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D41CA86A-BAEA-43C2-AEB4-906AF3504F8B}"/>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4">
            <a:extLst>
              <a:ext uri="{FF2B5EF4-FFF2-40B4-BE49-F238E27FC236}">
                <a16:creationId xmlns:a16="http://schemas.microsoft.com/office/drawing/2014/main" id="{504F6DE4-A067-4064-BA3F-C1465D5FD0FF}"/>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BAA8C8A8-EA6A-4DB8-B53E-666794743F3C}"/>
              </a:ext>
            </a:extLst>
          </p:cNvPr>
          <p:cNvSpPr>
            <a:spLocks noGrp="1"/>
          </p:cNvSpPr>
          <p:nvPr>
            <p:ph type="dt" sz="half" idx="10"/>
          </p:nvPr>
        </p:nvSpPr>
        <p:spPr/>
        <p:txBody>
          <a:bodyPr/>
          <a:lstStyle>
            <a:lvl1pPr>
              <a:defRPr/>
            </a:lvl1pPr>
          </a:lstStyle>
          <a:p>
            <a:pPr>
              <a:defRPr/>
            </a:pPr>
            <a:endParaRPr lang="en-US"/>
          </a:p>
        </p:txBody>
      </p:sp>
      <p:sp>
        <p:nvSpPr>
          <p:cNvPr id="17" name="Footer Placeholder 4">
            <a:extLst>
              <a:ext uri="{FF2B5EF4-FFF2-40B4-BE49-F238E27FC236}">
                <a16:creationId xmlns:a16="http://schemas.microsoft.com/office/drawing/2014/main" id="{D44999F2-2062-42B0-B1A1-0AA84A3BED7F}"/>
              </a:ext>
            </a:extLst>
          </p:cNvPr>
          <p:cNvSpPr>
            <a:spLocks noGrp="1"/>
          </p:cNvSpPr>
          <p:nvPr>
            <p:ph type="ftr" sz="quarter" idx="11"/>
          </p:nvPr>
        </p:nvSpPr>
        <p:spPr>
          <a:xfrm>
            <a:off x="538163" y="6365875"/>
            <a:ext cx="3860800" cy="228600"/>
          </a:xfrm>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4BEE643E-6485-4B82-8D29-509DFA6235A1}"/>
              </a:ext>
            </a:extLst>
          </p:cNvPr>
          <p:cNvSpPr>
            <a:spLocks noGrp="1"/>
          </p:cNvSpPr>
          <p:nvPr>
            <p:ph type="sldNum" sz="quarter" idx="12"/>
          </p:nvPr>
        </p:nvSpPr>
        <p:spPr/>
        <p:txBody>
          <a:bodyPr/>
          <a:lstStyle>
            <a:lvl1pPr>
              <a:defRPr/>
            </a:lvl1pPr>
          </a:lstStyle>
          <a:p>
            <a:fld id="{385501F3-6D04-438F-BDC6-0E859DB874F6}" type="slidenum">
              <a:rPr lang="en-US" altLang="en-US"/>
              <a:pPr/>
              <a:t>‹#›</a:t>
            </a:fld>
            <a:endParaRPr lang="en-US" altLang="en-US"/>
          </a:p>
        </p:txBody>
      </p:sp>
    </p:spTree>
    <p:extLst>
      <p:ext uri="{BB962C8B-B14F-4D97-AF65-F5344CB8AC3E}">
        <p14:creationId xmlns:p14="http://schemas.microsoft.com/office/powerpoint/2010/main" val="214180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75074EC-1AA9-47F8-BDBA-F8E5EBB8E54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45225A3-202A-46C5-BED9-C9F442D83C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700FD9-42D0-43CE-89A0-8AFA7607A265}"/>
              </a:ext>
            </a:extLst>
          </p:cNvPr>
          <p:cNvSpPr>
            <a:spLocks noGrp="1"/>
          </p:cNvSpPr>
          <p:nvPr>
            <p:ph type="sldNum" sz="quarter" idx="12"/>
          </p:nvPr>
        </p:nvSpPr>
        <p:spPr/>
        <p:txBody>
          <a:bodyPr/>
          <a:lstStyle>
            <a:lvl1pPr>
              <a:defRPr/>
            </a:lvl1pPr>
          </a:lstStyle>
          <a:p>
            <a:fld id="{DF9FA3D9-A20C-48F3-ADA8-2C0896D68714}" type="slidenum">
              <a:rPr lang="en-US" altLang="en-US"/>
              <a:pPr/>
              <a:t>‹#›</a:t>
            </a:fld>
            <a:endParaRPr lang="en-US" altLang="en-US"/>
          </a:p>
        </p:txBody>
      </p:sp>
    </p:spTree>
    <p:extLst>
      <p:ext uri="{BB962C8B-B14F-4D97-AF65-F5344CB8AC3E}">
        <p14:creationId xmlns:p14="http://schemas.microsoft.com/office/powerpoint/2010/main" val="237659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A94373-0328-4455-9D21-A980189FA4A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F3D9852-FC36-4F8E-A8F4-102097AD7D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B415C0-4159-490C-94D0-D63F3299983E}"/>
              </a:ext>
            </a:extLst>
          </p:cNvPr>
          <p:cNvSpPr>
            <a:spLocks noGrp="1"/>
          </p:cNvSpPr>
          <p:nvPr>
            <p:ph type="sldNum" sz="quarter" idx="12"/>
          </p:nvPr>
        </p:nvSpPr>
        <p:spPr/>
        <p:txBody>
          <a:bodyPr/>
          <a:lstStyle>
            <a:lvl1pPr>
              <a:defRPr/>
            </a:lvl1pPr>
          </a:lstStyle>
          <a:p>
            <a:fld id="{DFA866E5-15B1-4011-B0BF-197FE90CF868}" type="slidenum">
              <a:rPr lang="en-US" altLang="en-US"/>
              <a:pPr/>
              <a:t>‹#›</a:t>
            </a:fld>
            <a:endParaRPr lang="en-US" altLang="en-US"/>
          </a:p>
        </p:txBody>
      </p:sp>
    </p:spTree>
    <p:extLst>
      <p:ext uri="{BB962C8B-B14F-4D97-AF65-F5344CB8AC3E}">
        <p14:creationId xmlns:p14="http://schemas.microsoft.com/office/powerpoint/2010/main" val="6406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a:extLst>
              <a:ext uri="{FF2B5EF4-FFF2-40B4-BE49-F238E27FC236}">
                <a16:creationId xmlns:a16="http://schemas.microsoft.com/office/drawing/2014/main" id="{A02BDBC2-0291-4CD5-94F5-574F55183E59}"/>
              </a:ext>
            </a:extLst>
          </p:cNvPr>
          <p:cNvGrpSpPr>
            <a:grpSpLocks/>
          </p:cNvGrpSpPr>
          <p:nvPr/>
        </p:nvGrpSpPr>
        <p:grpSpPr bwMode="auto">
          <a:xfrm>
            <a:off x="-1588" y="0"/>
            <a:ext cx="9145588" cy="6861175"/>
            <a:chOff x="-1588" y="0"/>
            <a:chExt cx="9145588" cy="6860798"/>
          </a:xfrm>
        </p:grpSpPr>
        <p:sp>
          <p:nvSpPr>
            <p:cNvPr id="5" name="Rectangle 4">
              <a:extLst>
                <a:ext uri="{FF2B5EF4-FFF2-40B4-BE49-F238E27FC236}">
                  <a16:creationId xmlns:a16="http://schemas.microsoft.com/office/drawing/2014/main" id="{1E3061ED-F22B-4DD8-B2CE-CD3A0C60AEDF}"/>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75EB3D98-5408-4B34-B26B-A40F69CFFBE7}"/>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FCB4F044-183D-4EDF-8573-E88B785BFDEA}"/>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75B3CB0-1F04-4DA0-816A-668E97DC6751}"/>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62B320A4-D69D-455E-AFE6-B700C7085048}"/>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2F116153-16BC-41F7-9BE1-96374F866D7A}"/>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70CDFE9-F9B5-4CD6-A74E-0E2CE9CEE0AB}"/>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a:extLst>
                <a:ext uri="{FF2B5EF4-FFF2-40B4-BE49-F238E27FC236}">
                  <a16:creationId xmlns:a16="http://schemas.microsoft.com/office/drawing/2014/main" id="{4558AA11-3BB9-4AFE-896C-E42BBCA4DC0D}"/>
                </a:ext>
              </a:extLst>
            </p:cNvPr>
            <p:cNvSpPr>
              <a:spLocks/>
            </p:cNvSpPr>
            <p:nvPr/>
          </p:nvSpPr>
          <p:spPr bwMode="gray">
            <a:xfrm rot="-5400000">
              <a:off x="3105027"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9EB2FD6C-00FF-49C2-BB00-E843FE3B823C}"/>
                </a:ext>
              </a:extLst>
            </p:cNvPr>
            <p:cNvSpPr>
              <a:spLocks/>
            </p:cNvSpPr>
            <p:nvPr/>
          </p:nvSpPr>
          <p:spPr bwMode="gray">
            <a:xfrm rot="-5912394">
              <a:off x="3320102"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4B79D4EF-16BF-4C93-B961-A1BB6BC03419}"/>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BA451CAF-9BDD-40B7-8FBD-DE08B5B2EFC9}"/>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6" name="Date Placeholder 3">
            <a:extLst>
              <a:ext uri="{FF2B5EF4-FFF2-40B4-BE49-F238E27FC236}">
                <a16:creationId xmlns:a16="http://schemas.microsoft.com/office/drawing/2014/main" id="{F8CBD411-19E9-4FD0-8670-F99E24DF0517}"/>
              </a:ext>
            </a:extLst>
          </p:cNvPr>
          <p:cNvSpPr>
            <a:spLocks noGrp="1"/>
          </p:cNvSpPr>
          <p:nvPr>
            <p:ph type="dt" sz="half" idx="10"/>
          </p:nvPr>
        </p:nvSpPr>
        <p:spPr/>
        <p:txBody>
          <a:bodyPr/>
          <a:lstStyle>
            <a:lvl1pPr>
              <a:defRPr/>
            </a:lvl1pPr>
          </a:lstStyle>
          <a:p>
            <a:pPr>
              <a:defRPr/>
            </a:pPr>
            <a:endParaRPr lang="en-US"/>
          </a:p>
        </p:txBody>
      </p:sp>
      <p:sp>
        <p:nvSpPr>
          <p:cNvPr id="17" name="Footer Placeholder 4">
            <a:extLst>
              <a:ext uri="{FF2B5EF4-FFF2-40B4-BE49-F238E27FC236}">
                <a16:creationId xmlns:a16="http://schemas.microsoft.com/office/drawing/2014/main" id="{E12ED239-D6DA-47BE-8654-E4700E82F791}"/>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id="{50A4B9EF-8D8E-417D-AEDC-85E8AD2CE13D}"/>
              </a:ext>
            </a:extLst>
          </p:cNvPr>
          <p:cNvSpPr>
            <a:spLocks noGrp="1"/>
          </p:cNvSpPr>
          <p:nvPr>
            <p:ph type="sldNum" sz="quarter" idx="12"/>
          </p:nvPr>
        </p:nvSpPr>
        <p:spPr/>
        <p:txBody>
          <a:bodyPr/>
          <a:lstStyle>
            <a:lvl1pPr>
              <a:defRPr/>
            </a:lvl1pPr>
          </a:lstStyle>
          <a:p>
            <a:fld id="{7C0BAB68-BE57-47B5-AD09-418E0B1B857A}" type="slidenum">
              <a:rPr lang="en-US" altLang="en-US"/>
              <a:pPr/>
              <a:t>‹#›</a:t>
            </a:fld>
            <a:endParaRPr lang="en-US" altLang="en-US"/>
          </a:p>
        </p:txBody>
      </p:sp>
    </p:spTree>
    <p:extLst>
      <p:ext uri="{BB962C8B-B14F-4D97-AF65-F5344CB8AC3E}">
        <p14:creationId xmlns:p14="http://schemas.microsoft.com/office/powerpoint/2010/main" val="238650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2B6AB89-A832-4A2A-849A-4002D38D8FA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8D8F7D6-ABBD-4D68-8AA4-5684266367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FBD809-8698-4D56-BB00-8F281E42C7A1}"/>
              </a:ext>
            </a:extLst>
          </p:cNvPr>
          <p:cNvSpPr>
            <a:spLocks noGrp="1"/>
          </p:cNvSpPr>
          <p:nvPr>
            <p:ph type="sldNum" sz="quarter" idx="12"/>
          </p:nvPr>
        </p:nvSpPr>
        <p:spPr/>
        <p:txBody>
          <a:bodyPr/>
          <a:lstStyle>
            <a:lvl1pPr>
              <a:defRPr/>
            </a:lvl1pPr>
          </a:lstStyle>
          <a:p>
            <a:fld id="{4E77F171-428B-4276-9C67-7CDEAE7CF62E}" type="slidenum">
              <a:rPr lang="en-US" altLang="en-US"/>
              <a:pPr/>
              <a:t>‹#›</a:t>
            </a:fld>
            <a:endParaRPr lang="en-US" altLang="en-US"/>
          </a:p>
        </p:txBody>
      </p:sp>
    </p:spTree>
    <p:extLst>
      <p:ext uri="{BB962C8B-B14F-4D97-AF65-F5344CB8AC3E}">
        <p14:creationId xmlns:p14="http://schemas.microsoft.com/office/powerpoint/2010/main" val="40105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83F1B02-2E65-4251-9E21-27E855CA0DB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EB2C20F-4D03-4B39-BF39-09CEAE5F15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D6C0BB4-3856-413A-B6A2-7F4A137DF6FB}"/>
              </a:ext>
            </a:extLst>
          </p:cNvPr>
          <p:cNvSpPr>
            <a:spLocks noGrp="1"/>
          </p:cNvSpPr>
          <p:nvPr>
            <p:ph type="sldNum" sz="quarter" idx="12"/>
          </p:nvPr>
        </p:nvSpPr>
        <p:spPr/>
        <p:txBody>
          <a:bodyPr/>
          <a:lstStyle>
            <a:lvl1pPr>
              <a:defRPr/>
            </a:lvl1pPr>
          </a:lstStyle>
          <a:p>
            <a:fld id="{56DAD0CF-124C-4979-ADDC-62C3E4658C7B}" type="slidenum">
              <a:rPr lang="en-US" altLang="en-US"/>
              <a:pPr/>
              <a:t>‹#›</a:t>
            </a:fld>
            <a:endParaRPr lang="en-US" altLang="en-US"/>
          </a:p>
        </p:txBody>
      </p:sp>
    </p:spTree>
    <p:extLst>
      <p:ext uri="{BB962C8B-B14F-4D97-AF65-F5344CB8AC3E}">
        <p14:creationId xmlns:p14="http://schemas.microsoft.com/office/powerpoint/2010/main" val="217000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DE83E5D-F6D1-4CF4-B74F-5CDBBB0450B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9A8C8AD-5694-47E8-8909-6CEF9F04D8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4BFB185-52EE-4A3D-B3FE-AFA4FDA13AF1}"/>
              </a:ext>
            </a:extLst>
          </p:cNvPr>
          <p:cNvSpPr>
            <a:spLocks noGrp="1"/>
          </p:cNvSpPr>
          <p:nvPr>
            <p:ph type="sldNum" sz="quarter" idx="12"/>
          </p:nvPr>
        </p:nvSpPr>
        <p:spPr/>
        <p:txBody>
          <a:bodyPr/>
          <a:lstStyle>
            <a:lvl1pPr>
              <a:defRPr/>
            </a:lvl1pPr>
          </a:lstStyle>
          <a:p>
            <a:fld id="{22CB0C0E-F22E-417B-9E29-0D32535D557E}" type="slidenum">
              <a:rPr lang="en-US" altLang="en-US"/>
              <a:pPr/>
              <a:t>‹#›</a:t>
            </a:fld>
            <a:endParaRPr lang="en-US" altLang="en-US"/>
          </a:p>
        </p:txBody>
      </p:sp>
    </p:spTree>
    <p:extLst>
      <p:ext uri="{BB962C8B-B14F-4D97-AF65-F5344CB8AC3E}">
        <p14:creationId xmlns:p14="http://schemas.microsoft.com/office/powerpoint/2010/main" val="134125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98D21-2C43-4F4F-A355-644A83268CCC}"/>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id="{3595EE57-B9FA-49D1-BDB9-C56578DEDA73}"/>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60BC487D-321F-4F44-B4E4-3E760FB72E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517B8D8C-155F-4F41-8CDA-5FB40F0AEC71}"/>
              </a:ext>
            </a:extLst>
          </p:cNvPr>
          <p:cNvSpPr>
            <a:spLocks noGrp="1"/>
          </p:cNvSpPr>
          <p:nvPr>
            <p:ph type="sldNum" sz="quarter" idx="12"/>
          </p:nvPr>
        </p:nvSpPr>
        <p:spPr/>
        <p:txBody>
          <a:bodyPr/>
          <a:lstStyle>
            <a:lvl1pPr>
              <a:defRPr/>
            </a:lvl1pPr>
          </a:lstStyle>
          <a:p>
            <a:fld id="{3F7CBDED-896D-42A2-9631-994E7B749034}" type="slidenum">
              <a:rPr lang="en-US" altLang="en-US"/>
              <a:pPr/>
              <a:t>‹#›</a:t>
            </a:fld>
            <a:endParaRPr lang="en-US" altLang="en-US"/>
          </a:p>
        </p:txBody>
      </p:sp>
    </p:spTree>
    <p:extLst>
      <p:ext uri="{BB962C8B-B14F-4D97-AF65-F5344CB8AC3E}">
        <p14:creationId xmlns:p14="http://schemas.microsoft.com/office/powerpoint/2010/main" val="360323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AF352724-2ADD-4880-A9E6-9D318366CE91}"/>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FE3EB47B-2F42-4B26-8B4F-6A130B1B38B2}"/>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20600234-90F8-4E07-ADBD-E069EE97109F}"/>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F95DDFBF-5B32-4F9D-954D-3F905EE3357C}"/>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B5BF7D02-D99C-4194-AB15-4A620640A4A8}"/>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0FAE7323-D0C6-4E9A-BBCC-EEE3155642C4}"/>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CE9772FD-0451-4960-8E0F-89A267BD8173}"/>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528DB4AC-F090-4FAA-B1EA-1032513C81BD}"/>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a:extLst>
                <a:ext uri="{FF2B5EF4-FFF2-40B4-BE49-F238E27FC236}">
                  <a16:creationId xmlns:a16="http://schemas.microsoft.com/office/drawing/2014/main" id="{BFB43DA7-2CAA-4412-9D26-A23CA4A1E683}"/>
                </a:ext>
              </a:extLst>
            </p:cNvPr>
            <p:cNvSpPr>
              <a:spLocks/>
            </p:cNvSpPr>
            <p:nvPr/>
          </p:nvSpPr>
          <p:spPr bwMode="gray">
            <a:xfrm rot="-5400000">
              <a:off x="2548536"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00C0CECF-5C9F-4CB3-B077-2F66FACAC464}"/>
                </a:ext>
              </a:extLst>
            </p:cNvPr>
            <p:cNvSpPr>
              <a:spLocks/>
            </p:cNvSpPr>
            <p:nvPr/>
          </p:nvSpPr>
          <p:spPr bwMode="gray">
            <a:xfrm rot="-5912394">
              <a:off x="2769747"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435EC766-6F5F-49C7-98C6-6E61DD2527A4}"/>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0525D66E-27E5-4FEC-880A-CC004519FB43}"/>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F028B1D4-731C-4B66-934A-69A80EB79A0D}"/>
              </a:ext>
            </a:extLst>
          </p:cNvPr>
          <p:cNvSpPr>
            <a:spLocks noGrp="1"/>
          </p:cNvSpPr>
          <p:nvPr>
            <p:ph type="dt" sz="half" idx="10"/>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154F5535-B911-49FF-8FB2-51D46D4A62EE}"/>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9A9EF904-1B21-4784-81D7-787EFEE1B71F}"/>
              </a:ext>
            </a:extLst>
          </p:cNvPr>
          <p:cNvSpPr>
            <a:spLocks noGrp="1"/>
          </p:cNvSpPr>
          <p:nvPr>
            <p:ph type="sldNum" sz="quarter" idx="12"/>
          </p:nvPr>
        </p:nvSpPr>
        <p:spPr/>
        <p:txBody>
          <a:bodyPr/>
          <a:lstStyle>
            <a:lvl1pPr>
              <a:defRPr/>
            </a:lvl1pPr>
          </a:lstStyle>
          <a:p>
            <a:fld id="{7B203F32-F080-451D-BEC8-84BBDD3881F9}" type="slidenum">
              <a:rPr lang="en-US" altLang="en-US"/>
              <a:pPr/>
              <a:t>‹#›</a:t>
            </a:fld>
            <a:endParaRPr lang="en-US" altLang="en-US"/>
          </a:p>
        </p:txBody>
      </p:sp>
    </p:spTree>
    <p:extLst>
      <p:ext uri="{BB962C8B-B14F-4D97-AF65-F5344CB8AC3E}">
        <p14:creationId xmlns:p14="http://schemas.microsoft.com/office/powerpoint/2010/main" val="380332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a:extLst>
              <a:ext uri="{FF2B5EF4-FFF2-40B4-BE49-F238E27FC236}">
                <a16:creationId xmlns:a16="http://schemas.microsoft.com/office/drawing/2014/main" id="{E13010E8-11AD-4958-BEDE-59EE03916DE0}"/>
              </a:ext>
            </a:extLst>
          </p:cNvPr>
          <p:cNvGrpSpPr>
            <a:grpSpLocks/>
          </p:cNvGrpSpPr>
          <p:nvPr/>
        </p:nvGrpSpPr>
        <p:grpSpPr bwMode="auto">
          <a:xfrm>
            <a:off x="-1588" y="0"/>
            <a:ext cx="9145588" cy="6861175"/>
            <a:chOff x="-1588" y="0"/>
            <a:chExt cx="9145588" cy="6860798"/>
          </a:xfrm>
        </p:grpSpPr>
        <p:sp>
          <p:nvSpPr>
            <p:cNvPr id="6" name="Rectangle 5">
              <a:extLst>
                <a:ext uri="{FF2B5EF4-FFF2-40B4-BE49-F238E27FC236}">
                  <a16:creationId xmlns:a16="http://schemas.microsoft.com/office/drawing/2014/main" id="{F6F5D9B8-7B1E-4212-BA4B-1CDCAB22B7CF}"/>
                </a:ext>
              </a:extLst>
            </p:cNvPr>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165DC8A5-8598-4623-A387-10BCF93710D8}"/>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544FC0CB-3DCC-4E17-8EB4-599C4E0D0A2F}"/>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3D00C84C-8A8A-4794-A0E6-33ED672ECFEF}"/>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356F1C5C-D32F-4DF3-9BC5-C2F48A683B6A}"/>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CCFB27AC-F4E3-4BA0-A34E-C6A42EF538C8}"/>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F809100-4CEE-4523-A229-8AEDBCFBE0D6}"/>
                </a:ext>
              </a:extLst>
            </p:cNvPr>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a:extLst>
                <a:ext uri="{FF2B5EF4-FFF2-40B4-BE49-F238E27FC236}">
                  <a16:creationId xmlns:a16="http://schemas.microsoft.com/office/drawing/2014/main" id="{5FF2DEE5-AE2B-4898-BE08-5835AEE8F761}"/>
                </a:ext>
              </a:extLst>
            </p:cNvPr>
            <p:cNvSpPr>
              <a:spLocks/>
            </p:cNvSpPr>
            <p:nvPr/>
          </p:nvSpPr>
          <p:spPr bwMode="gray">
            <a:xfrm rot="-5400000">
              <a:off x="2852610" y="1765596"/>
              <a:ext cx="5995993" cy="3326809"/>
            </a:xfrm>
            <a:custGeom>
              <a:avLst/>
              <a:gdLst>
                <a:gd name="T0" fmla="*/ 0 w 4960"/>
                <a:gd name="T1" fmla="*/ 0 h 2752"/>
                <a:gd name="T2" fmla="*/ 0 w 4960"/>
                <a:gd name="T3" fmla="*/ 391674 h 2752"/>
                <a:gd name="T4" fmla="*/ 0 w 4960"/>
                <a:gd name="T5" fmla="*/ 2408068 h 2752"/>
                <a:gd name="T6" fmla="*/ 0 w 4960"/>
                <a:gd name="T7" fmla="*/ 3326809 h 2752"/>
                <a:gd name="T8" fmla="*/ 5995993 w 4960"/>
                <a:gd name="T9" fmla="*/ 3326809 h 2752"/>
                <a:gd name="T10" fmla="*/ 5995993 w 4960"/>
                <a:gd name="T11" fmla="*/ 2408068 h 2752"/>
                <a:gd name="T12" fmla="*/ 5995993 w 4960"/>
                <a:gd name="T13" fmla="*/ 391674 h 2752"/>
                <a:gd name="T14" fmla="*/ 5995993 w 4960"/>
                <a:gd name="T15" fmla="*/ 0 h 2752"/>
                <a:gd name="T16" fmla="*/ 5995993 w 4960"/>
                <a:gd name="T17" fmla="*/ 0 h 2752"/>
                <a:gd name="T18" fmla="*/ 5722788 w 4960"/>
                <a:gd name="T19" fmla="*/ 41102 h 2752"/>
                <a:gd name="T20" fmla="*/ 5452002 w 4960"/>
                <a:gd name="T21" fmla="*/ 77368 h 2752"/>
                <a:gd name="T22" fmla="*/ 5178797 w 4960"/>
                <a:gd name="T23" fmla="*/ 108798 h 2752"/>
                <a:gd name="T24" fmla="*/ 4908010 w 4960"/>
                <a:gd name="T25" fmla="*/ 137811 h 2752"/>
                <a:gd name="T26" fmla="*/ 4637224 w 4960"/>
                <a:gd name="T27" fmla="*/ 159571 h 2752"/>
                <a:gd name="T28" fmla="*/ 4368855 w 4960"/>
                <a:gd name="T29" fmla="*/ 176495 h 2752"/>
                <a:gd name="T30" fmla="*/ 4100486 w 4960"/>
                <a:gd name="T31" fmla="*/ 191001 h 2752"/>
                <a:gd name="T32" fmla="*/ 3836952 w 4960"/>
                <a:gd name="T33" fmla="*/ 200672 h 2752"/>
                <a:gd name="T34" fmla="*/ 3578254 w 4960"/>
                <a:gd name="T35" fmla="*/ 207926 h 2752"/>
                <a:gd name="T36" fmla="*/ 3321974 w 4960"/>
                <a:gd name="T37" fmla="*/ 210343 h 2752"/>
                <a:gd name="T38" fmla="*/ 3072946 w 4960"/>
                <a:gd name="T39" fmla="*/ 210343 h 2752"/>
                <a:gd name="T40" fmla="*/ 2826337 w 4960"/>
                <a:gd name="T41" fmla="*/ 210343 h 2752"/>
                <a:gd name="T42" fmla="*/ 2586981 w 4960"/>
                <a:gd name="T43" fmla="*/ 205508 h 2752"/>
                <a:gd name="T44" fmla="*/ 2354878 w 4960"/>
                <a:gd name="T45" fmla="*/ 198255 h 2752"/>
                <a:gd name="T46" fmla="*/ 2130028 w 4960"/>
                <a:gd name="T47" fmla="*/ 188584 h 2752"/>
                <a:gd name="T48" fmla="*/ 1912432 w 4960"/>
                <a:gd name="T49" fmla="*/ 178913 h 2752"/>
                <a:gd name="T50" fmla="*/ 1704506 w 4960"/>
                <a:gd name="T51" fmla="*/ 166824 h 2752"/>
                <a:gd name="T52" fmla="*/ 1503834 w 4960"/>
                <a:gd name="T53" fmla="*/ 154735 h 2752"/>
                <a:gd name="T54" fmla="*/ 1315250 w 4960"/>
                <a:gd name="T55" fmla="*/ 140229 h 2752"/>
                <a:gd name="T56" fmla="*/ 1133920 w 4960"/>
                <a:gd name="T57" fmla="*/ 125722 h 2752"/>
                <a:gd name="T58" fmla="*/ 807525 w 4960"/>
                <a:gd name="T59" fmla="*/ 94292 h 2752"/>
                <a:gd name="T60" fmla="*/ 529485 w 4960"/>
                <a:gd name="T61" fmla="*/ 65279 h 2752"/>
                <a:gd name="T62" fmla="*/ 307053 w 4960"/>
                <a:gd name="T63" fmla="*/ 41102 h 2752"/>
                <a:gd name="T64" fmla="*/ 140229 w 4960"/>
                <a:gd name="T65" fmla="*/ 19342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BC5AA659-092E-4704-9EB3-845CCF6DE281}"/>
                </a:ext>
              </a:extLst>
            </p:cNvPr>
            <p:cNvSpPr>
              <a:spLocks/>
            </p:cNvSpPr>
            <p:nvPr/>
          </p:nvSpPr>
          <p:spPr bwMode="gray">
            <a:xfrm rot="-5912394">
              <a:off x="3074559" y="145837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7A900404-D5B3-4CCB-AAD9-27B41AA043BE}"/>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A8AB9D00-9DC3-4BE5-A363-1DB36FF2AE1E}"/>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7" name="Date Placeholder 4">
            <a:extLst>
              <a:ext uri="{FF2B5EF4-FFF2-40B4-BE49-F238E27FC236}">
                <a16:creationId xmlns:a16="http://schemas.microsoft.com/office/drawing/2014/main" id="{59E194B7-BEF4-4B9A-B69B-70FFB6668313}"/>
              </a:ext>
            </a:extLst>
          </p:cNvPr>
          <p:cNvSpPr>
            <a:spLocks noGrp="1"/>
          </p:cNvSpPr>
          <p:nvPr>
            <p:ph type="dt" sz="half" idx="10"/>
          </p:nvPr>
        </p:nvSpPr>
        <p:spPr/>
        <p:txBody>
          <a:bodyPr/>
          <a:lstStyle>
            <a:lvl1pPr>
              <a:defRPr/>
            </a:lvl1pPr>
          </a:lstStyle>
          <a:p>
            <a:pPr>
              <a:defRPr/>
            </a:pPr>
            <a:endParaRPr lang="en-US"/>
          </a:p>
        </p:txBody>
      </p:sp>
      <p:sp>
        <p:nvSpPr>
          <p:cNvPr id="18" name="Footer Placeholder 5">
            <a:extLst>
              <a:ext uri="{FF2B5EF4-FFF2-40B4-BE49-F238E27FC236}">
                <a16:creationId xmlns:a16="http://schemas.microsoft.com/office/drawing/2014/main" id="{015E26AD-798E-41FE-A8E3-A539AE527BF1}"/>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id="{0ED1EE21-40E9-49D8-B699-E8B4C615259A}"/>
              </a:ext>
            </a:extLst>
          </p:cNvPr>
          <p:cNvSpPr>
            <a:spLocks noGrp="1"/>
          </p:cNvSpPr>
          <p:nvPr>
            <p:ph type="sldNum" sz="quarter" idx="12"/>
          </p:nvPr>
        </p:nvSpPr>
        <p:spPr/>
        <p:txBody>
          <a:bodyPr/>
          <a:lstStyle>
            <a:lvl1pPr>
              <a:defRPr/>
            </a:lvl1pPr>
          </a:lstStyle>
          <a:p>
            <a:fld id="{D749BEB8-7D0E-4B00-B88F-D1C6F95473D2}" type="slidenum">
              <a:rPr lang="en-US" altLang="en-US"/>
              <a:pPr/>
              <a:t>‹#›</a:t>
            </a:fld>
            <a:endParaRPr lang="en-US" altLang="en-US"/>
          </a:p>
        </p:txBody>
      </p:sp>
    </p:spTree>
    <p:extLst>
      <p:ext uri="{BB962C8B-B14F-4D97-AF65-F5344CB8AC3E}">
        <p14:creationId xmlns:p14="http://schemas.microsoft.com/office/powerpoint/2010/main" val="98905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a:extLst>
              <a:ext uri="{FF2B5EF4-FFF2-40B4-BE49-F238E27FC236}">
                <a16:creationId xmlns:a16="http://schemas.microsoft.com/office/drawing/2014/main" id="{DD616436-85EB-4C51-801F-B5A48F4A1309}"/>
              </a:ext>
            </a:extLst>
          </p:cNvPr>
          <p:cNvGrpSpPr>
            <a:grpSpLocks/>
          </p:cNvGrpSpPr>
          <p:nvPr/>
        </p:nvGrpSpPr>
        <p:grpSpPr bwMode="auto">
          <a:xfrm>
            <a:off x="-1588" y="0"/>
            <a:ext cx="9145588" cy="6861175"/>
            <a:chOff x="-1588" y="0"/>
            <a:chExt cx="9145588" cy="6860798"/>
          </a:xfrm>
        </p:grpSpPr>
        <p:sp>
          <p:nvSpPr>
            <p:cNvPr id="14" name="Rectangle 13">
              <a:extLst>
                <a:ext uri="{FF2B5EF4-FFF2-40B4-BE49-F238E27FC236}">
                  <a16:creationId xmlns:a16="http://schemas.microsoft.com/office/drawing/2014/main" id="{006E7BAB-0DEB-4F45-8873-8462CBDC8DC3}"/>
                </a:ext>
              </a:extLst>
            </p:cNvPr>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a:extLst>
                <a:ext uri="{FF2B5EF4-FFF2-40B4-BE49-F238E27FC236}">
                  <a16:creationId xmlns:a16="http://schemas.microsoft.com/office/drawing/2014/main" id="{CD6B8930-8916-4CD6-B429-5D5A8098546E}"/>
                </a:ext>
              </a:extLst>
            </p:cNvPr>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5A2A10F3-D0E8-473F-866E-9F28E7A9ED22}"/>
                </a:ext>
              </a:extLst>
            </p:cNvPr>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30E5F3F3-FE19-4179-BBAE-E227B692965D}"/>
                </a:ext>
              </a:extLst>
            </p:cNvPr>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70BE811C-CAC0-43E1-B527-3F9B3D63725C}"/>
                </a:ext>
              </a:extLst>
            </p:cNvPr>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082A2CE0-885C-4D1D-962F-FB8BFBF88157}"/>
                </a:ext>
              </a:extLst>
            </p:cNvPr>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id="{4358166C-2633-4B92-9E55-2CBB14E2A40A}"/>
                </a:ext>
              </a:extLst>
            </p:cNvPr>
            <p:cNvSpPr>
              <a:spLocks/>
            </p:cNvSpPr>
            <p:nvPr/>
          </p:nvSpPr>
          <p:spPr bwMode="gray">
            <a:xfrm rot="-589932">
              <a:off x="6359946" y="1790293"/>
              <a:ext cx="2377690" cy="317748"/>
            </a:xfrm>
            <a:custGeom>
              <a:avLst/>
              <a:gdLst>
                <a:gd name="T0" fmla="*/ 20210 w 10000"/>
                <a:gd name="T1" fmla="*/ 152058 h 5291"/>
                <a:gd name="T2" fmla="*/ 2367704 w 10000"/>
                <a:gd name="T3" fmla="*/ 317748 h 5291"/>
                <a:gd name="T4" fmla="*/ 2377690 w 10000"/>
                <a:gd name="T5" fmla="*/ 0 h 5291"/>
                <a:gd name="T6" fmla="*/ 2377690 w 10000"/>
                <a:gd name="T7" fmla="*/ 0 h 5291"/>
                <a:gd name="T8" fmla="*/ 2298513 w 10000"/>
                <a:gd name="T9" fmla="*/ 12251 h 5291"/>
                <a:gd name="T10" fmla="*/ 2219336 w 10000"/>
                <a:gd name="T11" fmla="*/ 24022 h 5291"/>
                <a:gd name="T12" fmla="*/ 2140159 w 10000"/>
                <a:gd name="T13" fmla="*/ 35432 h 5291"/>
                <a:gd name="T14" fmla="*/ 2060744 w 10000"/>
                <a:gd name="T15" fmla="*/ 45221 h 5291"/>
                <a:gd name="T16" fmla="*/ 1981329 w 10000"/>
                <a:gd name="T17" fmla="*/ 55070 h 5291"/>
                <a:gd name="T18" fmla="*/ 1901914 w 10000"/>
                <a:gd name="T19" fmla="*/ 64318 h 5291"/>
                <a:gd name="T20" fmla="*/ 1823450 w 10000"/>
                <a:gd name="T21" fmla="*/ 72185 h 5291"/>
                <a:gd name="T22" fmla="*/ 1743560 w 10000"/>
                <a:gd name="T23" fmla="*/ 79572 h 5291"/>
                <a:gd name="T24" fmla="*/ 1664383 w 10000"/>
                <a:gd name="T25" fmla="*/ 86478 h 5291"/>
                <a:gd name="T26" fmla="*/ 1586633 w 10000"/>
                <a:gd name="T27" fmla="*/ 92364 h 5291"/>
                <a:gd name="T28" fmla="*/ 1507455 w 10000"/>
                <a:gd name="T29" fmla="*/ 98249 h 5291"/>
                <a:gd name="T30" fmla="*/ 1429705 w 10000"/>
                <a:gd name="T31" fmla="*/ 103234 h 5291"/>
                <a:gd name="T32" fmla="*/ 1351955 w 10000"/>
                <a:gd name="T33" fmla="*/ 107137 h 5291"/>
                <a:gd name="T34" fmla="*/ 1274204 w 10000"/>
                <a:gd name="T35" fmla="*/ 111101 h 5291"/>
                <a:gd name="T36" fmla="*/ 1197405 w 10000"/>
                <a:gd name="T37" fmla="*/ 114464 h 5291"/>
                <a:gd name="T38" fmla="*/ 1121556 w 10000"/>
                <a:gd name="T39" fmla="*/ 116986 h 5291"/>
                <a:gd name="T40" fmla="*/ 1045233 w 10000"/>
                <a:gd name="T41" fmla="*/ 118908 h 5291"/>
                <a:gd name="T42" fmla="*/ 969860 w 10000"/>
                <a:gd name="T43" fmla="*/ 120890 h 5291"/>
                <a:gd name="T44" fmla="*/ 895438 w 10000"/>
                <a:gd name="T45" fmla="*/ 121850 h 5291"/>
                <a:gd name="T46" fmla="*/ 821254 w 10000"/>
                <a:gd name="T47" fmla="*/ 122871 h 5291"/>
                <a:gd name="T48" fmla="*/ 747784 w 10000"/>
                <a:gd name="T49" fmla="*/ 123292 h 5291"/>
                <a:gd name="T50" fmla="*/ 675026 w 10000"/>
                <a:gd name="T51" fmla="*/ 122871 h 5291"/>
                <a:gd name="T52" fmla="*/ 603220 w 10000"/>
                <a:gd name="T53" fmla="*/ 122871 h 5291"/>
                <a:gd name="T54" fmla="*/ 532127 w 10000"/>
                <a:gd name="T55" fmla="*/ 121850 h 5291"/>
                <a:gd name="T56" fmla="*/ 461985 w 10000"/>
                <a:gd name="T57" fmla="*/ 120349 h 5291"/>
                <a:gd name="T58" fmla="*/ 393032 w 10000"/>
                <a:gd name="T59" fmla="*/ 118908 h 5291"/>
                <a:gd name="T60" fmla="*/ 325268 w 10000"/>
                <a:gd name="T61" fmla="*/ 117406 h 5291"/>
                <a:gd name="T62" fmla="*/ 257979 w 10000"/>
                <a:gd name="T63" fmla="*/ 115004 h 5291"/>
                <a:gd name="T64" fmla="*/ 191642 w 10000"/>
                <a:gd name="T65" fmla="*/ 112482 h 5291"/>
                <a:gd name="T66" fmla="*/ 126731 w 10000"/>
                <a:gd name="T67" fmla="*/ 110080 h 5291"/>
                <a:gd name="T68" fmla="*/ 0 w 10000"/>
                <a:gd name="T69" fmla="*/ 103654 h 5291"/>
                <a:gd name="T70" fmla="*/ 20210 w 10000"/>
                <a:gd name="T71" fmla="*/ 15205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4">
              <a:extLst>
                <a:ext uri="{FF2B5EF4-FFF2-40B4-BE49-F238E27FC236}">
                  <a16:creationId xmlns:a16="http://schemas.microsoft.com/office/drawing/2014/main" id="{802EDC8C-C2DA-4C2A-8014-8BF297F2C6C2}"/>
                </a:ext>
              </a:extLst>
            </p:cNvPr>
            <p:cNvSpPr>
              <a:spLocks/>
            </p:cNvSpPr>
            <p:nvPr/>
          </p:nvSpPr>
          <p:spPr bwMode="gray">
            <a:xfrm>
              <a:off x="485023" y="1856450"/>
              <a:ext cx="8173954" cy="4535226"/>
            </a:xfrm>
            <a:custGeom>
              <a:avLst/>
              <a:gdLst>
                <a:gd name="T0" fmla="*/ 0 w 4960"/>
                <a:gd name="T1" fmla="*/ 0 h 2752"/>
                <a:gd name="T2" fmla="*/ 0 w 4960"/>
                <a:gd name="T3" fmla="*/ 533944 h 2752"/>
                <a:gd name="T4" fmla="*/ 0 w 4960"/>
                <a:gd name="T5" fmla="*/ 3282765 h 2752"/>
                <a:gd name="T6" fmla="*/ 0 w 4960"/>
                <a:gd name="T7" fmla="*/ 4535226 h 2752"/>
                <a:gd name="T8" fmla="*/ 8173954 w 4960"/>
                <a:gd name="T9" fmla="*/ 4535226 h 2752"/>
                <a:gd name="T10" fmla="*/ 8173954 w 4960"/>
                <a:gd name="T11" fmla="*/ 3282765 h 2752"/>
                <a:gd name="T12" fmla="*/ 8173954 w 4960"/>
                <a:gd name="T13" fmla="*/ 533944 h 2752"/>
                <a:gd name="T14" fmla="*/ 8173954 w 4960"/>
                <a:gd name="T15" fmla="*/ 0 h 2752"/>
                <a:gd name="T16" fmla="*/ 8173954 w 4960"/>
                <a:gd name="T17" fmla="*/ 0 h 2752"/>
                <a:gd name="T18" fmla="*/ 7801512 w 4960"/>
                <a:gd name="T19" fmla="*/ 56031 h 2752"/>
                <a:gd name="T20" fmla="*/ 7432365 w 4960"/>
                <a:gd name="T21" fmla="*/ 105470 h 2752"/>
                <a:gd name="T22" fmla="*/ 7059923 w 4960"/>
                <a:gd name="T23" fmla="*/ 148318 h 2752"/>
                <a:gd name="T24" fmla="*/ 6690777 w 4960"/>
                <a:gd name="T25" fmla="*/ 187869 h 2752"/>
                <a:gd name="T26" fmla="*/ 6321631 w 4960"/>
                <a:gd name="T27" fmla="*/ 217533 h 2752"/>
                <a:gd name="T28" fmla="*/ 5955780 w 4960"/>
                <a:gd name="T29" fmla="*/ 240604 h 2752"/>
                <a:gd name="T30" fmla="*/ 5589930 w 4960"/>
                <a:gd name="T31" fmla="*/ 260380 h 2752"/>
                <a:gd name="T32" fmla="*/ 5230671 w 4960"/>
                <a:gd name="T33" fmla="*/ 273564 h 2752"/>
                <a:gd name="T34" fmla="*/ 4878005 w 4960"/>
                <a:gd name="T35" fmla="*/ 283452 h 2752"/>
                <a:gd name="T36" fmla="*/ 4528634 w 4960"/>
                <a:gd name="T37" fmla="*/ 286748 h 2752"/>
                <a:gd name="T38" fmla="*/ 4189151 w 4960"/>
                <a:gd name="T39" fmla="*/ 286748 h 2752"/>
                <a:gd name="T40" fmla="*/ 3852965 w 4960"/>
                <a:gd name="T41" fmla="*/ 286748 h 2752"/>
                <a:gd name="T42" fmla="*/ 3526666 w 4960"/>
                <a:gd name="T43" fmla="*/ 280156 h 2752"/>
                <a:gd name="T44" fmla="*/ 3210255 w 4960"/>
                <a:gd name="T45" fmla="*/ 270268 h 2752"/>
                <a:gd name="T46" fmla="*/ 2903731 w 4960"/>
                <a:gd name="T47" fmla="*/ 257084 h 2752"/>
                <a:gd name="T48" fmla="*/ 2607096 w 4960"/>
                <a:gd name="T49" fmla="*/ 243900 h 2752"/>
                <a:gd name="T50" fmla="*/ 2323644 w 4960"/>
                <a:gd name="T51" fmla="*/ 227420 h 2752"/>
                <a:gd name="T52" fmla="*/ 2050080 w 4960"/>
                <a:gd name="T53" fmla="*/ 210941 h 2752"/>
                <a:gd name="T54" fmla="*/ 1792996 w 4960"/>
                <a:gd name="T55" fmla="*/ 191165 h 2752"/>
                <a:gd name="T56" fmla="*/ 1545800 w 4960"/>
                <a:gd name="T57" fmla="*/ 171389 h 2752"/>
                <a:gd name="T58" fmla="*/ 1100847 w 4960"/>
                <a:gd name="T59" fmla="*/ 128542 h 2752"/>
                <a:gd name="T60" fmla="*/ 721813 w 4960"/>
                <a:gd name="T61" fmla="*/ 88991 h 2752"/>
                <a:gd name="T62" fmla="*/ 418586 w 4960"/>
                <a:gd name="T63" fmla="*/ 56031 h 2752"/>
                <a:gd name="T64" fmla="*/ 191165 w 4960"/>
                <a:gd name="T65" fmla="*/ 26368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5">
              <a:extLst>
                <a:ext uri="{FF2B5EF4-FFF2-40B4-BE49-F238E27FC236}">
                  <a16:creationId xmlns:a16="http://schemas.microsoft.com/office/drawing/2014/main" id="{32563093-7C4F-44C9-9446-C8130CD13901}"/>
                </a:ext>
              </a:extLst>
            </p:cNvPr>
            <p:cNvSpPr>
              <a:spLocks noEditPoints="1"/>
            </p:cNvSpPr>
            <p:nvPr/>
          </p:nvSpPr>
          <p:spPr bwMode="gray">
            <a:xfrm>
              <a:off x="0" y="0"/>
              <a:ext cx="9144000" cy="6858000"/>
            </a:xfrm>
            <a:custGeom>
              <a:avLst/>
              <a:gdLst>
                <a:gd name="T0" fmla="*/ 0 w 5760"/>
                <a:gd name="T1" fmla="*/ 0 h 4320"/>
                <a:gd name="T2" fmla="*/ 0 w 5760"/>
                <a:gd name="T3" fmla="*/ 6858000 h 4320"/>
                <a:gd name="T4" fmla="*/ 9144000 w 5760"/>
                <a:gd name="T5" fmla="*/ 6858000 h 4320"/>
                <a:gd name="T6" fmla="*/ 9144000 w 5760"/>
                <a:gd name="T7" fmla="*/ 0 h 4320"/>
                <a:gd name="T8" fmla="*/ 0 w 5760"/>
                <a:gd name="T9" fmla="*/ 0 h 4320"/>
                <a:gd name="T10" fmla="*/ 8642350 w 5760"/>
                <a:gd name="T11" fmla="*/ 6356350 h 4320"/>
                <a:gd name="T12" fmla="*/ 514350 w 5760"/>
                <a:gd name="T13" fmla="*/ 6356350 h 4320"/>
                <a:gd name="T14" fmla="*/ 514350 w 5760"/>
                <a:gd name="T15" fmla="*/ 514350 h 4320"/>
                <a:gd name="T16" fmla="*/ 8642350 w 5760"/>
                <a:gd name="T17" fmla="*/ 514350 h 4320"/>
                <a:gd name="T18" fmla="*/ 8642350 w 5760"/>
                <a:gd name="T19" fmla="*/ 6356350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7" name="Title Placeholder 1">
            <a:extLst>
              <a:ext uri="{FF2B5EF4-FFF2-40B4-BE49-F238E27FC236}">
                <a16:creationId xmlns:a16="http://schemas.microsoft.com/office/drawing/2014/main" id="{18E6A0CA-6FA4-4962-A998-DB7E48764F52}"/>
              </a:ext>
            </a:extLst>
          </p:cNvPr>
          <p:cNvSpPr>
            <a:spLocks noGrp="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DA89358A-8091-4A21-ADEF-693E0359FFB9}"/>
              </a:ext>
            </a:extLst>
          </p:cNvPr>
          <p:cNvSpPr>
            <a:spLocks noGrp="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D141DBB-7343-4CC6-835D-5CEF224889DA}"/>
              </a:ext>
            </a:extLst>
          </p:cNvPr>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fontAlgn="auto" hangingPunct="1">
              <a:spcBef>
                <a:spcPts val="0"/>
              </a:spcBef>
              <a:spcAft>
                <a:spcPts val="0"/>
              </a:spcAft>
              <a:defRPr sz="900" b="1" i="0">
                <a:solidFill>
                  <a:schemeClr val="accent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7AA29F6D-D098-43E5-8097-D4ED9B33FC3D}"/>
              </a:ext>
            </a:extLst>
          </p:cNvPr>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fontAlgn="auto" hangingPunct="1">
              <a:spcBef>
                <a:spcPts val="0"/>
              </a:spcBef>
              <a:spcAft>
                <a:spcPts val="0"/>
              </a:spcAft>
              <a:defRPr sz="900" b="1" i="0">
                <a:solidFill>
                  <a:schemeClr val="accent1"/>
                </a:solidFill>
                <a:latin typeface="+mn-lt"/>
              </a:defRPr>
            </a:lvl1pPr>
          </a:lstStyle>
          <a:p>
            <a:pPr>
              <a:defRPr/>
            </a:pPr>
            <a:endParaRPr lang="en-US"/>
          </a:p>
        </p:txBody>
      </p:sp>
      <p:sp>
        <p:nvSpPr>
          <p:cNvPr id="26" name="Rectangle 25">
            <a:extLst>
              <a:ext uri="{FF2B5EF4-FFF2-40B4-BE49-F238E27FC236}">
                <a16:creationId xmlns:a16="http://schemas.microsoft.com/office/drawing/2014/main" id="{B7B2A531-7BA2-4A63-957D-6A4674CEC8B1}"/>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F0AFF65F-5C33-43FF-A06A-B7B5A91DF295}"/>
              </a:ext>
            </a:extLst>
          </p:cNvPr>
          <p:cNvSpPr>
            <a:spLocks noGrp="1"/>
          </p:cNvSpPr>
          <p:nvPr>
            <p:ph type="sldNum" sz="quarter" idx="4"/>
          </p:nvPr>
        </p:nvSpPr>
        <p:spPr bwMode="gray">
          <a:xfrm>
            <a:off x="7678738" y="295275"/>
            <a:ext cx="790575"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chemeClr val="bg1"/>
                </a:solidFill>
              </a:defRPr>
            </a:lvl1pPr>
          </a:lstStyle>
          <a:p>
            <a:fld id="{2E95D656-78F9-4266-9E8E-3333928C206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8" r:id="rId1"/>
    <p:sldLayoutId id="2147484163" r:id="rId2"/>
    <p:sldLayoutId id="2147484169" r:id="rId3"/>
    <p:sldLayoutId id="2147484164" r:id="rId4"/>
    <p:sldLayoutId id="2147484165" r:id="rId5"/>
    <p:sldLayoutId id="2147484166"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 id="2147484179" r:id="rId16"/>
    <p:sldLayoutId id="2147484180" r:id="rId17"/>
    <p:sldLayoutId id="2147484167" r:id="rId18"/>
  </p:sldLayoutIdLst>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redbookmag.com/life/news/a44510/jaxon-strong-foundati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cardinalglennon.com/fetalcareinstitute/Pages/Lily%27sStory.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s://www.youtube.com/watch?v=XXIW8GHwJ_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5F1212-8D42-44E1-9117-900D05DE9CAB}"/>
              </a:ext>
            </a:extLst>
          </p:cNvPr>
          <p:cNvSpPr>
            <a:spLocks noGrp="1" noChangeArrowheads="1"/>
          </p:cNvSpPr>
          <p:nvPr>
            <p:ph type="ctrTitle"/>
          </p:nvPr>
        </p:nvSpPr>
        <p:spPr>
          <a:xfrm>
            <a:off x="1066800" y="1066800"/>
            <a:ext cx="7772400" cy="1143000"/>
          </a:xfrm>
        </p:spPr>
        <p:txBody>
          <a:bodyPr rtlCol="0">
            <a:normAutofit fontScale="90000"/>
          </a:bodyPr>
          <a:lstStyle/>
          <a:p>
            <a:pPr eaLnBrk="1" fontAlgn="auto" hangingPunct="1">
              <a:spcAft>
                <a:spcPts val="0"/>
              </a:spcAft>
              <a:defRPr/>
            </a:pPr>
            <a:r>
              <a:rPr lang="en-US" dirty="0"/>
              <a:t>Prenatal Screening and Diagnostic Testing</a:t>
            </a:r>
          </a:p>
        </p:txBody>
      </p:sp>
      <p:sp>
        <p:nvSpPr>
          <p:cNvPr id="11267" name="Rectangle 3">
            <a:extLst>
              <a:ext uri="{FF2B5EF4-FFF2-40B4-BE49-F238E27FC236}">
                <a16:creationId xmlns:a16="http://schemas.microsoft.com/office/drawing/2014/main" id="{A9EE4975-FB49-4A4E-B16F-512FAF8E39A9}"/>
              </a:ext>
            </a:extLst>
          </p:cNvPr>
          <p:cNvSpPr>
            <a:spLocks noGrp="1" noChangeArrowheads="1"/>
          </p:cNvSpPr>
          <p:nvPr>
            <p:ph type="subTitle" idx="1"/>
          </p:nvPr>
        </p:nvSpPr>
        <p:spPr>
          <a:xfrm>
            <a:off x="2286000" y="2514600"/>
            <a:ext cx="6400800" cy="3276600"/>
          </a:xfrm>
        </p:spPr>
        <p:txBody>
          <a:bodyPr rtlCol="0">
            <a:normAutofit/>
          </a:bodyPr>
          <a:lstStyle/>
          <a:p>
            <a:pPr eaLnBrk="1" fontAlgn="auto" hangingPunct="1">
              <a:spcAft>
                <a:spcPts val="0"/>
              </a:spcAft>
              <a:buFont typeface="Wingdings 3" charset="2"/>
              <a:buNone/>
              <a:defRPr/>
            </a:pPr>
            <a:r>
              <a:rPr lang="en-US" altLang="en-US" i="1" dirty="0"/>
              <a:t>Beth Biggan, MSN, RN</a:t>
            </a:r>
          </a:p>
          <a:p>
            <a:pPr eaLnBrk="1" fontAlgn="auto" hangingPunct="1">
              <a:spcAft>
                <a:spcPts val="0"/>
              </a:spcAft>
              <a:buFont typeface="Wingdings 3" charset="2"/>
              <a:buNone/>
              <a:defRPr/>
            </a:pPr>
            <a:r>
              <a:rPr lang="en-US" altLang="en-US" i="1" dirty="0"/>
              <a:t>St. David’s School of Nursing</a:t>
            </a:r>
          </a:p>
          <a:p>
            <a:pPr eaLnBrk="1" fontAlgn="auto" hangingPunct="1">
              <a:spcAft>
                <a:spcPts val="0"/>
              </a:spcAft>
              <a:buFont typeface="Wingdings 3" charset="2"/>
              <a:buNone/>
              <a:defRPr/>
            </a:pPr>
            <a:r>
              <a:rPr lang="en-US" altLang="en-US" i="1" dirty="0"/>
              <a:t>Texas State University</a:t>
            </a:r>
          </a:p>
          <a:p>
            <a:pPr eaLnBrk="1" fontAlgn="auto" hangingPunct="1">
              <a:spcAft>
                <a:spcPts val="0"/>
              </a:spcAft>
              <a:buFont typeface="Wingdings 3" charset="2"/>
              <a:buNone/>
              <a:defRPr/>
            </a:pPr>
            <a:endParaRPr lang="en-US" altLang="en-US" sz="2400" i="1" dirty="0"/>
          </a:p>
          <a:p>
            <a:pPr eaLnBrk="1" fontAlgn="auto" hangingPunct="1">
              <a:spcAft>
                <a:spcPts val="0"/>
              </a:spcAft>
              <a:buFont typeface="Wingdings 3" charset="2"/>
              <a:buNone/>
              <a:defRPr/>
            </a:pPr>
            <a:endParaRPr lang="en-US" altLang="en-US" dirty="0"/>
          </a:p>
        </p:txBody>
      </p:sp>
      <p:pic>
        <p:nvPicPr>
          <p:cNvPr id="4" name="Picture 3" descr="fetus in utero 20 weeks.jpg">
            <a:extLst>
              <a:ext uri="{FF2B5EF4-FFF2-40B4-BE49-F238E27FC236}">
                <a16:creationId xmlns:a16="http://schemas.microsoft.com/office/drawing/2014/main" id="{64783C4F-1905-4F36-8089-A887C4904374}"/>
              </a:ext>
            </a:extLst>
          </p:cNvPr>
          <p:cNvPicPr>
            <a:picLocks noChangeAspect="1"/>
          </p:cNvPicPr>
          <p:nvPr/>
        </p:nvPicPr>
        <p:blipFill>
          <a:blip r:embed="rId3" cstate="print"/>
          <a:stretch>
            <a:fillRect/>
          </a:stretch>
        </p:blipFill>
        <p:spPr>
          <a:xfrm>
            <a:off x="4876800" y="3581400"/>
            <a:ext cx="3352800" cy="2362200"/>
          </a:xfrm>
          <a:prstGeom prst="ellipse">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3D511F9-665A-41F5-9616-69BBBEE65D2A}"/>
              </a:ext>
            </a:extLst>
          </p:cNvPr>
          <p:cNvSpPr>
            <a:spLocks noGrp="1" noChangeArrowheads="1"/>
          </p:cNvSpPr>
          <p:nvPr>
            <p:ph type="title"/>
          </p:nvPr>
        </p:nvSpPr>
        <p:spPr>
          <a:xfrm>
            <a:off x="457200" y="685800"/>
            <a:ext cx="8229600" cy="457200"/>
          </a:xfrm>
        </p:spPr>
        <p:txBody>
          <a:bodyPr rtlCol="0">
            <a:normAutofit fontScale="90000"/>
          </a:bodyPr>
          <a:lstStyle/>
          <a:p>
            <a:pPr eaLnBrk="1" fontAlgn="auto" hangingPunct="1">
              <a:spcAft>
                <a:spcPts val="0"/>
              </a:spcAft>
              <a:defRPr/>
            </a:pPr>
            <a:br>
              <a:rPr lang="en-US" dirty="0"/>
            </a:br>
            <a:r>
              <a:rPr lang="en-US" dirty="0"/>
              <a:t>  Screening available in the first trimester</a:t>
            </a:r>
          </a:p>
        </p:txBody>
      </p:sp>
      <p:sp>
        <p:nvSpPr>
          <p:cNvPr id="28674" name="Rectangle 3">
            <a:extLst>
              <a:ext uri="{FF2B5EF4-FFF2-40B4-BE49-F238E27FC236}">
                <a16:creationId xmlns:a16="http://schemas.microsoft.com/office/drawing/2014/main" id="{0D14961A-2429-472B-927D-E4D96606E260}"/>
              </a:ext>
            </a:extLst>
          </p:cNvPr>
          <p:cNvSpPr>
            <a:spLocks noGrp="1" noChangeArrowheads="1"/>
          </p:cNvSpPr>
          <p:nvPr>
            <p:ph idx="1"/>
          </p:nvPr>
        </p:nvSpPr>
        <p:spPr>
          <a:xfrm>
            <a:off x="228600" y="1981200"/>
            <a:ext cx="8229600" cy="4343400"/>
          </a:xfrm>
        </p:spPr>
        <p:txBody>
          <a:bodyPr rtlCol="0">
            <a:normAutofit fontScale="92500" lnSpcReduction="10000"/>
          </a:bodyPr>
          <a:lstStyle/>
          <a:p>
            <a:pPr eaLnBrk="1" fontAlgn="auto" hangingPunct="1">
              <a:spcAft>
                <a:spcPts val="0"/>
              </a:spcAft>
              <a:buFont typeface="Wingdings 3" charset="2"/>
              <a:buChar char=""/>
              <a:defRPr/>
            </a:pPr>
            <a:endParaRPr lang="en-US" altLang="en-US" sz="2800" dirty="0">
              <a:solidFill>
                <a:schemeClr val="tx1">
                  <a:lumMod val="75000"/>
                  <a:lumOff val="25000"/>
                </a:schemeClr>
              </a:solidFill>
            </a:endParaRPr>
          </a:p>
          <a:p>
            <a:pPr eaLnBrk="1" fontAlgn="auto" hangingPunct="1">
              <a:spcAft>
                <a:spcPts val="0"/>
              </a:spcAft>
              <a:buFont typeface="Wingdings 3" charset="2"/>
              <a:buChar char=""/>
              <a:defRPr/>
            </a:pPr>
            <a:r>
              <a:rPr lang="en-US" altLang="en-US" sz="2800" dirty="0">
                <a:solidFill>
                  <a:schemeClr val="tx1">
                    <a:lumMod val="75000"/>
                    <a:lumOff val="25000"/>
                  </a:schemeClr>
                </a:solidFill>
              </a:rPr>
              <a:t>“1st Trimester Prenatal Screening”</a:t>
            </a:r>
          </a:p>
          <a:p>
            <a:pPr eaLnBrk="1" fontAlgn="auto" hangingPunct="1">
              <a:spcAft>
                <a:spcPts val="0"/>
              </a:spcAft>
              <a:buFont typeface="Wingdings 3" charset="2"/>
              <a:buChar char=""/>
              <a:defRPr/>
            </a:pPr>
            <a:r>
              <a:rPr lang="en-US" altLang="en-US" sz="2800" dirty="0">
                <a:solidFill>
                  <a:schemeClr val="tx1">
                    <a:lumMod val="75000"/>
                    <a:lumOff val="25000"/>
                  </a:schemeClr>
                </a:solidFill>
              </a:rPr>
              <a:t>Optimal time to perform is 11 weeks</a:t>
            </a:r>
          </a:p>
          <a:p>
            <a:pPr eaLnBrk="1" fontAlgn="auto" hangingPunct="1">
              <a:lnSpc>
                <a:spcPct val="90000"/>
              </a:lnSpc>
              <a:spcAft>
                <a:spcPts val="0"/>
              </a:spcAft>
              <a:buFont typeface="Wingdings 3" charset="2"/>
              <a:buChar char=""/>
              <a:defRPr/>
            </a:pPr>
            <a:r>
              <a:rPr lang="en-US" altLang="en-US" sz="2800" dirty="0">
                <a:solidFill>
                  <a:schemeClr val="tx1">
                    <a:lumMod val="75000"/>
                    <a:lumOff val="25000"/>
                  </a:schemeClr>
                </a:solidFill>
              </a:rPr>
              <a:t>Screens for Down Syndrome (Trisomy 21), Trisomy 18, and Trisomy 13 </a:t>
            </a:r>
          </a:p>
          <a:p>
            <a:pPr eaLnBrk="1" fontAlgn="auto" hangingPunct="1">
              <a:lnSpc>
                <a:spcPct val="90000"/>
              </a:lnSpc>
              <a:spcAft>
                <a:spcPts val="0"/>
              </a:spcAft>
              <a:buFont typeface="Wingdings 3" charset="2"/>
              <a:buChar char=""/>
              <a:defRPr/>
            </a:pPr>
            <a:r>
              <a:rPr lang="en-US" altLang="en-US" sz="2800" dirty="0">
                <a:solidFill>
                  <a:schemeClr val="tx1">
                    <a:lumMod val="75000"/>
                    <a:lumOff val="25000"/>
                  </a:schemeClr>
                </a:solidFill>
              </a:rPr>
              <a:t>Maternal blood sample analyzed for 2 proteins:</a:t>
            </a:r>
          </a:p>
          <a:p>
            <a:pPr eaLnBrk="1" fontAlgn="auto" hangingPunct="1">
              <a:lnSpc>
                <a:spcPct val="90000"/>
              </a:lnSpc>
              <a:spcAft>
                <a:spcPts val="0"/>
              </a:spcAft>
              <a:buFontTx/>
              <a:buNone/>
              <a:defRPr/>
            </a:pPr>
            <a:r>
              <a:rPr lang="en-US" altLang="en-US" sz="2800" dirty="0">
                <a:solidFill>
                  <a:schemeClr val="tx1">
                    <a:lumMod val="75000"/>
                    <a:lumOff val="25000"/>
                  </a:schemeClr>
                </a:solidFill>
              </a:rPr>
              <a:t>		Free Beta-</a:t>
            </a:r>
            <a:r>
              <a:rPr lang="en-US" altLang="en-US" sz="2800" dirty="0" err="1">
                <a:solidFill>
                  <a:schemeClr val="tx1">
                    <a:lumMod val="75000"/>
                    <a:lumOff val="25000"/>
                  </a:schemeClr>
                </a:solidFill>
              </a:rPr>
              <a:t>hCG</a:t>
            </a:r>
            <a:endParaRPr lang="en-US" altLang="en-US" sz="2800" dirty="0">
              <a:solidFill>
                <a:schemeClr val="tx1">
                  <a:lumMod val="75000"/>
                  <a:lumOff val="25000"/>
                </a:schemeClr>
              </a:solidFill>
            </a:endParaRPr>
          </a:p>
          <a:p>
            <a:pPr eaLnBrk="1" fontAlgn="auto" hangingPunct="1">
              <a:lnSpc>
                <a:spcPct val="90000"/>
              </a:lnSpc>
              <a:spcAft>
                <a:spcPts val="0"/>
              </a:spcAft>
              <a:buFontTx/>
              <a:buNone/>
              <a:defRPr/>
            </a:pPr>
            <a:r>
              <a:rPr lang="en-US" altLang="en-US" sz="2800" dirty="0">
                <a:solidFill>
                  <a:schemeClr val="tx1">
                    <a:lumMod val="75000"/>
                    <a:lumOff val="25000"/>
                  </a:schemeClr>
                </a:solidFill>
              </a:rPr>
              <a:t>		PAPP-A (pregnancy associated plasma 		protein-A)</a:t>
            </a:r>
          </a:p>
          <a:p>
            <a:pPr eaLnBrk="1" fontAlgn="auto" hangingPunct="1">
              <a:lnSpc>
                <a:spcPct val="90000"/>
              </a:lnSpc>
              <a:spcAft>
                <a:spcPts val="0"/>
              </a:spcAft>
              <a:buFont typeface="Wingdings 3" charset="2"/>
              <a:buChar char=""/>
              <a:defRPr/>
            </a:pPr>
            <a:r>
              <a:rPr lang="en-US" altLang="en-US" sz="2800" dirty="0">
                <a:solidFill>
                  <a:schemeClr val="tx1">
                    <a:lumMod val="75000"/>
                    <a:lumOff val="25000"/>
                  </a:schemeClr>
                </a:solidFill>
              </a:rPr>
              <a:t>US measurement of nuchal translucency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9796934A-6ADF-41C8-9040-A9250E828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6096000"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04101F2-612A-4F56-BA10-84B679FB2980}"/>
              </a:ext>
            </a:extLst>
          </p:cNvPr>
          <p:cNvSpPr>
            <a:spLocks noGrp="1"/>
          </p:cNvSpPr>
          <p:nvPr>
            <p:ph type="title"/>
          </p:nvPr>
        </p:nvSpPr>
        <p:spPr>
          <a:xfrm>
            <a:off x="685800" y="685800"/>
            <a:ext cx="8001000" cy="1371600"/>
          </a:xfrm>
        </p:spPr>
        <p:txBody>
          <a:bodyPr/>
          <a:lstStyle/>
          <a:p>
            <a:pPr eaLnBrk="1" hangingPunct="1"/>
            <a:r>
              <a:rPr lang="en-US" altLang="en-US"/>
              <a:t>Pros and Cons of 1</a:t>
            </a:r>
            <a:r>
              <a:rPr lang="en-US" altLang="en-US" baseline="30000"/>
              <a:t>st</a:t>
            </a:r>
            <a:r>
              <a:rPr lang="en-US" altLang="en-US"/>
              <a:t> Trimester Prenatal Screening </a:t>
            </a:r>
          </a:p>
        </p:txBody>
      </p:sp>
      <p:sp>
        <p:nvSpPr>
          <p:cNvPr id="4" name="Text Placeholder 3">
            <a:extLst>
              <a:ext uri="{FF2B5EF4-FFF2-40B4-BE49-F238E27FC236}">
                <a16:creationId xmlns:a16="http://schemas.microsoft.com/office/drawing/2014/main" id="{0FCEA5A1-A4B8-4B2F-8FB6-0BF7A4B43FA8}"/>
              </a:ext>
            </a:extLst>
          </p:cNvPr>
          <p:cNvSpPr>
            <a:spLocks noGrp="1"/>
          </p:cNvSpPr>
          <p:nvPr>
            <p:ph type="body" idx="1"/>
          </p:nvPr>
        </p:nvSpPr>
        <p:spPr>
          <a:xfrm>
            <a:off x="869950" y="2057400"/>
            <a:ext cx="3633788" cy="533400"/>
          </a:xfrm>
        </p:spPr>
        <p:txBody>
          <a:bodyPr rtlCol="0"/>
          <a:lstStyle/>
          <a:p>
            <a:pPr eaLnBrk="1" fontAlgn="auto" hangingPunct="1">
              <a:spcAft>
                <a:spcPts val="0"/>
              </a:spcAft>
              <a:buFont typeface="Wingdings 3" charset="2"/>
              <a:buNone/>
              <a:defRPr/>
            </a:pPr>
            <a:r>
              <a:rPr lang="en-US" dirty="0">
                <a:solidFill>
                  <a:schemeClr val="bg1">
                    <a:lumMod val="50000"/>
                  </a:schemeClr>
                </a:solidFill>
              </a:rPr>
              <a:t>Pros</a:t>
            </a:r>
          </a:p>
        </p:txBody>
      </p:sp>
      <p:sp>
        <p:nvSpPr>
          <p:cNvPr id="32773" name="Content Placeholder 4">
            <a:extLst>
              <a:ext uri="{FF2B5EF4-FFF2-40B4-BE49-F238E27FC236}">
                <a16:creationId xmlns:a16="http://schemas.microsoft.com/office/drawing/2014/main" id="{8678CEA5-D25C-4881-B6E1-E6023E4F803C}"/>
              </a:ext>
            </a:extLst>
          </p:cNvPr>
          <p:cNvSpPr>
            <a:spLocks noGrp="1"/>
          </p:cNvSpPr>
          <p:nvPr>
            <p:ph sz="half" idx="2"/>
          </p:nvPr>
        </p:nvSpPr>
        <p:spPr>
          <a:xfrm>
            <a:off x="304800" y="2743200"/>
            <a:ext cx="4040188" cy="3581400"/>
          </a:xfrm>
        </p:spPr>
        <p:txBody>
          <a:bodyPr rtlCol="0">
            <a:normAutofit lnSpcReduction="10000"/>
          </a:bodyPr>
          <a:lstStyle/>
          <a:p>
            <a:pPr eaLnBrk="1" fontAlgn="auto" hangingPunct="1">
              <a:spcAft>
                <a:spcPts val="0"/>
              </a:spcAft>
              <a:buFont typeface="Wingdings 3" charset="2"/>
              <a:buChar char=""/>
              <a:defRPr/>
            </a:pPr>
            <a:r>
              <a:rPr lang="en-US" altLang="en-US" sz="2300" dirty="0">
                <a:solidFill>
                  <a:schemeClr val="tx1">
                    <a:lumMod val="75000"/>
                    <a:lumOff val="25000"/>
                  </a:schemeClr>
                </a:solidFill>
              </a:rPr>
              <a:t>In regards to pregnancy termination, the earlier you know about a potential problem the better </a:t>
            </a:r>
          </a:p>
          <a:p>
            <a:pPr eaLnBrk="1" fontAlgn="auto" hangingPunct="1">
              <a:spcAft>
                <a:spcPts val="0"/>
              </a:spcAft>
              <a:buFont typeface="Wingdings 3" charset="2"/>
              <a:buChar char=""/>
              <a:defRPr/>
            </a:pPr>
            <a:r>
              <a:rPr lang="en-US" altLang="en-US" sz="2300" dirty="0">
                <a:solidFill>
                  <a:schemeClr val="tx1">
                    <a:lumMod val="75000"/>
                    <a:lumOff val="25000"/>
                  </a:schemeClr>
                </a:solidFill>
              </a:rPr>
              <a:t>Non-invasive=low risk</a:t>
            </a:r>
          </a:p>
          <a:p>
            <a:pPr eaLnBrk="1" fontAlgn="auto" hangingPunct="1">
              <a:spcAft>
                <a:spcPts val="0"/>
              </a:spcAft>
              <a:buFont typeface="Wingdings 3" charset="2"/>
              <a:buChar char=""/>
              <a:defRPr/>
            </a:pPr>
            <a:r>
              <a:rPr lang="en-US" altLang="en-US" sz="2300" dirty="0">
                <a:solidFill>
                  <a:schemeClr val="tx1">
                    <a:lumMod val="75000"/>
                    <a:lumOff val="25000"/>
                  </a:schemeClr>
                </a:solidFill>
              </a:rPr>
              <a:t>Families appreciate having time to prepare for an infant with special needs</a:t>
            </a:r>
          </a:p>
          <a:p>
            <a:pPr eaLnBrk="1" fontAlgn="auto" hangingPunct="1">
              <a:spcAft>
                <a:spcPts val="0"/>
              </a:spcAft>
              <a:buFont typeface="Wingdings 3" charset="2"/>
              <a:buChar char=""/>
              <a:defRPr/>
            </a:pPr>
            <a:endParaRPr lang="en-US" altLang="en-US" sz="2300" dirty="0">
              <a:solidFill>
                <a:schemeClr val="tx1">
                  <a:lumMod val="75000"/>
                  <a:lumOff val="25000"/>
                </a:schemeClr>
              </a:solidFill>
            </a:endParaRPr>
          </a:p>
        </p:txBody>
      </p:sp>
      <p:sp>
        <p:nvSpPr>
          <p:cNvPr id="6" name="Text Placeholder 5">
            <a:extLst>
              <a:ext uri="{FF2B5EF4-FFF2-40B4-BE49-F238E27FC236}">
                <a16:creationId xmlns:a16="http://schemas.microsoft.com/office/drawing/2014/main" id="{D9A53C28-2286-4FDB-828D-390D4D27B0E4}"/>
              </a:ext>
            </a:extLst>
          </p:cNvPr>
          <p:cNvSpPr>
            <a:spLocks noGrp="1"/>
          </p:cNvSpPr>
          <p:nvPr>
            <p:ph type="body" sz="quarter" idx="3"/>
          </p:nvPr>
        </p:nvSpPr>
        <p:spPr>
          <a:xfrm>
            <a:off x="4648200" y="1600200"/>
            <a:ext cx="4041775" cy="990600"/>
          </a:xfrm>
        </p:spPr>
        <p:txBody>
          <a:bodyPr rtlCol="0"/>
          <a:lstStyle/>
          <a:p>
            <a:pPr eaLnBrk="1" fontAlgn="auto" hangingPunct="1">
              <a:spcAft>
                <a:spcPts val="0"/>
              </a:spcAft>
              <a:buFont typeface="Wingdings 3" charset="2"/>
              <a:buNone/>
              <a:defRPr/>
            </a:pPr>
            <a:r>
              <a:rPr lang="en-US" dirty="0">
                <a:solidFill>
                  <a:schemeClr val="bg1">
                    <a:lumMod val="50000"/>
                  </a:schemeClr>
                </a:solidFill>
              </a:rPr>
              <a:t>Cons</a:t>
            </a:r>
          </a:p>
        </p:txBody>
      </p:sp>
      <p:sp>
        <p:nvSpPr>
          <p:cNvPr id="32774" name="Content Placeholder 6">
            <a:extLst>
              <a:ext uri="{FF2B5EF4-FFF2-40B4-BE49-F238E27FC236}">
                <a16:creationId xmlns:a16="http://schemas.microsoft.com/office/drawing/2014/main" id="{95B765BB-7C57-43D7-8CEA-B9FE5E07BFA0}"/>
              </a:ext>
            </a:extLst>
          </p:cNvPr>
          <p:cNvSpPr>
            <a:spLocks noGrp="1"/>
          </p:cNvSpPr>
          <p:nvPr>
            <p:ph sz="quarter" idx="4"/>
          </p:nvPr>
        </p:nvSpPr>
        <p:spPr>
          <a:xfrm>
            <a:off x="4340225" y="2743200"/>
            <a:ext cx="4803775" cy="3276600"/>
          </a:xfrm>
        </p:spPr>
        <p:txBody>
          <a:bodyPr rtlCol="0">
            <a:normAutofit lnSpcReduction="10000"/>
          </a:bodyPr>
          <a:lstStyle/>
          <a:p>
            <a:pPr eaLnBrk="1" fontAlgn="auto" hangingPunct="1">
              <a:spcBef>
                <a:spcPct val="0"/>
              </a:spcBef>
              <a:spcAft>
                <a:spcPts val="0"/>
              </a:spcAft>
              <a:buFont typeface="Wingdings 3" charset="2"/>
              <a:buChar char=""/>
              <a:defRPr/>
            </a:pPr>
            <a:r>
              <a:rPr lang="en-US" altLang="en-US" sz="2300" dirty="0">
                <a:solidFill>
                  <a:schemeClr val="tx1">
                    <a:lumMod val="75000"/>
                    <a:lumOff val="25000"/>
                  </a:schemeClr>
                </a:solidFill>
              </a:rPr>
              <a:t>Too early to measure MSAFP</a:t>
            </a:r>
          </a:p>
          <a:p>
            <a:pPr eaLnBrk="1" fontAlgn="auto" hangingPunct="1">
              <a:spcBef>
                <a:spcPct val="0"/>
              </a:spcBef>
              <a:spcAft>
                <a:spcPts val="0"/>
              </a:spcAft>
              <a:buFont typeface="Wingdings 3" charset="2"/>
              <a:buChar char=""/>
              <a:defRPr/>
            </a:pPr>
            <a:r>
              <a:rPr lang="en-US" altLang="en-US" sz="2300" dirty="0">
                <a:solidFill>
                  <a:schemeClr val="tx1">
                    <a:lumMod val="75000"/>
                    <a:lumOff val="25000"/>
                  </a:schemeClr>
                </a:solidFill>
              </a:rPr>
              <a:t>1/3 of women do not seek prenatal care until they are in their second trimester</a:t>
            </a:r>
          </a:p>
          <a:p>
            <a:pPr eaLnBrk="1" fontAlgn="auto" hangingPunct="1">
              <a:spcBef>
                <a:spcPct val="0"/>
              </a:spcBef>
              <a:spcAft>
                <a:spcPts val="0"/>
              </a:spcAft>
              <a:buFont typeface="Wingdings 3" charset="2"/>
              <a:buChar char=""/>
              <a:defRPr/>
            </a:pPr>
            <a:r>
              <a:rPr lang="en-US" altLang="en-US" sz="2300" dirty="0">
                <a:solidFill>
                  <a:schemeClr val="tx1">
                    <a:lumMod val="75000"/>
                    <a:lumOff val="25000"/>
                  </a:schemeClr>
                </a:solidFill>
              </a:rPr>
              <a:t>It’s just a screening test:</a:t>
            </a:r>
          </a:p>
          <a:p>
            <a:pPr lvl="1" indent="-283464" eaLnBrk="1" fontAlgn="auto" hangingPunct="1">
              <a:spcAft>
                <a:spcPts val="0"/>
              </a:spcAft>
              <a:buFont typeface="Wingdings 3" charset="2"/>
              <a:buChar char=""/>
              <a:defRPr/>
            </a:pPr>
            <a:r>
              <a:rPr lang="en-US" altLang="en-US" dirty="0">
                <a:solidFill>
                  <a:schemeClr val="tx1">
                    <a:lumMod val="75000"/>
                    <a:lumOff val="25000"/>
                  </a:schemeClr>
                </a:solidFill>
              </a:rPr>
              <a:t>Diagnostic testing (chorionic villus sampling) is invasive and includes risks</a:t>
            </a:r>
          </a:p>
          <a:p>
            <a:pPr lvl="1" indent="-283464" eaLnBrk="1" fontAlgn="auto" hangingPunct="1">
              <a:spcAft>
                <a:spcPts val="0"/>
              </a:spcAft>
              <a:buFont typeface="Wingdings 3" charset="2"/>
              <a:buChar char=""/>
              <a:defRPr/>
            </a:pPr>
            <a:r>
              <a:rPr lang="en-US" altLang="en-US" dirty="0">
                <a:solidFill>
                  <a:schemeClr val="tx1">
                    <a:lumMod val="75000"/>
                    <a:lumOff val="25000"/>
                  </a:schemeClr>
                </a:solidFill>
              </a:rPr>
              <a:t>1</a:t>
            </a:r>
            <a:r>
              <a:rPr lang="en-US" altLang="en-US" baseline="30000" dirty="0">
                <a:solidFill>
                  <a:schemeClr val="tx1">
                    <a:lumMod val="75000"/>
                    <a:lumOff val="25000"/>
                  </a:schemeClr>
                </a:solidFill>
              </a:rPr>
              <a:t>st</a:t>
            </a:r>
            <a:r>
              <a:rPr lang="en-US" altLang="en-US" dirty="0">
                <a:solidFill>
                  <a:schemeClr val="tx1">
                    <a:lumMod val="75000"/>
                    <a:lumOff val="25000"/>
                  </a:schemeClr>
                </a:solidFill>
              </a:rPr>
              <a:t> trimester amniocentesis carries significant risk of club foot, amniotic fluid leakage and fetal loss</a:t>
            </a:r>
          </a:p>
          <a:p>
            <a:pPr lvl="1" indent="-283464" eaLnBrk="1" fontAlgn="auto" hangingPunct="1">
              <a:spcAft>
                <a:spcPts val="0"/>
              </a:spcAft>
              <a:buFont typeface="Wingdings 3" charset="2"/>
              <a:buChar char=""/>
              <a:defRPr/>
            </a:pPr>
            <a:endParaRPr lang="en-US" altLang="en-US"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6A51E1C-343D-4751-A26B-9D593EBD9FEB}"/>
              </a:ext>
            </a:extLst>
          </p:cNvPr>
          <p:cNvSpPr>
            <a:spLocks noGrp="1" noChangeArrowheads="1"/>
          </p:cNvSpPr>
          <p:nvPr>
            <p:ph type="title"/>
          </p:nvPr>
        </p:nvSpPr>
        <p:spPr>
          <a:xfrm>
            <a:off x="685800" y="228600"/>
            <a:ext cx="7772400" cy="1817688"/>
          </a:xfrm>
        </p:spPr>
        <p:txBody>
          <a:bodyPr/>
          <a:lstStyle/>
          <a:p>
            <a:pPr eaLnBrk="1" hangingPunct="1"/>
            <a:r>
              <a:rPr lang="en-US" altLang="en-US"/>
              <a:t>Chorionic Villus Sampling (CVS)</a:t>
            </a:r>
          </a:p>
        </p:txBody>
      </p:sp>
      <p:sp>
        <p:nvSpPr>
          <p:cNvPr id="33795" name="Rectangle 3">
            <a:extLst>
              <a:ext uri="{FF2B5EF4-FFF2-40B4-BE49-F238E27FC236}">
                <a16:creationId xmlns:a16="http://schemas.microsoft.com/office/drawing/2014/main" id="{D6E3FADA-3F37-403C-8097-8811D699E3C4}"/>
              </a:ext>
            </a:extLst>
          </p:cNvPr>
          <p:cNvSpPr>
            <a:spLocks noGrp="1" noChangeArrowheads="1"/>
          </p:cNvSpPr>
          <p:nvPr>
            <p:ph type="body" sz="half" idx="1"/>
          </p:nvPr>
        </p:nvSpPr>
        <p:spPr>
          <a:xfrm>
            <a:off x="304800" y="2133600"/>
            <a:ext cx="4648200" cy="4267200"/>
          </a:xfrm>
        </p:spPr>
        <p:txBody>
          <a:bodyPr rtlCol="0">
            <a:normAutofit fontScale="92500" lnSpcReduction="10000"/>
          </a:bodyPr>
          <a:lstStyle/>
          <a:p>
            <a:pPr marL="273050" indent="-273050" eaLnBrk="1" fontAlgn="auto" hangingPunct="1">
              <a:lnSpc>
                <a:spcPct val="90000"/>
              </a:lnSpc>
              <a:spcAft>
                <a:spcPts val="0"/>
              </a:spcAft>
              <a:buFont typeface="Wingdings 2" panose="05020102010507070707" pitchFamily="18" charset="2"/>
              <a:buChar char=""/>
              <a:defRPr/>
            </a:pPr>
            <a:r>
              <a:rPr lang="en-US" altLang="en-US" sz="2200" dirty="0">
                <a:solidFill>
                  <a:schemeClr val="tx1">
                    <a:lumMod val="75000"/>
                    <a:lumOff val="25000"/>
                  </a:schemeClr>
                </a:solidFill>
              </a:rPr>
              <a:t>Done between 10-13 weeks</a:t>
            </a:r>
          </a:p>
          <a:p>
            <a:pPr marL="273050" indent="-273050" eaLnBrk="1" fontAlgn="auto" hangingPunct="1">
              <a:lnSpc>
                <a:spcPct val="90000"/>
              </a:lnSpc>
              <a:spcAft>
                <a:spcPts val="0"/>
              </a:spcAft>
              <a:buFont typeface="Wingdings 2" panose="05020102010507070707" pitchFamily="18" charset="2"/>
              <a:buChar char=""/>
              <a:defRPr/>
            </a:pPr>
            <a:r>
              <a:rPr lang="en-US" altLang="en-US" sz="2200" dirty="0">
                <a:solidFill>
                  <a:schemeClr val="tx1">
                    <a:lumMod val="75000"/>
                    <a:lumOff val="25000"/>
                  </a:schemeClr>
                </a:solidFill>
              </a:rPr>
              <a:t>Using needle or catheter, villi from the fetal portion of the placenta are removed under US guidance</a:t>
            </a:r>
          </a:p>
          <a:p>
            <a:pPr marL="273050" indent="-273050" eaLnBrk="1" fontAlgn="auto" hangingPunct="1">
              <a:lnSpc>
                <a:spcPct val="90000"/>
              </a:lnSpc>
              <a:spcAft>
                <a:spcPts val="0"/>
              </a:spcAft>
              <a:buFont typeface="Wingdings 2" panose="05020102010507070707" pitchFamily="18" charset="2"/>
              <a:buChar char=""/>
              <a:defRPr/>
            </a:pPr>
            <a:r>
              <a:rPr lang="en-US" altLang="en-US" sz="2200" dirty="0">
                <a:solidFill>
                  <a:schemeClr val="tx1">
                    <a:lumMod val="75000"/>
                    <a:lumOff val="25000"/>
                  </a:schemeClr>
                </a:solidFill>
              </a:rPr>
              <a:t>Cells are grown and can be tested for chromosome abnormalities </a:t>
            </a:r>
          </a:p>
          <a:p>
            <a:pPr marL="273050" indent="-273050" eaLnBrk="1" fontAlgn="auto" hangingPunct="1">
              <a:lnSpc>
                <a:spcPct val="90000"/>
              </a:lnSpc>
              <a:spcAft>
                <a:spcPts val="0"/>
              </a:spcAft>
              <a:buFont typeface="Wingdings 2" panose="05020102010507070707" pitchFamily="18" charset="2"/>
              <a:buChar char=""/>
              <a:defRPr/>
            </a:pPr>
            <a:r>
              <a:rPr lang="en-US" altLang="en-US" sz="2200" dirty="0">
                <a:solidFill>
                  <a:schemeClr val="tx1">
                    <a:lumMod val="75000"/>
                    <a:lumOff val="25000"/>
                  </a:schemeClr>
                </a:solidFill>
              </a:rPr>
              <a:t>No Amniotic fluid is obtained so it does not measure AFP.  MSAFP should be done at 15-20 weeks</a:t>
            </a:r>
          </a:p>
          <a:p>
            <a:pPr marL="273050" indent="-273050" eaLnBrk="1" fontAlgn="auto" hangingPunct="1">
              <a:lnSpc>
                <a:spcPct val="90000"/>
              </a:lnSpc>
              <a:spcAft>
                <a:spcPts val="0"/>
              </a:spcAft>
              <a:buFont typeface="Wingdings 2" panose="05020102010507070707" pitchFamily="18" charset="2"/>
              <a:buChar char=""/>
              <a:defRPr/>
            </a:pPr>
            <a:r>
              <a:rPr lang="en-US" altLang="en-US" sz="2200" dirty="0">
                <a:solidFill>
                  <a:schemeClr val="tx1">
                    <a:lumMod val="75000"/>
                    <a:lumOff val="25000"/>
                  </a:schemeClr>
                </a:solidFill>
              </a:rPr>
              <a:t>Miscarriage rate is 2.5%</a:t>
            </a:r>
          </a:p>
          <a:p>
            <a:pPr marL="273050" indent="-273050" eaLnBrk="1" fontAlgn="auto" hangingPunct="1">
              <a:lnSpc>
                <a:spcPct val="90000"/>
              </a:lnSpc>
              <a:spcAft>
                <a:spcPts val="0"/>
              </a:spcAft>
              <a:buFont typeface="Wingdings 2" panose="05020102010507070707" pitchFamily="18" charset="2"/>
              <a:buChar char=""/>
              <a:defRPr/>
            </a:pPr>
            <a:r>
              <a:rPr lang="en-US" altLang="en-US" sz="2200" dirty="0">
                <a:solidFill>
                  <a:schemeClr val="tx1">
                    <a:lumMod val="75000"/>
                    <a:lumOff val="25000"/>
                  </a:schemeClr>
                </a:solidFill>
              </a:rPr>
              <a:t>Risk of infection/limb malformation</a:t>
            </a:r>
          </a:p>
        </p:txBody>
      </p:sp>
      <p:pic>
        <p:nvPicPr>
          <p:cNvPr id="38916" name="Picture 7" descr="The image “http://www.sah.org.au/SUW/Obstetrical/images/CVSImage03.jpg” cannot be displayed, because it contains errors.">
            <a:extLst>
              <a:ext uri="{FF2B5EF4-FFF2-40B4-BE49-F238E27FC236}">
                <a16:creationId xmlns:a16="http://schemas.microsoft.com/office/drawing/2014/main" id="{AD9D3A72-9D6C-425E-8786-1766CBE30FB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2184400"/>
            <a:ext cx="3727450" cy="2235200"/>
          </a:xfrm>
        </p:spPr>
      </p:pic>
      <p:pic>
        <p:nvPicPr>
          <p:cNvPr id="38917" name="Picture 2" descr="The image “http://www.lpch.org/photos/greystone/ei_0096.jpg” cannot be displayed, because it contains errors.">
            <a:extLst>
              <a:ext uri="{FF2B5EF4-FFF2-40B4-BE49-F238E27FC236}">
                <a16:creationId xmlns:a16="http://schemas.microsoft.com/office/drawing/2014/main" id="{4BCBA7C4-90AC-4B30-B485-A94D9088A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453"/>
          <a:stretch>
            <a:fillRect/>
          </a:stretch>
        </p:blipFill>
        <p:spPr bwMode="auto">
          <a:xfrm>
            <a:off x="5105400" y="4419600"/>
            <a:ext cx="3746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36DB607-3E3C-4DD9-BCAD-2E462FACC077}"/>
              </a:ext>
            </a:extLst>
          </p:cNvPr>
          <p:cNvSpPr>
            <a:spLocks noGrp="1"/>
          </p:cNvSpPr>
          <p:nvPr>
            <p:ph type="title"/>
          </p:nvPr>
        </p:nvSpPr>
        <p:spPr>
          <a:xfrm>
            <a:off x="865188" y="927100"/>
            <a:ext cx="6345237" cy="709613"/>
          </a:xfrm>
        </p:spPr>
        <p:txBody>
          <a:bodyPr/>
          <a:lstStyle/>
          <a:p>
            <a:pPr eaLnBrk="1" hangingPunct="1"/>
            <a:r>
              <a:rPr lang="en-US" altLang="en-US"/>
              <a:t>After CVS</a:t>
            </a:r>
          </a:p>
        </p:txBody>
      </p:sp>
      <p:sp>
        <p:nvSpPr>
          <p:cNvPr id="35842" name="Text Placeholder 2">
            <a:extLst>
              <a:ext uri="{FF2B5EF4-FFF2-40B4-BE49-F238E27FC236}">
                <a16:creationId xmlns:a16="http://schemas.microsoft.com/office/drawing/2014/main" id="{4DF5B8EC-0FCA-4C93-BC28-E5A6A512617C}"/>
              </a:ext>
            </a:extLst>
          </p:cNvPr>
          <p:cNvSpPr>
            <a:spLocks noGrp="1"/>
          </p:cNvSpPr>
          <p:nvPr>
            <p:ph idx="1"/>
          </p:nvPr>
        </p:nvSpPr>
        <p:spPr/>
        <p:txBody>
          <a:bodyPr rtlCol="0">
            <a:normAutofit fontScale="77500" lnSpcReduction="20000"/>
          </a:bodyPr>
          <a:lstStyle/>
          <a:p>
            <a:pPr eaLnBrk="1" fontAlgn="auto" hangingPunct="1">
              <a:spcAft>
                <a:spcPts val="0"/>
              </a:spcAft>
              <a:buFont typeface="Wingdings 3" charset="2"/>
              <a:buChar char=""/>
              <a:defRPr/>
            </a:pPr>
            <a:r>
              <a:rPr lang="en-US" altLang="en-US" sz="3200">
                <a:solidFill>
                  <a:schemeClr val="tx1">
                    <a:lumMod val="75000"/>
                    <a:lumOff val="25000"/>
                  </a:schemeClr>
                </a:solidFill>
              </a:rPr>
              <a:t>Visualize fetal cardiac movement</a:t>
            </a:r>
          </a:p>
          <a:p>
            <a:pPr eaLnBrk="1" fontAlgn="auto" hangingPunct="1">
              <a:spcAft>
                <a:spcPts val="0"/>
              </a:spcAft>
              <a:buFont typeface="Wingdings 3" charset="2"/>
              <a:buChar char=""/>
              <a:defRPr/>
            </a:pPr>
            <a:r>
              <a:rPr lang="en-US" altLang="en-US" sz="3200">
                <a:solidFill>
                  <a:schemeClr val="tx1">
                    <a:lumMod val="75000"/>
                    <a:lumOff val="25000"/>
                  </a:schemeClr>
                </a:solidFill>
              </a:rPr>
              <a:t>Monitor maternal vital signs</a:t>
            </a:r>
          </a:p>
          <a:p>
            <a:pPr eaLnBrk="1" fontAlgn="auto" hangingPunct="1">
              <a:spcAft>
                <a:spcPts val="0"/>
              </a:spcAft>
              <a:buFont typeface="Wingdings 3" charset="2"/>
              <a:buChar char=""/>
              <a:defRPr/>
            </a:pPr>
            <a:r>
              <a:rPr lang="en-US" altLang="en-US" sz="3200">
                <a:solidFill>
                  <a:schemeClr val="tx1">
                    <a:lumMod val="75000"/>
                    <a:lumOff val="25000"/>
                  </a:schemeClr>
                </a:solidFill>
              </a:rPr>
              <a:t>Instruct pt to report heavy bleeding and/or leaking of amniotic fluid</a:t>
            </a:r>
          </a:p>
          <a:p>
            <a:pPr eaLnBrk="1" fontAlgn="auto" hangingPunct="1">
              <a:spcAft>
                <a:spcPts val="0"/>
              </a:spcAft>
              <a:buFont typeface="Wingdings 3" charset="2"/>
              <a:buChar char=""/>
              <a:defRPr/>
            </a:pPr>
            <a:r>
              <a:rPr lang="en-US" altLang="en-US" sz="3200">
                <a:solidFill>
                  <a:schemeClr val="tx1">
                    <a:lumMod val="75000"/>
                    <a:lumOff val="25000"/>
                  </a:schemeClr>
                </a:solidFill>
              </a:rPr>
              <a:t>Rh negative mothers need Rhogam</a:t>
            </a:r>
          </a:p>
          <a:p>
            <a:pPr eaLnBrk="1" fontAlgn="auto" hangingPunct="1">
              <a:spcAft>
                <a:spcPts val="0"/>
              </a:spcAft>
              <a:buFont typeface="Wingdings 3" charset="2"/>
              <a:buChar char=""/>
              <a:defRPr/>
            </a:pPr>
            <a:r>
              <a:rPr lang="en-US" altLang="en-US" sz="3200">
                <a:solidFill>
                  <a:schemeClr val="tx1">
                    <a:lumMod val="75000"/>
                    <a:lumOff val="25000"/>
                  </a:schemeClr>
                </a:solidFill>
              </a:rPr>
              <a:t>Bed rest for several hours after procedure</a:t>
            </a:r>
          </a:p>
          <a:p>
            <a:pPr eaLnBrk="1" fontAlgn="auto" hangingPunct="1">
              <a:spcAft>
                <a:spcPts val="0"/>
              </a:spcAft>
              <a:buFont typeface="Wingdings 3" panose="05040102010807070707" pitchFamily="18" charset="2"/>
              <a:buNone/>
              <a:defRPr/>
            </a:pPr>
            <a:endParaRPr lang="en-US" altLang="en-US">
              <a:solidFill>
                <a:schemeClr val="tx1">
                  <a:lumMod val="75000"/>
                  <a:lumOff val="25000"/>
                </a:schemeClr>
              </a:solidFill>
            </a:endParaRPr>
          </a:p>
          <a:p>
            <a:pPr eaLnBrk="1" fontAlgn="auto" hangingPunct="1">
              <a:spcAft>
                <a:spcPts val="0"/>
              </a:spcAft>
              <a:buFont typeface="Wingdings 3" charset="2"/>
              <a:buChar char=""/>
              <a:defRPr/>
            </a:pPr>
            <a:endParaRPr lang="en-US" altLang="en-US">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0409-A69B-47BC-861C-EB707B40D706}"/>
              </a:ext>
            </a:extLst>
          </p:cNvPr>
          <p:cNvSpPr>
            <a:spLocks noGrp="1"/>
          </p:cNvSpPr>
          <p:nvPr>
            <p:ph type="title"/>
          </p:nvPr>
        </p:nvSpPr>
        <p:spPr>
          <a:xfrm>
            <a:off x="865188" y="927100"/>
            <a:ext cx="6345237" cy="709613"/>
          </a:xfrm>
        </p:spPr>
        <p:txBody>
          <a:bodyPr rtlCol="0">
            <a:normAutofit fontScale="90000"/>
          </a:bodyPr>
          <a:lstStyle/>
          <a:p>
            <a:pPr eaLnBrk="1" fontAlgn="auto" hangingPunct="1">
              <a:spcAft>
                <a:spcPts val="0"/>
              </a:spcAft>
              <a:defRPr/>
            </a:pPr>
            <a:r>
              <a:rPr lang="en-US" dirty="0"/>
              <a:t>Support patients with information, not advice…</a:t>
            </a:r>
          </a:p>
        </p:txBody>
      </p:sp>
      <p:sp>
        <p:nvSpPr>
          <p:cNvPr id="41987" name="Content Placeholder 2">
            <a:extLst>
              <a:ext uri="{FF2B5EF4-FFF2-40B4-BE49-F238E27FC236}">
                <a16:creationId xmlns:a16="http://schemas.microsoft.com/office/drawing/2014/main" id="{7E31DABB-CF18-4A22-A7A8-43CB6718516D}"/>
              </a:ext>
            </a:extLst>
          </p:cNvPr>
          <p:cNvSpPr>
            <a:spLocks noGrp="1"/>
          </p:cNvSpPr>
          <p:nvPr>
            <p:ph idx="1"/>
          </p:nvPr>
        </p:nvSpPr>
        <p:spPr/>
        <p:txBody>
          <a:bodyPr/>
          <a:lstStyle/>
          <a:p>
            <a:pPr eaLnBrk="1" hangingPunct="1">
              <a:buFont typeface="Wingdings 3" panose="05040102010807070707" pitchFamily="18" charset="2"/>
              <a:buNone/>
            </a:pPr>
            <a:endParaRPr lang="en-US" altLang="en-US"/>
          </a:p>
          <a:p>
            <a:pPr eaLnBrk="1" hangingPunct="1"/>
            <a:endParaRPr lang="en-US" altLang="en-US"/>
          </a:p>
        </p:txBody>
      </p:sp>
      <p:pic>
        <p:nvPicPr>
          <p:cNvPr id="41988" name="Picture 3" descr="clergy Baby visit in neonatal.JPG">
            <a:extLst>
              <a:ext uri="{FF2B5EF4-FFF2-40B4-BE49-F238E27FC236}">
                <a16:creationId xmlns:a16="http://schemas.microsoft.com/office/drawing/2014/main" id="{68A93CF2-112B-485B-84AE-3C44E0EF5B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57663"/>
            <a:ext cx="3916363"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descr="NICU baby.jpg">
            <a:extLst>
              <a:ext uri="{FF2B5EF4-FFF2-40B4-BE49-F238E27FC236}">
                <a16:creationId xmlns:a16="http://schemas.microsoft.com/office/drawing/2014/main" id="{C1C18FDB-2794-485B-93BC-04D6481FA4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300" y="1773238"/>
            <a:ext cx="32766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5" descr="rabbi-weiss-cohen-and-rosenberg.jpg">
            <a:extLst>
              <a:ext uri="{FF2B5EF4-FFF2-40B4-BE49-F238E27FC236}">
                <a16:creationId xmlns:a16="http://schemas.microsoft.com/office/drawing/2014/main" id="{08AE4AE5-9822-40A9-9A16-5C94C2F90D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1411288"/>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6" descr="Trisomy13Natalia_sm.jpg">
            <a:extLst>
              <a:ext uri="{FF2B5EF4-FFF2-40B4-BE49-F238E27FC236}">
                <a16:creationId xmlns:a16="http://schemas.microsoft.com/office/drawing/2014/main" id="{C8E78119-CE55-48C5-B93D-52C12CBE1F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71863" y="1782763"/>
            <a:ext cx="18288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7" descr="trisomy 18 support group.JPG">
            <a:extLst>
              <a:ext uri="{FF2B5EF4-FFF2-40B4-BE49-F238E27FC236}">
                <a16:creationId xmlns:a16="http://schemas.microsoft.com/office/drawing/2014/main" id="{5CA6A5A0-90D1-4E3A-ABF3-3FD9030301B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059238"/>
            <a:ext cx="362267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8" descr="glee lauren potter.jpg">
            <a:extLst>
              <a:ext uri="{FF2B5EF4-FFF2-40B4-BE49-F238E27FC236}">
                <a16:creationId xmlns:a16="http://schemas.microsoft.com/office/drawing/2014/main" id="{94F691B5-F676-42E0-8413-1133E8FD614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06838" y="3424238"/>
            <a:ext cx="1782762"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a:extLst>
              <a:ext uri="{FF2B5EF4-FFF2-40B4-BE49-F238E27FC236}">
                <a16:creationId xmlns:a16="http://schemas.microsoft.com/office/drawing/2014/main" id="{684EACEB-47F0-4D31-B58D-105CDB9E98C8}"/>
              </a:ext>
            </a:extLst>
          </p:cNvPr>
          <p:cNvSpPr>
            <a:spLocks noGrp="1"/>
          </p:cNvSpPr>
          <p:nvPr>
            <p:ph type="title"/>
          </p:nvPr>
        </p:nvSpPr>
        <p:spPr>
          <a:xfrm>
            <a:off x="877888" y="2257425"/>
            <a:ext cx="3090862" cy="3021013"/>
          </a:xfrm>
        </p:spPr>
        <p:txBody>
          <a:bodyPr/>
          <a:lstStyle/>
          <a:p>
            <a:pPr algn="ctr" eaLnBrk="1" hangingPunct="1"/>
            <a:r>
              <a:rPr lang="en-US" altLang="en-US"/>
              <a:t>Second Trimester</a:t>
            </a:r>
          </a:p>
        </p:txBody>
      </p:sp>
      <p:sp>
        <p:nvSpPr>
          <p:cNvPr id="37891" name="Text Placeholder 4">
            <a:extLst>
              <a:ext uri="{FF2B5EF4-FFF2-40B4-BE49-F238E27FC236}">
                <a16:creationId xmlns:a16="http://schemas.microsoft.com/office/drawing/2014/main" id="{7F80AA08-72E5-4196-9897-98B10FB1754A}"/>
              </a:ext>
            </a:extLst>
          </p:cNvPr>
          <p:cNvSpPr>
            <a:spLocks noGrp="1"/>
          </p:cNvSpPr>
          <p:nvPr>
            <p:ph type="body" idx="1"/>
          </p:nvPr>
        </p:nvSpPr>
        <p:spPr>
          <a:xfrm>
            <a:off x="5119688" y="2257425"/>
            <a:ext cx="3081337" cy="3021013"/>
          </a:xfrm>
        </p:spPr>
        <p:txBody>
          <a:bodyPr rtlCol="0">
            <a:normAutofit/>
          </a:bodyPr>
          <a:lstStyle/>
          <a:p>
            <a:pPr eaLnBrk="1" fontAlgn="auto" hangingPunct="1">
              <a:spcAft>
                <a:spcPts val="0"/>
              </a:spcAft>
              <a:buFont typeface="Wingdings 3" charset="2"/>
              <a:buNone/>
              <a:defRPr/>
            </a:pPr>
            <a:endParaRPr lang="en-US" altLang="en-US" dirty="0"/>
          </a:p>
        </p:txBody>
      </p:sp>
      <p:pic>
        <p:nvPicPr>
          <p:cNvPr id="44036" name="Picture 1">
            <a:extLst>
              <a:ext uri="{FF2B5EF4-FFF2-40B4-BE49-F238E27FC236}">
                <a16:creationId xmlns:a16="http://schemas.microsoft.com/office/drawing/2014/main" id="{104D9DB2-0583-4CC7-8A76-2B1955267A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6838" y="1981200"/>
            <a:ext cx="3052762"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7CBBFE1-0C8B-4633-90EC-D8B17D672DEC}"/>
              </a:ext>
            </a:extLst>
          </p:cNvPr>
          <p:cNvSpPr>
            <a:spLocks noGrp="1" noChangeArrowheads="1"/>
          </p:cNvSpPr>
          <p:nvPr>
            <p:ph type="title"/>
          </p:nvPr>
        </p:nvSpPr>
        <p:spPr>
          <a:xfrm>
            <a:off x="685800" y="-304800"/>
            <a:ext cx="7924800" cy="2438400"/>
          </a:xfrm>
        </p:spPr>
        <p:txBody>
          <a:bodyPr/>
          <a:lstStyle/>
          <a:p>
            <a:pPr eaLnBrk="1" hangingPunct="1"/>
            <a:br>
              <a:rPr lang="en-US" altLang="en-US" sz="3600"/>
            </a:br>
            <a:r>
              <a:rPr lang="en-US" altLang="en-US" sz="3600"/>
              <a:t>Level I Ultrasound in the 2</a:t>
            </a:r>
            <a:r>
              <a:rPr lang="en-US" altLang="en-US" sz="3600" baseline="30000"/>
              <a:t>nd</a:t>
            </a:r>
            <a:r>
              <a:rPr lang="en-US" altLang="en-US" sz="3600"/>
              <a:t> trimester</a:t>
            </a:r>
          </a:p>
        </p:txBody>
      </p:sp>
      <p:sp>
        <p:nvSpPr>
          <p:cNvPr id="38914" name="Rectangle 3">
            <a:extLst>
              <a:ext uri="{FF2B5EF4-FFF2-40B4-BE49-F238E27FC236}">
                <a16:creationId xmlns:a16="http://schemas.microsoft.com/office/drawing/2014/main" id="{F10615DC-461C-46D2-A738-317558B88793}"/>
              </a:ext>
            </a:extLst>
          </p:cNvPr>
          <p:cNvSpPr>
            <a:spLocks noGrp="1" noChangeArrowheads="1"/>
          </p:cNvSpPr>
          <p:nvPr>
            <p:ph idx="1"/>
          </p:nvPr>
        </p:nvSpPr>
        <p:spPr>
          <a:xfrm>
            <a:off x="152400" y="2286000"/>
            <a:ext cx="8229600" cy="3078163"/>
          </a:xfrm>
        </p:spPr>
        <p:txBody>
          <a:bodyPr rtlCol="0">
            <a:normAutofit fontScale="25000" lnSpcReduction="20000"/>
          </a:bodyPr>
          <a:lstStyle/>
          <a:p>
            <a:pPr eaLnBrk="1" fontAlgn="auto" hangingPunct="1">
              <a:lnSpc>
                <a:spcPts val="2500"/>
              </a:lnSpc>
              <a:spcAft>
                <a:spcPts val="0"/>
              </a:spcAft>
              <a:buFont typeface="Wingdings 3" charset="2"/>
              <a:buChar char=""/>
              <a:defRPr/>
            </a:pPr>
            <a:r>
              <a:rPr lang="en-US" altLang="en-US" sz="6400" dirty="0">
                <a:solidFill>
                  <a:schemeClr val="tx1">
                    <a:lumMod val="75000"/>
                    <a:lumOff val="25000"/>
                  </a:schemeClr>
                </a:solidFill>
              </a:rPr>
              <a:t>Transabdominal (</a:t>
            </a:r>
            <a:r>
              <a:rPr lang="en-US" altLang="en-US" sz="6400" i="1" dirty="0">
                <a:solidFill>
                  <a:schemeClr val="accent2">
                    <a:lumMod val="75000"/>
                  </a:schemeClr>
                </a:solidFill>
              </a:rPr>
              <a:t>a full bladder helps!</a:t>
            </a:r>
            <a:r>
              <a:rPr lang="en-US" altLang="en-US" sz="6400" i="1" dirty="0">
                <a:solidFill>
                  <a:schemeClr val="tx1"/>
                </a:solidFill>
              </a:rPr>
              <a:t>)</a:t>
            </a:r>
            <a:endParaRPr lang="en-US" altLang="en-US" sz="6400" dirty="0">
              <a:solidFill>
                <a:schemeClr val="accent2">
                  <a:lumMod val="75000"/>
                </a:schemeClr>
              </a:solidFill>
            </a:endParaRPr>
          </a:p>
          <a:p>
            <a:pPr eaLnBrk="1" fontAlgn="auto" hangingPunct="1">
              <a:lnSpc>
                <a:spcPts val="2500"/>
              </a:lnSpc>
              <a:spcAft>
                <a:spcPts val="0"/>
              </a:spcAft>
              <a:buFont typeface="Wingdings 3" charset="2"/>
              <a:buChar char=""/>
              <a:defRPr/>
            </a:pPr>
            <a:r>
              <a:rPr lang="en-US" altLang="en-US" sz="6400" dirty="0">
                <a:solidFill>
                  <a:schemeClr val="tx1">
                    <a:lumMod val="75000"/>
                    <a:lumOff val="25000"/>
                  </a:schemeClr>
                </a:solidFill>
              </a:rPr>
              <a:t>Assess fetal number</a:t>
            </a:r>
          </a:p>
          <a:p>
            <a:pPr eaLnBrk="1" fontAlgn="auto" hangingPunct="1">
              <a:lnSpc>
                <a:spcPts val="2500"/>
              </a:lnSpc>
              <a:spcAft>
                <a:spcPts val="0"/>
              </a:spcAft>
              <a:buFont typeface="Wingdings 3" charset="2"/>
              <a:buChar char=""/>
              <a:defRPr/>
            </a:pPr>
            <a:r>
              <a:rPr lang="en-US" altLang="en-US" sz="6400" dirty="0">
                <a:solidFill>
                  <a:schemeClr val="tx1">
                    <a:lumMod val="75000"/>
                    <a:lumOff val="25000"/>
                  </a:schemeClr>
                </a:solidFill>
              </a:rPr>
              <a:t>Assessment of gestational age (not as accurate as before 22 weeks)</a:t>
            </a:r>
          </a:p>
          <a:p>
            <a:pPr eaLnBrk="1" fontAlgn="auto" hangingPunct="1">
              <a:lnSpc>
                <a:spcPts val="2500"/>
              </a:lnSpc>
              <a:spcAft>
                <a:spcPts val="0"/>
              </a:spcAft>
              <a:buFont typeface="Wingdings 3" charset="2"/>
              <a:buChar char=""/>
              <a:defRPr/>
            </a:pPr>
            <a:r>
              <a:rPr lang="en-US" altLang="en-US" sz="6400" dirty="0">
                <a:solidFill>
                  <a:schemeClr val="tx1">
                    <a:lumMod val="75000"/>
                    <a:lumOff val="25000"/>
                  </a:schemeClr>
                </a:solidFill>
              </a:rPr>
              <a:t>Assess fetal anatomy &amp; growth</a:t>
            </a:r>
          </a:p>
          <a:p>
            <a:pPr eaLnBrk="1" fontAlgn="auto" hangingPunct="1">
              <a:lnSpc>
                <a:spcPts val="2500"/>
              </a:lnSpc>
              <a:spcAft>
                <a:spcPts val="0"/>
              </a:spcAft>
              <a:buFont typeface="Wingdings 3" charset="2"/>
              <a:buChar char=""/>
              <a:defRPr/>
            </a:pPr>
            <a:r>
              <a:rPr lang="en-US" altLang="en-US" sz="6400" dirty="0">
                <a:solidFill>
                  <a:schemeClr val="tx1">
                    <a:lumMod val="75000"/>
                    <a:lumOff val="25000"/>
                  </a:schemeClr>
                </a:solidFill>
              </a:rPr>
              <a:t>Assess placental location and maturity</a:t>
            </a:r>
          </a:p>
          <a:p>
            <a:pPr eaLnBrk="1" fontAlgn="auto" hangingPunct="1">
              <a:lnSpc>
                <a:spcPts val="2500"/>
              </a:lnSpc>
              <a:spcAft>
                <a:spcPts val="0"/>
              </a:spcAft>
              <a:buFont typeface="Wingdings 3" charset="2"/>
              <a:buChar char=""/>
              <a:defRPr/>
            </a:pPr>
            <a:r>
              <a:rPr lang="en-US" altLang="en-US" sz="6400" dirty="0">
                <a:solidFill>
                  <a:schemeClr val="tx1">
                    <a:lumMod val="75000"/>
                    <a:lumOff val="25000"/>
                  </a:schemeClr>
                </a:solidFill>
              </a:rPr>
              <a:t>Assess amniotic fluid volume (AFI)</a:t>
            </a:r>
          </a:p>
          <a:p>
            <a:pPr eaLnBrk="1" fontAlgn="auto" hangingPunct="1">
              <a:lnSpc>
                <a:spcPts val="2500"/>
              </a:lnSpc>
              <a:spcAft>
                <a:spcPts val="0"/>
              </a:spcAft>
              <a:buFont typeface="Wingdings 3" charset="2"/>
              <a:buChar char=""/>
              <a:defRPr/>
            </a:pPr>
            <a:r>
              <a:rPr lang="en-US" altLang="en-US" sz="6400" dirty="0">
                <a:solidFill>
                  <a:schemeClr val="tx1">
                    <a:lumMod val="75000"/>
                    <a:lumOff val="25000"/>
                  </a:schemeClr>
                </a:solidFill>
              </a:rPr>
              <a:t>Guide diagnostic procedures like amniocentesis</a:t>
            </a:r>
          </a:p>
          <a:p>
            <a:pPr eaLnBrk="1" fontAlgn="auto" hangingPunct="1">
              <a:lnSpc>
                <a:spcPts val="2500"/>
              </a:lnSpc>
              <a:spcAft>
                <a:spcPts val="0"/>
              </a:spcAft>
              <a:buFont typeface="Wingdings 3" charset="2"/>
              <a:buChar char=""/>
              <a:defRPr/>
            </a:pPr>
            <a:r>
              <a:rPr lang="en-US" altLang="en-US" sz="6400" dirty="0">
                <a:solidFill>
                  <a:schemeClr val="tx1">
                    <a:lumMod val="75000"/>
                    <a:lumOff val="25000"/>
                  </a:schemeClr>
                </a:solidFill>
              </a:rPr>
              <a:t>If obvious anatomical malformations are noted, </a:t>
            </a:r>
          </a:p>
          <a:p>
            <a:pPr marL="0" indent="0" eaLnBrk="1" fontAlgn="auto" hangingPunct="1">
              <a:lnSpc>
                <a:spcPts val="2500"/>
              </a:lnSpc>
              <a:spcAft>
                <a:spcPts val="0"/>
              </a:spcAft>
              <a:buFont typeface="Wingdings 3" charset="2"/>
              <a:buNone/>
              <a:defRPr/>
            </a:pPr>
            <a:r>
              <a:rPr lang="en-US" altLang="en-US" sz="6400" dirty="0">
                <a:solidFill>
                  <a:schemeClr val="tx1">
                    <a:lumMod val="75000"/>
                    <a:lumOff val="25000"/>
                  </a:schemeClr>
                </a:solidFill>
              </a:rPr>
              <a:t>	patient will be referred for Level II Ultrasound</a:t>
            </a:r>
          </a:p>
          <a:p>
            <a:pPr eaLnBrk="1" fontAlgn="auto" hangingPunct="1">
              <a:lnSpc>
                <a:spcPct val="90000"/>
              </a:lnSpc>
              <a:spcAft>
                <a:spcPts val="0"/>
              </a:spcAft>
              <a:buFont typeface="Wingdings 3" charset="2"/>
              <a:buChar char=""/>
              <a:defRPr/>
            </a:pPr>
            <a:endParaRPr lang="en-US" altLang="en-US" sz="2400" dirty="0">
              <a:solidFill>
                <a:schemeClr val="tx1">
                  <a:lumMod val="75000"/>
                  <a:lumOff val="25000"/>
                </a:schemeClr>
              </a:solidFill>
            </a:endParaRPr>
          </a:p>
        </p:txBody>
      </p:sp>
      <p:pic>
        <p:nvPicPr>
          <p:cNvPr id="45060" name="Picture 2" descr="The image “http://bms.brown.edu/pedisurg/images/ImageBank/AbdWallDefects/Ultrasound.jpg” cannot be displayed, because it contains errors.">
            <a:extLst>
              <a:ext uri="{FF2B5EF4-FFF2-40B4-BE49-F238E27FC236}">
                <a16:creationId xmlns:a16="http://schemas.microsoft.com/office/drawing/2014/main" id="{145F9D9E-9476-4ABC-A038-EAAC9785B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176713"/>
            <a:ext cx="274002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4">
            <a:extLst>
              <a:ext uri="{FF2B5EF4-FFF2-40B4-BE49-F238E27FC236}">
                <a16:creationId xmlns:a16="http://schemas.microsoft.com/office/drawing/2014/main" id="{93C5F854-B39A-4C04-ABBC-9E9542C86E28}"/>
              </a:ext>
            </a:extLst>
          </p:cNvPr>
          <p:cNvSpPr txBox="1">
            <a:spLocks noChangeArrowheads="1"/>
          </p:cNvSpPr>
          <p:nvPr/>
        </p:nvSpPr>
        <p:spPr bwMode="auto">
          <a:xfrm>
            <a:off x="7581900" y="5867400"/>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1600">
                <a:latin typeface="Arial" panose="020B0604020202020204" pitchFamily="34" charset="0"/>
                <a:ea typeface="MS PGothic" panose="020B0600070205080204" pitchFamily="34" charset="-128"/>
              </a:rPr>
              <a:t>What have we found here?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1176772-EAFB-471D-BBE1-130CD6739869}"/>
              </a:ext>
            </a:extLst>
          </p:cNvPr>
          <p:cNvSpPr>
            <a:spLocks noGrp="1"/>
          </p:cNvSpPr>
          <p:nvPr>
            <p:ph type="title"/>
          </p:nvPr>
        </p:nvSpPr>
        <p:spPr>
          <a:xfrm>
            <a:off x="865188" y="927100"/>
            <a:ext cx="6345237" cy="709613"/>
          </a:xfrm>
        </p:spPr>
        <p:txBody>
          <a:bodyPr/>
          <a:lstStyle/>
          <a:p>
            <a:pPr eaLnBrk="1" hangingPunct="1"/>
            <a:endParaRPr lang="en-US" altLang="en-US"/>
          </a:p>
        </p:txBody>
      </p:sp>
      <p:pic>
        <p:nvPicPr>
          <p:cNvPr id="47107" name="Content Placeholder 3">
            <a:extLst>
              <a:ext uri="{FF2B5EF4-FFF2-40B4-BE49-F238E27FC236}">
                <a16:creationId xmlns:a16="http://schemas.microsoft.com/office/drawing/2014/main" id="{9D993694-4FFC-4448-B180-7B9ED19171A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93763" y="2489200"/>
            <a:ext cx="6286500" cy="3530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a:extLst>
              <a:ext uri="{FF2B5EF4-FFF2-40B4-BE49-F238E27FC236}">
                <a16:creationId xmlns:a16="http://schemas.microsoft.com/office/drawing/2014/main" id="{47983111-4F90-45B8-A7A0-AED3FCDB41FA}"/>
              </a:ext>
            </a:extLst>
          </p:cNvPr>
          <p:cNvSpPr>
            <a:spLocks noGrp="1"/>
          </p:cNvSpPr>
          <p:nvPr>
            <p:ph type="title"/>
          </p:nvPr>
        </p:nvSpPr>
        <p:spPr>
          <a:xfrm>
            <a:off x="865188" y="457200"/>
            <a:ext cx="6345237" cy="1179513"/>
          </a:xfrm>
        </p:spPr>
        <p:txBody>
          <a:bodyPr/>
          <a:lstStyle/>
          <a:p>
            <a:pPr eaLnBrk="1" hangingPunct="1"/>
            <a:r>
              <a:rPr lang="en-US" altLang="en-US"/>
              <a:t>Gastroschisis</a:t>
            </a:r>
          </a:p>
        </p:txBody>
      </p:sp>
      <p:pic>
        <p:nvPicPr>
          <p:cNvPr id="48131" name="il_fi" descr="http://www.kinderchirurgie.ch/atlas/atlasabdomen/gastroschisis.JPG">
            <a:extLst>
              <a:ext uri="{FF2B5EF4-FFF2-40B4-BE49-F238E27FC236}">
                <a16:creationId xmlns:a16="http://schemas.microsoft.com/office/drawing/2014/main" id="{FFECBA85-FA80-436E-9B35-06EFBA6E02A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1524000"/>
            <a:ext cx="4876800" cy="3251200"/>
          </a:xfrm>
        </p:spPr>
      </p:pic>
      <p:sp>
        <p:nvSpPr>
          <p:cNvPr id="48132" name="TextBox 3">
            <a:extLst>
              <a:ext uri="{FF2B5EF4-FFF2-40B4-BE49-F238E27FC236}">
                <a16:creationId xmlns:a16="http://schemas.microsoft.com/office/drawing/2014/main" id="{DB93955A-FB62-48CC-A45F-4DF3FF5BB173}"/>
              </a:ext>
            </a:extLst>
          </p:cNvPr>
          <p:cNvSpPr txBox="1">
            <a:spLocks noChangeArrowheads="1"/>
          </p:cNvSpPr>
          <p:nvPr/>
        </p:nvSpPr>
        <p:spPr bwMode="auto">
          <a:xfrm>
            <a:off x="615950" y="5105400"/>
            <a:ext cx="7918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2000">
                <a:latin typeface="Arial" panose="020B0604020202020204" pitchFamily="34" charset="0"/>
                <a:ea typeface="MS PGothic" panose="020B0600070205080204" pitchFamily="34" charset="-128"/>
              </a:rPr>
              <a:t>What lab value would you expect to see elevated for this pregnancy?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7A89E1F-CADB-40B6-93BC-993DA3E0D9A5}"/>
              </a:ext>
            </a:extLst>
          </p:cNvPr>
          <p:cNvSpPr>
            <a:spLocks noGrp="1"/>
          </p:cNvSpPr>
          <p:nvPr>
            <p:ph type="title"/>
          </p:nvPr>
        </p:nvSpPr>
        <p:spPr>
          <a:xfrm>
            <a:off x="865188" y="927100"/>
            <a:ext cx="6345237" cy="709613"/>
          </a:xfrm>
        </p:spPr>
        <p:txBody>
          <a:bodyPr/>
          <a:lstStyle/>
          <a:p>
            <a:pPr eaLnBrk="1" hangingPunct="1"/>
            <a:r>
              <a:rPr lang="en-US" altLang="en-US"/>
              <a:t>What is it?</a:t>
            </a:r>
          </a:p>
        </p:txBody>
      </p:sp>
      <p:sp>
        <p:nvSpPr>
          <p:cNvPr id="13314" name="Content Placeholder 6">
            <a:extLst>
              <a:ext uri="{FF2B5EF4-FFF2-40B4-BE49-F238E27FC236}">
                <a16:creationId xmlns:a16="http://schemas.microsoft.com/office/drawing/2014/main" id="{9BB52549-7A49-45A4-AA6E-33215447593D}"/>
              </a:ext>
            </a:extLst>
          </p:cNvPr>
          <p:cNvSpPr>
            <a:spLocks noGrp="1"/>
          </p:cNvSpPr>
          <p:nvPr>
            <p:ph idx="1"/>
          </p:nvPr>
        </p:nvSpPr>
        <p:spPr>
          <a:xfrm>
            <a:off x="533400" y="2362200"/>
            <a:ext cx="8229600" cy="3733800"/>
          </a:xfrm>
        </p:spPr>
        <p:txBody>
          <a:bodyPr rtlCol="0">
            <a:normAutofit fontScale="77500" lnSpcReduction="20000"/>
          </a:bodyPr>
          <a:lstStyle/>
          <a:p>
            <a:pPr eaLnBrk="1" fontAlgn="auto" hangingPunct="1">
              <a:spcAft>
                <a:spcPts val="0"/>
              </a:spcAft>
              <a:buFont typeface="Wingdings 3" charset="2"/>
              <a:buChar char=""/>
              <a:defRPr/>
            </a:pPr>
            <a:r>
              <a:rPr lang="en-US" altLang="en-US" sz="2800" dirty="0">
                <a:solidFill>
                  <a:schemeClr val="tx1">
                    <a:lumMod val="75000"/>
                    <a:lumOff val="25000"/>
                  </a:schemeClr>
                </a:solidFill>
              </a:rPr>
              <a:t>The use of our technology to perform procedures that help us:</a:t>
            </a:r>
          </a:p>
          <a:p>
            <a:pPr marL="960120" lvl="2" eaLnBrk="1" fontAlgn="auto" hangingPunct="1">
              <a:spcAft>
                <a:spcPts val="0"/>
              </a:spcAft>
              <a:buFont typeface="Wingdings" panose="05000000000000000000" pitchFamily="2" charset="2"/>
              <a:buChar char="ü"/>
              <a:defRPr/>
            </a:pPr>
            <a:endParaRPr lang="en-US" altLang="en-US" dirty="0">
              <a:solidFill>
                <a:schemeClr val="tx1">
                  <a:lumMod val="75000"/>
                  <a:lumOff val="25000"/>
                </a:schemeClr>
              </a:solidFill>
            </a:endParaRPr>
          </a:p>
          <a:p>
            <a:pPr marL="960120" lvl="2" eaLnBrk="1" fontAlgn="auto" hangingPunct="1">
              <a:spcAft>
                <a:spcPts val="0"/>
              </a:spcAft>
              <a:buFont typeface="Wingdings" panose="05000000000000000000" pitchFamily="2" charset="2"/>
              <a:buChar char="ü"/>
              <a:defRPr/>
            </a:pPr>
            <a:r>
              <a:rPr lang="en-US" altLang="en-US" sz="2400" b="1" dirty="0">
                <a:solidFill>
                  <a:schemeClr val="tx1">
                    <a:lumMod val="75000"/>
                    <a:lumOff val="25000"/>
                  </a:schemeClr>
                </a:solidFill>
              </a:rPr>
              <a:t>Detect</a:t>
            </a:r>
            <a:r>
              <a:rPr lang="en-US" altLang="en-US" sz="2400" dirty="0">
                <a:solidFill>
                  <a:schemeClr val="tx1">
                    <a:lumMod val="75000"/>
                    <a:lumOff val="25000"/>
                  </a:schemeClr>
                </a:solidFill>
              </a:rPr>
              <a:t> *congenital disorders (aka birth defects)</a:t>
            </a:r>
          </a:p>
          <a:p>
            <a:pPr marL="960120" lvl="2" eaLnBrk="1" fontAlgn="auto" hangingPunct="1">
              <a:spcAft>
                <a:spcPts val="0"/>
              </a:spcAft>
              <a:buFont typeface="Wingdings" panose="05000000000000000000" pitchFamily="2" charset="2"/>
              <a:buChar char="ü"/>
              <a:defRPr/>
            </a:pPr>
            <a:endParaRPr lang="en-US" altLang="en-US" dirty="0">
              <a:solidFill>
                <a:schemeClr val="tx1">
                  <a:lumMod val="75000"/>
                  <a:lumOff val="25000"/>
                </a:schemeClr>
              </a:solidFill>
            </a:endParaRPr>
          </a:p>
          <a:p>
            <a:pPr marL="960120" lvl="2" eaLnBrk="1" fontAlgn="auto" hangingPunct="1">
              <a:spcAft>
                <a:spcPts val="0"/>
              </a:spcAft>
              <a:buFont typeface="Wingdings" panose="05000000000000000000" pitchFamily="2" charset="2"/>
              <a:buChar char="ü"/>
              <a:defRPr/>
            </a:pPr>
            <a:r>
              <a:rPr lang="en-US" altLang="en-US" sz="2400" dirty="0">
                <a:solidFill>
                  <a:schemeClr val="tx1">
                    <a:lumMod val="75000"/>
                    <a:lumOff val="25000"/>
                  </a:schemeClr>
                </a:solidFill>
              </a:rPr>
              <a:t>and</a:t>
            </a:r>
          </a:p>
          <a:p>
            <a:pPr marL="960120" lvl="2" eaLnBrk="1" fontAlgn="auto" hangingPunct="1">
              <a:spcAft>
                <a:spcPts val="0"/>
              </a:spcAft>
              <a:buFont typeface="Wingdings" panose="05000000000000000000" pitchFamily="2" charset="2"/>
              <a:buChar char="ü"/>
              <a:defRPr/>
            </a:pPr>
            <a:endParaRPr lang="en-US" altLang="en-US" sz="2400" dirty="0">
              <a:solidFill>
                <a:schemeClr val="tx1">
                  <a:lumMod val="75000"/>
                  <a:lumOff val="25000"/>
                </a:schemeClr>
              </a:solidFill>
            </a:endParaRPr>
          </a:p>
          <a:p>
            <a:pPr marL="960120" lvl="2" eaLnBrk="1" fontAlgn="auto" hangingPunct="1">
              <a:spcAft>
                <a:spcPts val="0"/>
              </a:spcAft>
              <a:buFont typeface="Wingdings" panose="05000000000000000000" pitchFamily="2" charset="2"/>
              <a:buChar char="ü"/>
              <a:defRPr/>
            </a:pPr>
            <a:r>
              <a:rPr lang="en-US" altLang="en-US" sz="2400" b="1" dirty="0">
                <a:solidFill>
                  <a:schemeClr val="tx1">
                    <a:lumMod val="75000"/>
                    <a:lumOff val="25000"/>
                  </a:schemeClr>
                </a:solidFill>
              </a:rPr>
              <a:t>Assess</a:t>
            </a:r>
            <a:r>
              <a:rPr lang="en-US" altLang="en-US" sz="2400" dirty="0">
                <a:solidFill>
                  <a:schemeClr val="tx1">
                    <a:lumMod val="75000"/>
                    <a:lumOff val="25000"/>
                  </a:schemeClr>
                </a:solidFill>
              </a:rPr>
              <a:t> fetal well-being in utero</a:t>
            </a:r>
          </a:p>
          <a:p>
            <a:pPr marL="1508760" lvl="4" eaLnBrk="1" fontAlgn="auto" hangingPunct="1">
              <a:spcAft>
                <a:spcPts val="0"/>
              </a:spcAft>
              <a:buFont typeface="Wingdings 2" panose="05020102010507070707" pitchFamily="18" charset="2"/>
              <a:buNone/>
              <a:defRPr/>
            </a:pPr>
            <a:endParaRPr lang="en-US" altLang="en-US" sz="2400" dirty="0">
              <a:solidFill>
                <a:schemeClr val="tx1">
                  <a:lumMod val="75000"/>
                  <a:lumOff val="25000"/>
                </a:schemeClr>
              </a:solidFill>
            </a:endParaRPr>
          </a:p>
          <a:p>
            <a:pPr marL="1508760" lvl="4" eaLnBrk="1" fontAlgn="auto" hangingPunct="1">
              <a:spcAft>
                <a:spcPts val="0"/>
              </a:spcAft>
              <a:buFont typeface="Wingdings 2" panose="05020102010507070707" pitchFamily="18" charset="2"/>
              <a:buNone/>
              <a:defRPr/>
            </a:pPr>
            <a:r>
              <a:rPr lang="en-US" altLang="en-US" sz="2400" dirty="0">
                <a:solidFill>
                  <a:schemeClr val="tx1">
                    <a:lumMod val="75000"/>
                    <a:lumOff val="25000"/>
                  </a:schemeClr>
                </a:solidFill>
              </a:rPr>
              <a:t>		    *</a:t>
            </a:r>
            <a:r>
              <a:rPr lang="en-US" altLang="en-US" sz="2200" dirty="0">
                <a:solidFill>
                  <a:schemeClr val="tx1">
                    <a:lumMod val="75000"/>
                    <a:lumOff val="25000"/>
                  </a:schemeClr>
                </a:solidFill>
              </a:rPr>
              <a:t>Congenital disorders affect an estimated  	     </a:t>
            </a:r>
          </a:p>
          <a:p>
            <a:pPr marL="1508760" lvl="4" eaLnBrk="1" fontAlgn="auto" hangingPunct="1">
              <a:spcAft>
                <a:spcPts val="0"/>
              </a:spcAft>
              <a:buFont typeface="Wingdings 2" panose="05020102010507070707" pitchFamily="18" charset="2"/>
              <a:buNone/>
              <a:defRPr/>
            </a:pPr>
            <a:r>
              <a:rPr lang="en-US" altLang="en-US" sz="2200" dirty="0">
                <a:solidFill>
                  <a:schemeClr val="tx1">
                    <a:lumMod val="75000"/>
                    <a:lumOff val="25000"/>
                  </a:schemeClr>
                </a:solidFill>
              </a:rPr>
              <a:t>1 in 33 infants worldwide (WHO)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720E191-6131-4300-ADC2-8243C6D71066}"/>
              </a:ext>
            </a:extLst>
          </p:cNvPr>
          <p:cNvSpPr>
            <a:spLocks noGrp="1" noChangeArrowheads="1"/>
          </p:cNvSpPr>
          <p:nvPr>
            <p:ph type="title"/>
          </p:nvPr>
        </p:nvSpPr>
        <p:spPr>
          <a:xfrm>
            <a:off x="865188" y="927100"/>
            <a:ext cx="6345237" cy="709613"/>
          </a:xfrm>
        </p:spPr>
        <p:txBody>
          <a:bodyPr rtlCol="0">
            <a:normAutofit fontScale="90000"/>
          </a:bodyPr>
          <a:lstStyle/>
          <a:p>
            <a:pPr eaLnBrk="1" fontAlgn="auto" hangingPunct="1">
              <a:spcAft>
                <a:spcPts val="0"/>
              </a:spcAft>
              <a:defRPr/>
            </a:pPr>
            <a:r>
              <a:rPr lang="en-US" dirty="0"/>
              <a:t>Screening available in the second trimester</a:t>
            </a:r>
          </a:p>
        </p:txBody>
      </p:sp>
      <p:sp>
        <p:nvSpPr>
          <p:cNvPr id="43010" name="Rectangle 3">
            <a:extLst>
              <a:ext uri="{FF2B5EF4-FFF2-40B4-BE49-F238E27FC236}">
                <a16:creationId xmlns:a16="http://schemas.microsoft.com/office/drawing/2014/main" id="{F063348D-E137-4E6D-8674-DC057CFB6FA0}"/>
              </a:ext>
            </a:extLst>
          </p:cNvPr>
          <p:cNvSpPr>
            <a:spLocks noGrp="1" noChangeArrowheads="1"/>
          </p:cNvSpPr>
          <p:nvPr>
            <p:ph idx="1"/>
          </p:nvPr>
        </p:nvSpPr>
        <p:spPr>
          <a:xfrm>
            <a:off x="304800" y="2362200"/>
            <a:ext cx="8839200" cy="4267200"/>
          </a:xfrm>
        </p:spPr>
        <p:txBody>
          <a:bodyPr rtlCol="0">
            <a:normAutofit fontScale="77500" lnSpcReduction="20000"/>
          </a:bodyPr>
          <a:lstStyle/>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“Multiple Marker Screening” (MMS) also called a “triple screen”, “quad screen”, or AFP usually  combined with Level 1 ultrasound</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MMS screens for these congenital disorders:</a:t>
            </a:r>
          </a:p>
          <a:p>
            <a:pPr lvl="1" indent="-283464" eaLnBrk="1" fontAlgn="auto" hangingPunct="1">
              <a:spcAft>
                <a:spcPts val="0"/>
              </a:spcAft>
              <a:buFont typeface="Wingdings 3" charset="2"/>
              <a:buChar char=""/>
              <a:defRPr/>
            </a:pPr>
            <a:r>
              <a:rPr lang="en-US" altLang="en-US" sz="2000" dirty="0">
                <a:solidFill>
                  <a:schemeClr val="tx1">
                    <a:lumMod val="75000"/>
                    <a:lumOff val="25000"/>
                  </a:schemeClr>
                </a:solidFill>
              </a:rPr>
              <a:t>Neural tube defects (NTD) and ventral wall defects</a:t>
            </a:r>
          </a:p>
          <a:p>
            <a:pPr lvl="1" indent="-283464" eaLnBrk="1" fontAlgn="auto" hangingPunct="1">
              <a:spcAft>
                <a:spcPts val="0"/>
              </a:spcAft>
              <a:buFont typeface="Wingdings 3" charset="2"/>
              <a:buChar char=""/>
              <a:defRPr/>
            </a:pPr>
            <a:r>
              <a:rPr lang="en-US" altLang="en-US" sz="2000" dirty="0">
                <a:solidFill>
                  <a:schemeClr val="tx1">
                    <a:lumMod val="75000"/>
                    <a:lumOff val="25000"/>
                  </a:schemeClr>
                </a:solidFill>
              </a:rPr>
              <a:t>Trisomy 21 (Down syndrome)-</a:t>
            </a:r>
            <a:r>
              <a:rPr lang="en-US" altLang="en-US" sz="1800" dirty="0">
                <a:solidFill>
                  <a:schemeClr val="tx1">
                    <a:lumMod val="75000"/>
                    <a:lumOff val="25000"/>
                  </a:schemeClr>
                </a:solidFill>
              </a:rPr>
              <a:t>Quad screen detects 80%, misses 20% </a:t>
            </a:r>
          </a:p>
          <a:p>
            <a:pPr lvl="1" indent="-283464" eaLnBrk="1" fontAlgn="auto" hangingPunct="1">
              <a:spcAft>
                <a:spcPts val="0"/>
              </a:spcAft>
              <a:buFont typeface="Wingdings 3" charset="2"/>
              <a:buChar char=""/>
              <a:defRPr/>
            </a:pPr>
            <a:r>
              <a:rPr lang="en-US" altLang="en-US" sz="2000" dirty="0">
                <a:solidFill>
                  <a:schemeClr val="tx1">
                    <a:lumMod val="75000"/>
                    <a:lumOff val="25000"/>
                  </a:schemeClr>
                </a:solidFill>
              </a:rPr>
              <a:t>Trisomy 18-Quad screen detects 60-70%, misses 30-40%</a:t>
            </a:r>
          </a:p>
          <a:p>
            <a:pPr lvl="1" indent="-283464" eaLnBrk="1" fontAlgn="auto" hangingPunct="1">
              <a:spcAft>
                <a:spcPts val="0"/>
              </a:spcAft>
              <a:buFont typeface="Wingdings 3" charset="2"/>
              <a:buChar char=""/>
              <a:defRPr/>
            </a:pPr>
            <a:r>
              <a:rPr lang="en-US" altLang="en-US" sz="2000" dirty="0">
                <a:solidFill>
                  <a:schemeClr val="tx1">
                    <a:lumMod val="75000"/>
                    <a:lumOff val="25000"/>
                  </a:schemeClr>
                </a:solidFill>
              </a:rPr>
              <a:t>May also detect other abnormalities</a:t>
            </a:r>
          </a:p>
          <a:p>
            <a:pPr eaLnBrk="1" fontAlgn="auto" hangingPunct="1">
              <a:lnSpc>
                <a:spcPct val="90000"/>
              </a:lnSpc>
              <a:spcAft>
                <a:spcPts val="0"/>
              </a:spcAft>
              <a:buFont typeface="Wingdings 3" charset="2"/>
              <a:buChar char=""/>
              <a:defRPr/>
            </a:pPr>
            <a:endParaRPr lang="en-US" altLang="en-US" sz="24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rPr>
              <a:t>The Maternal serum is tested for 3 or 4 biomarkers</a:t>
            </a:r>
          </a:p>
          <a:p>
            <a:pPr eaLnBrk="1" fontAlgn="auto" hangingPunct="1">
              <a:lnSpc>
                <a:spcPct val="90000"/>
              </a:lnSpc>
              <a:spcAft>
                <a:spcPts val="0"/>
              </a:spcAft>
              <a:buFontTx/>
              <a:buNone/>
              <a:defRPr/>
            </a:pPr>
            <a:r>
              <a:rPr lang="en-US" altLang="en-US" sz="2400" dirty="0">
                <a:solidFill>
                  <a:schemeClr val="tx1">
                    <a:lumMod val="75000"/>
                    <a:lumOff val="25000"/>
                  </a:schemeClr>
                </a:solidFill>
              </a:rPr>
              <a:t>		1. </a:t>
            </a:r>
            <a:r>
              <a:rPr lang="en-US" altLang="en-US" sz="2400" dirty="0" err="1">
                <a:solidFill>
                  <a:schemeClr val="tx1">
                    <a:lumMod val="75000"/>
                    <a:lumOff val="25000"/>
                  </a:schemeClr>
                </a:solidFill>
              </a:rPr>
              <a:t>hCG</a:t>
            </a:r>
            <a:r>
              <a:rPr lang="en-US" altLang="en-US" sz="2400" dirty="0">
                <a:solidFill>
                  <a:schemeClr val="tx1">
                    <a:lumMod val="75000"/>
                    <a:lumOff val="25000"/>
                  </a:schemeClr>
                </a:solidFill>
              </a:rPr>
              <a:t> (human chorionic gonadotropin)</a:t>
            </a:r>
          </a:p>
          <a:p>
            <a:pPr eaLnBrk="1" fontAlgn="auto" hangingPunct="1">
              <a:lnSpc>
                <a:spcPct val="90000"/>
              </a:lnSpc>
              <a:spcAft>
                <a:spcPts val="0"/>
              </a:spcAft>
              <a:buFontTx/>
              <a:buNone/>
              <a:defRPr/>
            </a:pPr>
            <a:r>
              <a:rPr lang="en-US" altLang="en-US" sz="2400" dirty="0">
                <a:solidFill>
                  <a:schemeClr val="tx1">
                    <a:lumMod val="75000"/>
                    <a:lumOff val="25000"/>
                  </a:schemeClr>
                </a:solidFill>
              </a:rPr>
              <a:t>		2. uE3 (</a:t>
            </a:r>
            <a:r>
              <a:rPr lang="en-US" altLang="en-US" sz="2400" dirty="0" err="1">
                <a:solidFill>
                  <a:schemeClr val="tx1">
                    <a:lumMod val="75000"/>
                    <a:lumOff val="25000"/>
                  </a:schemeClr>
                </a:solidFill>
              </a:rPr>
              <a:t>uncongugated</a:t>
            </a:r>
            <a:r>
              <a:rPr lang="en-US" altLang="en-US" sz="2400" dirty="0">
                <a:solidFill>
                  <a:schemeClr val="tx1">
                    <a:lumMod val="75000"/>
                    <a:lumOff val="25000"/>
                  </a:schemeClr>
                </a:solidFill>
              </a:rPr>
              <a:t> </a:t>
            </a:r>
            <a:r>
              <a:rPr lang="en-US" altLang="en-US" sz="2400" dirty="0" err="1">
                <a:solidFill>
                  <a:schemeClr val="tx1">
                    <a:lumMod val="75000"/>
                    <a:lumOff val="25000"/>
                  </a:schemeClr>
                </a:solidFill>
              </a:rPr>
              <a:t>estriol</a:t>
            </a:r>
            <a:r>
              <a:rPr lang="en-US" altLang="en-US" sz="2400" dirty="0">
                <a:solidFill>
                  <a:schemeClr val="tx1">
                    <a:lumMod val="75000"/>
                    <a:lumOff val="25000"/>
                  </a:schemeClr>
                </a:solidFill>
              </a:rPr>
              <a:t>)</a:t>
            </a:r>
          </a:p>
          <a:p>
            <a:pPr eaLnBrk="1" fontAlgn="auto" hangingPunct="1">
              <a:lnSpc>
                <a:spcPct val="90000"/>
              </a:lnSpc>
              <a:spcAft>
                <a:spcPts val="0"/>
              </a:spcAft>
              <a:buFontTx/>
              <a:buNone/>
              <a:defRPr/>
            </a:pPr>
            <a:r>
              <a:rPr lang="en-US" altLang="en-US" sz="2400" dirty="0">
                <a:solidFill>
                  <a:schemeClr val="tx1">
                    <a:lumMod val="75000"/>
                    <a:lumOff val="25000"/>
                  </a:schemeClr>
                </a:solidFill>
              </a:rPr>
              <a:t>		3. AFP (alpha-fetoprotein)</a:t>
            </a:r>
          </a:p>
          <a:p>
            <a:pPr eaLnBrk="1" fontAlgn="auto" hangingPunct="1">
              <a:lnSpc>
                <a:spcPct val="90000"/>
              </a:lnSpc>
              <a:spcAft>
                <a:spcPts val="0"/>
              </a:spcAft>
              <a:buFontTx/>
              <a:buNone/>
              <a:defRPr/>
            </a:pPr>
            <a:r>
              <a:rPr lang="en-US" altLang="en-US" sz="2400" dirty="0">
                <a:solidFill>
                  <a:schemeClr val="tx1">
                    <a:lumMod val="75000"/>
                    <a:lumOff val="25000"/>
                  </a:schemeClr>
                </a:solidFill>
              </a:rPr>
              <a:t>		4. inhibin-A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97FC09-1E75-45A9-B9FF-02C8654C43FD}"/>
              </a:ext>
            </a:extLst>
          </p:cNvPr>
          <p:cNvSpPr>
            <a:spLocks noGrp="1"/>
          </p:cNvSpPr>
          <p:nvPr>
            <p:ph type="title"/>
          </p:nvPr>
        </p:nvSpPr>
        <p:spPr>
          <a:xfrm>
            <a:off x="865188" y="927100"/>
            <a:ext cx="6345237" cy="709613"/>
          </a:xfrm>
        </p:spPr>
        <p:txBody>
          <a:bodyPr rtlCol="0">
            <a:normAutofit fontScale="90000"/>
          </a:bodyPr>
          <a:lstStyle/>
          <a:p>
            <a:pPr eaLnBrk="1" fontAlgn="auto" hangingPunct="1">
              <a:spcAft>
                <a:spcPts val="0"/>
              </a:spcAft>
              <a:defRPr/>
            </a:pPr>
            <a:r>
              <a:rPr lang="en-US" dirty="0"/>
              <a:t>Low MSAFP= Possible Down Syndrome or other Trisomy</a:t>
            </a:r>
          </a:p>
        </p:txBody>
      </p:sp>
      <p:sp>
        <p:nvSpPr>
          <p:cNvPr id="52227" name="Content Placeholder 1">
            <a:extLst>
              <a:ext uri="{FF2B5EF4-FFF2-40B4-BE49-F238E27FC236}">
                <a16:creationId xmlns:a16="http://schemas.microsoft.com/office/drawing/2014/main" id="{282BDFBB-0304-40E1-88D4-759B7330BF79}"/>
              </a:ext>
            </a:extLst>
          </p:cNvPr>
          <p:cNvSpPr>
            <a:spLocks noGrp="1"/>
          </p:cNvSpPr>
          <p:nvPr>
            <p:ph idx="1"/>
          </p:nvPr>
        </p:nvSpPr>
        <p:spPr>
          <a:xfrm>
            <a:off x="457200" y="2209800"/>
            <a:ext cx="8229600" cy="3992563"/>
          </a:xfrm>
        </p:spPr>
        <p:txBody>
          <a:bodyPr/>
          <a:lstStyle/>
          <a:p>
            <a:pPr eaLnBrk="1" hangingPunct="1"/>
            <a:r>
              <a:rPr lang="en-US" altLang="en-US"/>
              <a:t>Confirmed with amniocentesis</a:t>
            </a:r>
          </a:p>
        </p:txBody>
      </p:sp>
      <p:pic>
        <p:nvPicPr>
          <p:cNvPr id="52228" name="Picture 1">
            <a:extLst>
              <a:ext uri="{FF2B5EF4-FFF2-40B4-BE49-F238E27FC236}">
                <a16:creationId xmlns:a16="http://schemas.microsoft.com/office/drawing/2014/main" id="{7982D4F6-12A2-4DB7-B70C-2D6C33D3ED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0"/>
            <a:ext cx="417988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
            <a:extLst>
              <a:ext uri="{FF2B5EF4-FFF2-40B4-BE49-F238E27FC236}">
                <a16:creationId xmlns:a16="http://schemas.microsoft.com/office/drawing/2014/main" id="{F120D085-3886-47DA-AAE8-17B0C78718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2724150"/>
            <a:ext cx="378142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0F632DD-50BB-4113-A4D3-293576B65424}"/>
              </a:ext>
            </a:extLst>
          </p:cNvPr>
          <p:cNvSpPr>
            <a:spLocks noGrp="1" noChangeArrowheads="1"/>
          </p:cNvSpPr>
          <p:nvPr>
            <p:ph type="title"/>
          </p:nvPr>
        </p:nvSpPr>
        <p:spPr>
          <a:xfrm>
            <a:off x="609600" y="990600"/>
            <a:ext cx="7772400" cy="457200"/>
          </a:xfrm>
        </p:spPr>
        <p:txBody>
          <a:bodyPr/>
          <a:lstStyle/>
          <a:p>
            <a:pPr eaLnBrk="1" hangingPunct="1"/>
            <a:r>
              <a:rPr lang="en-US" altLang="en-US"/>
              <a:t>High MSAFP= Possible Neural Tube Defect (NTD) or Abdominal Wall Defect</a:t>
            </a:r>
          </a:p>
        </p:txBody>
      </p:sp>
      <p:sp>
        <p:nvSpPr>
          <p:cNvPr id="29698" name="Rectangle 3">
            <a:extLst>
              <a:ext uri="{FF2B5EF4-FFF2-40B4-BE49-F238E27FC236}">
                <a16:creationId xmlns:a16="http://schemas.microsoft.com/office/drawing/2014/main" id="{76A6F464-0DAF-41BE-9F09-87DE284BEFD2}"/>
              </a:ext>
            </a:extLst>
          </p:cNvPr>
          <p:cNvSpPr>
            <a:spLocks noGrp="1" noChangeArrowheads="1"/>
          </p:cNvSpPr>
          <p:nvPr>
            <p:ph idx="1"/>
          </p:nvPr>
        </p:nvSpPr>
        <p:spPr>
          <a:xfrm>
            <a:off x="419100" y="2286000"/>
            <a:ext cx="8153400" cy="4724400"/>
          </a:xfrm>
        </p:spPr>
        <p:txBody>
          <a:bodyPr rtlCol="0">
            <a:normAutofit/>
          </a:bodyPr>
          <a:lstStyle/>
          <a:p>
            <a:pPr eaLnBrk="1" fontAlgn="auto" hangingPunct="1">
              <a:spcAft>
                <a:spcPts val="0"/>
              </a:spcAft>
              <a:buFont typeface="Wingdings 3" charset="2"/>
              <a:buChar char=""/>
              <a:defRPr/>
            </a:pPr>
            <a:r>
              <a:rPr lang="en-US" altLang="en-US" dirty="0">
                <a:solidFill>
                  <a:schemeClr val="tx1">
                    <a:lumMod val="75000"/>
                    <a:lumOff val="25000"/>
                  </a:schemeClr>
                </a:solidFill>
              </a:rPr>
              <a:t>Includes </a:t>
            </a:r>
            <a:r>
              <a:rPr lang="en-US" altLang="en-US" dirty="0" err="1">
                <a:solidFill>
                  <a:schemeClr val="tx1">
                    <a:lumMod val="75000"/>
                    <a:lumOff val="25000"/>
                  </a:schemeClr>
                </a:solidFill>
              </a:rPr>
              <a:t>spina</a:t>
            </a:r>
            <a:r>
              <a:rPr lang="en-US" altLang="en-US" dirty="0">
                <a:solidFill>
                  <a:schemeClr val="tx1">
                    <a:lumMod val="75000"/>
                    <a:lumOff val="25000"/>
                  </a:schemeClr>
                </a:solidFill>
              </a:rPr>
              <a:t> bifida, anencephaly, and </a:t>
            </a:r>
            <a:r>
              <a:rPr lang="en-US" altLang="en-US" dirty="0" err="1">
                <a:solidFill>
                  <a:schemeClr val="tx1">
                    <a:lumMod val="75000"/>
                    <a:lumOff val="25000"/>
                  </a:schemeClr>
                </a:solidFill>
              </a:rPr>
              <a:t>encephalocele</a:t>
            </a:r>
            <a:r>
              <a:rPr lang="en-US" altLang="en-US" dirty="0">
                <a:solidFill>
                  <a:schemeClr val="tx1">
                    <a:lumMod val="75000"/>
                    <a:lumOff val="25000"/>
                  </a:schemeClr>
                </a:solidFill>
              </a:rPr>
              <a:t>, </a:t>
            </a:r>
            <a:r>
              <a:rPr lang="en-US" altLang="en-US" dirty="0" err="1">
                <a:solidFill>
                  <a:schemeClr val="tx1">
                    <a:lumMod val="75000"/>
                    <a:lumOff val="25000"/>
                  </a:schemeClr>
                </a:solidFill>
              </a:rPr>
              <a:t>gastroschisis</a:t>
            </a:r>
            <a:endParaRPr lang="en-US" altLang="en-US" dirty="0">
              <a:solidFill>
                <a:schemeClr val="tx1">
                  <a:lumMod val="75000"/>
                  <a:lumOff val="25000"/>
                </a:schemeClr>
              </a:solidFill>
            </a:endParaRPr>
          </a:p>
          <a:p>
            <a:pPr eaLnBrk="1" fontAlgn="auto" hangingPunct="1">
              <a:spcAft>
                <a:spcPts val="0"/>
              </a:spcAft>
              <a:buFont typeface="Wingdings 3" charset="2"/>
              <a:buChar char=""/>
              <a:defRPr/>
            </a:pPr>
            <a:r>
              <a:rPr lang="en-US" altLang="en-US" dirty="0">
                <a:solidFill>
                  <a:schemeClr val="tx1">
                    <a:lumMod val="75000"/>
                    <a:lumOff val="25000"/>
                  </a:schemeClr>
                </a:solidFill>
              </a:rPr>
              <a:t>Confirmed with diagnostic US or amniocentesis</a:t>
            </a:r>
          </a:p>
        </p:txBody>
      </p:sp>
      <p:pic>
        <p:nvPicPr>
          <p:cNvPr id="53252" name="Picture 2">
            <a:extLst>
              <a:ext uri="{FF2B5EF4-FFF2-40B4-BE49-F238E27FC236}">
                <a16:creationId xmlns:a16="http://schemas.microsoft.com/office/drawing/2014/main" id="{A65A4D29-747D-4D77-92C4-E3B4338134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3581400"/>
            <a:ext cx="3657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a:extLst>
              <a:ext uri="{FF2B5EF4-FFF2-40B4-BE49-F238E27FC236}">
                <a16:creationId xmlns:a16="http://schemas.microsoft.com/office/drawing/2014/main" id="{FBBA40B0-7EC6-4BBE-89D9-C6451817A8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56000"/>
            <a:ext cx="36576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5E098F7B-6684-439F-BAF6-94971A805836}"/>
              </a:ext>
            </a:extLst>
          </p:cNvPr>
          <p:cNvSpPr>
            <a:spLocks noGrp="1"/>
          </p:cNvSpPr>
          <p:nvPr>
            <p:ph type="title"/>
          </p:nvPr>
        </p:nvSpPr>
        <p:spPr>
          <a:xfrm>
            <a:off x="865188" y="927100"/>
            <a:ext cx="6345237" cy="709613"/>
          </a:xfrm>
        </p:spPr>
        <p:txBody>
          <a:bodyPr/>
          <a:lstStyle/>
          <a:p>
            <a:pPr eaLnBrk="1" hangingPunct="1"/>
            <a:r>
              <a:rPr lang="en-US" altLang="en-US"/>
              <a:t>Anencephaly</a:t>
            </a:r>
          </a:p>
        </p:txBody>
      </p:sp>
      <p:pic>
        <p:nvPicPr>
          <p:cNvPr id="55299" name="il_fi" descr="http://eyepathologist.com/images/KL1631.jpg">
            <a:extLst>
              <a:ext uri="{FF2B5EF4-FFF2-40B4-BE49-F238E27FC236}">
                <a16:creationId xmlns:a16="http://schemas.microsoft.com/office/drawing/2014/main" id="{5D58A89B-8734-4D75-85B4-6460FE7B1EF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2209800"/>
            <a:ext cx="4114800" cy="3535363"/>
          </a:xfrm>
        </p:spPr>
      </p:pic>
      <p:sp>
        <p:nvSpPr>
          <p:cNvPr id="55300" name="TextBox 3">
            <a:extLst>
              <a:ext uri="{FF2B5EF4-FFF2-40B4-BE49-F238E27FC236}">
                <a16:creationId xmlns:a16="http://schemas.microsoft.com/office/drawing/2014/main" id="{73D6C06D-7278-4AA1-8CEB-2FA1E1504493}"/>
              </a:ext>
            </a:extLst>
          </p:cNvPr>
          <p:cNvSpPr txBox="1">
            <a:spLocks noChangeArrowheads="1"/>
          </p:cNvSpPr>
          <p:nvPr/>
        </p:nvSpPr>
        <p:spPr bwMode="auto">
          <a:xfrm>
            <a:off x="838200" y="5867400"/>
            <a:ext cx="7443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a:latin typeface="Arial" panose="020B0604020202020204" pitchFamily="34" charset="0"/>
                <a:ea typeface="MS PGothic" panose="020B0600070205080204" pitchFamily="34" charset="-128"/>
                <a:hlinkClick r:id="rId4"/>
              </a:rPr>
              <a:t>http://www.redbookmag.com/life/news/a44510/jaxon-strong-foundation/</a:t>
            </a:r>
            <a:endParaRPr lang="en-US" altLang="en-US">
              <a:latin typeface="Arial" panose="020B0604020202020204" pitchFamily="34" charset="0"/>
              <a:ea typeface="MS PGothic" panose="020B0600070205080204" pitchFamily="34" charset="-128"/>
            </a:endParaRPr>
          </a:p>
          <a:p>
            <a:pPr algn="ctr" eaLnBrk="1" hangingPunct="1"/>
            <a:endParaRPr lang="en-US" altLang="en-US">
              <a:latin typeface="Arial" panose="020B0604020202020204" pitchFamily="34" charset="0"/>
              <a:ea typeface="MS PGothic"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888D39F-FCF3-42BF-86F4-8BE95E5A7BE4}"/>
              </a:ext>
            </a:extLst>
          </p:cNvPr>
          <p:cNvSpPr>
            <a:spLocks noGrp="1"/>
          </p:cNvSpPr>
          <p:nvPr>
            <p:ph type="title"/>
          </p:nvPr>
        </p:nvSpPr>
        <p:spPr/>
        <p:txBody>
          <a:bodyPr rtlCol="0">
            <a:noAutofit/>
          </a:bodyPr>
          <a:lstStyle/>
          <a:p>
            <a:pPr eaLnBrk="1" fontAlgn="auto" hangingPunct="1">
              <a:spcAft>
                <a:spcPts val="0"/>
              </a:spcAft>
              <a:defRPr/>
            </a:pPr>
            <a:r>
              <a:rPr lang="en-US" dirty="0" err="1">
                <a:latin typeface="+mn-lt"/>
              </a:rPr>
              <a:t>Encephaloceles</a:t>
            </a:r>
            <a:endParaRPr lang="en-US" dirty="0">
              <a:latin typeface="+mn-lt"/>
            </a:endParaRPr>
          </a:p>
        </p:txBody>
      </p:sp>
      <p:pic>
        <p:nvPicPr>
          <p:cNvPr id="57347" name="il_fi" descr="http://www.pediatricsconsultant360.com/sites/default/files/old/img_4dbb0e26a911b.jpg">
            <a:extLst>
              <a:ext uri="{FF2B5EF4-FFF2-40B4-BE49-F238E27FC236}">
                <a16:creationId xmlns:a16="http://schemas.microsoft.com/office/drawing/2014/main" id="{8C618927-7193-469D-A238-9C72AF068EA7}"/>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2514600"/>
            <a:ext cx="4038600" cy="3265488"/>
          </a:xfrm>
        </p:spPr>
      </p:pic>
      <p:pic>
        <p:nvPicPr>
          <p:cNvPr id="57348" name="il_fi" descr="http://2.bp.blogspot.com/-mCTS-i9u1e4/TuRXHlr65-I/AAAAAAAACN0/aIsq9TAP-oI/s1600/Upload%252BImage%25253A-04-12-11_1719.jpg">
            <a:extLst>
              <a:ext uri="{FF2B5EF4-FFF2-40B4-BE49-F238E27FC236}">
                <a16:creationId xmlns:a16="http://schemas.microsoft.com/office/drawing/2014/main" id="{D3D195BA-D8C9-4472-95BB-B1824B82E09A}"/>
              </a:ext>
            </a:extLst>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76800" y="2751138"/>
            <a:ext cx="4038600" cy="302895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EDCACCA-7278-47EA-A1AF-1E61E1636711}"/>
              </a:ext>
            </a:extLst>
          </p:cNvPr>
          <p:cNvSpPr>
            <a:spLocks noGrp="1" noChangeArrowheads="1"/>
          </p:cNvSpPr>
          <p:nvPr>
            <p:ph type="title"/>
          </p:nvPr>
        </p:nvSpPr>
        <p:spPr>
          <a:xfrm>
            <a:off x="865188" y="927100"/>
            <a:ext cx="6345237" cy="709613"/>
          </a:xfrm>
        </p:spPr>
        <p:txBody>
          <a:bodyPr/>
          <a:lstStyle/>
          <a:p>
            <a:pPr eaLnBrk="1" hangingPunct="1"/>
            <a:r>
              <a:rPr lang="en-US" altLang="en-US"/>
              <a:t>Spina Bifida</a:t>
            </a:r>
          </a:p>
        </p:txBody>
      </p:sp>
      <p:pic>
        <p:nvPicPr>
          <p:cNvPr id="59395" name="Picture 3" descr="a">
            <a:extLst>
              <a:ext uri="{FF2B5EF4-FFF2-40B4-BE49-F238E27FC236}">
                <a16:creationId xmlns:a16="http://schemas.microsoft.com/office/drawing/2014/main" id="{1F0AB792-636F-4DEB-AD16-FCDADC6144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24400" y="3429000"/>
            <a:ext cx="3441700" cy="2311400"/>
          </a:xfrm>
        </p:spPr>
      </p:pic>
      <p:pic>
        <p:nvPicPr>
          <p:cNvPr id="59396" name="Picture 2">
            <a:extLst>
              <a:ext uri="{FF2B5EF4-FFF2-40B4-BE49-F238E27FC236}">
                <a16:creationId xmlns:a16="http://schemas.microsoft.com/office/drawing/2014/main" id="{2683C3A5-481F-42F1-B05C-8942408121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188" y="2667000"/>
            <a:ext cx="3232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727E3F-43B9-4BF2-BAEE-C457880DA4C4}"/>
              </a:ext>
            </a:extLst>
          </p:cNvPr>
          <p:cNvSpPr>
            <a:spLocks noGrp="1"/>
          </p:cNvSpPr>
          <p:nvPr>
            <p:ph type="title"/>
          </p:nvPr>
        </p:nvSpPr>
        <p:spPr>
          <a:xfrm>
            <a:off x="865188" y="927100"/>
            <a:ext cx="6345237" cy="709613"/>
          </a:xfrm>
        </p:spPr>
        <p:txBody>
          <a:bodyPr rtlCol="0">
            <a:normAutofit fontScale="90000"/>
          </a:bodyPr>
          <a:lstStyle/>
          <a:p>
            <a:pPr eaLnBrk="1" fontAlgn="auto" hangingPunct="1">
              <a:spcAft>
                <a:spcPts val="0"/>
              </a:spcAft>
              <a:defRPr/>
            </a:pPr>
            <a:r>
              <a:rPr lang="en-US" dirty="0"/>
              <a:t>Cutting-Edge Technology: Fetal Surgery</a:t>
            </a:r>
          </a:p>
        </p:txBody>
      </p:sp>
      <p:sp>
        <p:nvSpPr>
          <p:cNvPr id="6" name="Content Placeholder 5">
            <a:extLst>
              <a:ext uri="{FF2B5EF4-FFF2-40B4-BE49-F238E27FC236}">
                <a16:creationId xmlns:a16="http://schemas.microsoft.com/office/drawing/2014/main" id="{C12E349C-FFFB-4339-94F2-9ED83C02682F}"/>
              </a:ext>
            </a:extLst>
          </p:cNvPr>
          <p:cNvSpPr>
            <a:spLocks noGrp="1"/>
          </p:cNvSpPr>
          <p:nvPr>
            <p:ph idx="1"/>
          </p:nvPr>
        </p:nvSpPr>
        <p:spPr/>
        <p:txBody>
          <a:bodyPr rtlCol="0">
            <a:normAutofit/>
          </a:bodyPr>
          <a:lstStyle/>
          <a:p>
            <a:pPr marL="109537" indent="0" eaLnBrk="1" fontAlgn="auto" hangingPunct="1">
              <a:spcAft>
                <a:spcPts val="0"/>
              </a:spcAft>
              <a:buFont typeface="Wingdings 3" panose="05040102010807070707" pitchFamily="18" charset="2"/>
              <a:buNone/>
              <a:defRPr/>
            </a:pPr>
            <a:br>
              <a:rPr lang="en-US" sz="1500" dirty="0">
                <a:solidFill>
                  <a:schemeClr val="tx1">
                    <a:lumMod val="75000"/>
                    <a:lumOff val="25000"/>
                  </a:schemeClr>
                </a:solidFill>
              </a:rPr>
            </a:br>
            <a:endParaRPr lang="en-US" sz="1500" dirty="0">
              <a:solidFill>
                <a:schemeClr val="tx1">
                  <a:lumMod val="75000"/>
                  <a:lumOff val="25000"/>
                </a:schemeClr>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pic>
        <p:nvPicPr>
          <p:cNvPr id="61444" name="Picture 6">
            <a:extLst>
              <a:ext uri="{FF2B5EF4-FFF2-40B4-BE49-F238E27FC236}">
                <a16:creationId xmlns:a16="http://schemas.microsoft.com/office/drawing/2014/main" id="{DE734A8F-979A-4B68-BC97-67D588ADB2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797050"/>
            <a:ext cx="3471863"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a:extLst>
              <a:ext uri="{FF2B5EF4-FFF2-40B4-BE49-F238E27FC236}">
                <a16:creationId xmlns:a16="http://schemas.microsoft.com/office/drawing/2014/main" id="{F1817D76-A96C-4A59-80A6-BB62E28A1D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3810000"/>
            <a:ext cx="47244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8">
            <a:extLst>
              <a:ext uri="{FF2B5EF4-FFF2-40B4-BE49-F238E27FC236}">
                <a16:creationId xmlns:a16="http://schemas.microsoft.com/office/drawing/2014/main" id="{11EB9237-0CAE-4B7C-9EB8-3EAC66594F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 y="4041775"/>
            <a:ext cx="31623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9">
            <a:extLst>
              <a:ext uri="{FF2B5EF4-FFF2-40B4-BE49-F238E27FC236}">
                <a16:creationId xmlns:a16="http://schemas.microsoft.com/office/drawing/2014/main" id="{042FA257-C191-4BBD-B445-C7E67D9032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524000"/>
            <a:ext cx="27590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a:extLst>
              <a:ext uri="{FF2B5EF4-FFF2-40B4-BE49-F238E27FC236}">
                <a16:creationId xmlns:a16="http://schemas.microsoft.com/office/drawing/2014/main" id="{26E70A17-1E15-4242-8202-58ADAC4326EF}"/>
              </a:ext>
            </a:extLst>
          </p:cNvPr>
          <p:cNvSpPr>
            <a:spLocks noGrp="1"/>
          </p:cNvSpPr>
          <p:nvPr>
            <p:ph type="title"/>
          </p:nvPr>
        </p:nvSpPr>
        <p:spPr>
          <a:xfrm>
            <a:off x="7162800" y="3276600"/>
            <a:ext cx="9525000" cy="1143000"/>
          </a:xfrm>
        </p:spPr>
        <p:txBody>
          <a:bodyPr/>
          <a:lstStyle/>
          <a:p>
            <a:pPr eaLnBrk="1" hangingPunct="1"/>
            <a:endParaRPr lang="en-US" altLang="en-US"/>
          </a:p>
        </p:txBody>
      </p:sp>
      <p:sp>
        <p:nvSpPr>
          <p:cNvPr id="2" name="Content Placeholder 1">
            <a:extLst>
              <a:ext uri="{FF2B5EF4-FFF2-40B4-BE49-F238E27FC236}">
                <a16:creationId xmlns:a16="http://schemas.microsoft.com/office/drawing/2014/main" id="{DE09EADE-7E4E-43F0-9D8B-F3B4B327A12C}"/>
              </a:ext>
            </a:extLst>
          </p:cNvPr>
          <p:cNvSpPr>
            <a:spLocks noGrp="1"/>
          </p:cNvSpPr>
          <p:nvPr>
            <p:ph idx="1"/>
          </p:nvPr>
        </p:nvSpPr>
        <p:spPr>
          <a:xfrm>
            <a:off x="0" y="609600"/>
            <a:ext cx="9144000" cy="4297363"/>
          </a:xfrm>
        </p:spPr>
        <p:txBody>
          <a:bodyPr rtlCol="0">
            <a:normAutofit/>
          </a:bodyPr>
          <a:lstStyle/>
          <a:p>
            <a:pPr marL="109537" indent="0" eaLnBrk="1" fontAlgn="auto" hangingPunct="1">
              <a:spcAft>
                <a:spcPts val="0"/>
              </a:spcAft>
              <a:buFont typeface="Wingdings 3" panose="05040102010807070707" pitchFamily="18" charset="2"/>
              <a:buNone/>
              <a:defRPr/>
            </a:pPr>
            <a:r>
              <a:rPr lang="en-US" sz="2000" dirty="0">
                <a:solidFill>
                  <a:schemeClr val="tx1">
                    <a:lumMod val="75000"/>
                    <a:lumOff val="25000"/>
                  </a:schemeClr>
                </a:solidFill>
                <a:hlinkClick r:id="rId2"/>
              </a:rPr>
              <a:t> </a:t>
            </a:r>
            <a:r>
              <a:rPr lang="en-US" dirty="0">
                <a:solidFill>
                  <a:schemeClr val="tx1">
                    <a:lumMod val="75000"/>
                    <a:lumOff val="25000"/>
                  </a:schemeClr>
                </a:solidFill>
                <a:hlinkClick r:id="rId2"/>
              </a:rPr>
              <a:t>http://www.cardinalglennon.com/fetalcareinstitute/Pages/Lily%27sStory.aspx</a:t>
            </a:r>
            <a:br>
              <a:rPr lang="en-US" dirty="0">
                <a:solidFill>
                  <a:schemeClr val="tx1">
                    <a:lumMod val="75000"/>
                    <a:lumOff val="25000"/>
                  </a:schemeClr>
                </a:solidFill>
              </a:rPr>
            </a:br>
            <a:endParaRPr lang="en-US" dirty="0">
              <a:solidFill>
                <a:schemeClr val="tx1">
                  <a:lumMod val="75000"/>
                  <a:lumOff val="25000"/>
                </a:schemeClr>
              </a:solidFill>
            </a:endParaRP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pic>
        <p:nvPicPr>
          <p:cNvPr id="62468" name="Picture 3">
            <a:extLst>
              <a:ext uri="{FF2B5EF4-FFF2-40B4-BE49-F238E27FC236}">
                <a16:creationId xmlns:a16="http://schemas.microsoft.com/office/drawing/2014/main" id="{72E09D58-2C5F-47AE-B69C-F88772F555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89050"/>
            <a:ext cx="56388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40591-8897-4B86-8BBB-A78A872A68D8}"/>
              </a:ext>
            </a:extLst>
          </p:cNvPr>
          <p:cNvSpPr>
            <a:spLocks noGrp="1"/>
          </p:cNvSpPr>
          <p:nvPr>
            <p:ph type="title" idx="4294967295"/>
          </p:nvPr>
        </p:nvSpPr>
        <p:spPr>
          <a:xfrm>
            <a:off x="990600" y="1752600"/>
            <a:ext cx="8153400" cy="2895600"/>
          </a:xfrm>
        </p:spPr>
        <p:txBody>
          <a:bodyPr rtlCol="0">
            <a:normAutofit/>
          </a:bodyPr>
          <a:lstStyle/>
          <a:p>
            <a:pPr eaLnBrk="1" fontAlgn="auto" hangingPunct="1">
              <a:spcAft>
                <a:spcPts val="0"/>
              </a:spcAft>
              <a:defRPr/>
            </a:pPr>
            <a:r>
              <a:rPr lang="en-US" dirty="0">
                <a:solidFill>
                  <a:schemeClr val="tx1">
                    <a:lumMod val="50000"/>
                  </a:schemeClr>
                </a:solidFill>
              </a:rPr>
              <a:t>Your patient has a positive multiple marker screen—</a:t>
            </a:r>
            <a:br>
              <a:rPr lang="en-US" dirty="0">
                <a:solidFill>
                  <a:schemeClr val="tx1">
                    <a:lumMod val="50000"/>
                  </a:schemeClr>
                </a:solidFill>
              </a:rPr>
            </a:br>
            <a:r>
              <a:rPr lang="en-US" dirty="0">
                <a:solidFill>
                  <a:schemeClr val="tx1">
                    <a:lumMod val="50000"/>
                  </a:schemeClr>
                </a:solidFill>
              </a:rPr>
              <a:t>so now what?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8EE7649-E2C2-4F74-AEBF-914A083B8601}"/>
              </a:ext>
            </a:extLst>
          </p:cNvPr>
          <p:cNvSpPr>
            <a:spLocks noGrp="1" noChangeArrowheads="1"/>
          </p:cNvSpPr>
          <p:nvPr>
            <p:ph type="title"/>
          </p:nvPr>
        </p:nvSpPr>
        <p:spPr>
          <a:xfrm>
            <a:off x="865188" y="927100"/>
            <a:ext cx="6345237" cy="709613"/>
          </a:xfrm>
        </p:spPr>
        <p:txBody>
          <a:bodyPr/>
          <a:lstStyle/>
          <a:p>
            <a:pPr eaLnBrk="1" hangingPunct="1"/>
            <a:r>
              <a:rPr lang="en-US" altLang="en-US"/>
              <a:t>Could it be a false positive?</a:t>
            </a:r>
          </a:p>
        </p:txBody>
      </p:sp>
      <p:sp>
        <p:nvSpPr>
          <p:cNvPr id="64515" name="Rectangle 3">
            <a:extLst>
              <a:ext uri="{FF2B5EF4-FFF2-40B4-BE49-F238E27FC236}">
                <a16:creationId xmlns:a16="http://schemas.microsoft.com/office/drawing/2014/main" id="{38416C99-143B-4C63-96E1-A8444FDE36BC}"/>
              </a:ext>
            </a:extLst>
          </p:cNvPr>
          <p:cNvSpPr>
            <a:spLocks noGrp="1" noChangeArrowheads="1"/>
          </p:cNvSpPr>
          <p:nvPr>
            <p:ph idx="1"/>
          </p:nvPr>
        </p:nvSpPr>
        <p:spPr>
          <a:xfrm>
            <a:off x="457200" y="2209800"/>
            <a:ext cx="8229600" cy="3687763"/>
          </a:xfrm>
        </p:spPr>
        <p:txBody>
          <a:bodyPr/>
          <a:lstStyle/>
          <a:p>
            <a:pPr eaLnBrk="1" hangingPunct="1">
              <a:buFontTx/>
              <a:buNone/>
            </a:pPr>
            <a:endParaRPr lang="en-US" altLang="en-US"/>
          </a:p>
          <a:p>
            <a:pPr eaLnBrk="1" hangingPunct="1"/>
            <a:r>
              <a:rPr lang="en-US" altLang="en-US"/>
              <a:t>Conditions Associated with False Positive MMS:</a:t>
            </a:r>
          </a:p>
          <a:p>
            <a:pPr lvl="1" eaLnBrk="1" hangingPunct="1"/>
            <a:r>
              <a:rPr lang="en-US" altLang="en-US"/>
              <a:t>Incorrect gestational age</a:t>
            </a:r>
          </a:p>
          <a:p>
            <a:pPr lvl="1" eaLnBrk="1" hangingPunct="1"/>
            <a:r>
              <a:rPr lang="en-US" altLang="en-US"/>
              <a:t>Multiple fetuses</a:t>
            </a:r>
          </a:p>
          <a:p>
            <a:pPr lvl="1" eaLnBrk="1" hangingPunct="1"/>
            <a:r>
              <a:rPr lang="en-US" altLang="en-US"/>
              <a:t>Impending miscarriage</a:t>
            </a:r>
          </a:p>
          <a:p>
            <a:pPr lvl="1" eaLnBrk="1" hangingPunct="1"/>
            <a:r>
              <a:rPr lang="en-US" altLang="en-US"/>
              <a:t>Fetal demise-missed abortion</a:t>
            </a:r>
          </a:p>
          <a:p>
            <a:pPr lvl="1" eaLnBrk="1" hangingPunct="1"/>
            <a:r>
              <a:rPr lang="en-US" altLang="en-US"/>
              <a:t>Maternal obesity</a:t>
            </a:r>
          </a:p>
          <a:p>
            <a:pPr lvl="1" eaLnBrk="1" hangingPunct="1"/>
            <a:r>
              <a:rPr lang="en-US" altLang="en-US"/>
              <a:t>Incorrect race used in calculation of lab value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1">
            <a:extLst>
              <a:ext uri="{FF2B5EF4-FFF2-40B4-BE49-F238E27FC236}">
                <a16:creationId xmlns:a16="http://schemas.microsoft.com/office/drawing/2014/main" id="{692B87FF-AEFD-4349-817B-6A9D31FF2258}"/>
              </a:ext>
            </a:extLst>
          </p:cNvPr>
          <p:cNvSpPr>
            <a:spLocks noGrp="1"/>
          </p:cNvSpPr>
          <p:nvPr>
            <p:ph type="title"/>
          </p:nvPr>
        </p:nvSpPr>
        <p:spPr>
          <a:xfrm>
            <a:off x="762000" y="381000"/>
            <a:ext cx="7848600" cy="1828800"/>
          </a:xfrm>
        </p:spPr>
        <p:txBody>
          <a:bodyPr/>
          <a:lstStyle/>
          <a:p>
            <a:pPr eaLnBrk="1" hangingPunct="1"/>
            <a:r>
              <a:rPr lang="en-US" altLang="en-US"/>
              <a:t>Why do we do it?</a:t>
            </a:r>
          </a:p>
        </p:txBody>
      </p:sp>
      <p:sp>
        <p:nvSpPr>
          <p:cNvPr id="21507" name="Content Placeholder 12">
            <a:extLst>
              <a:ext uri="{FF2B5EF4-FFF2-40B4-BE49-F238E27FC236}">
                <a16:creationId xmlns:a16="http://schemas.microsoft.com/office/drawing/2014/main" id="{C17A7E33-82F4-4067-8298-CE4D1B6DC8EA}"/>
              </a:ext>
            </a:extLst>
          </p:cNvPr>
          <p:cNvSpPr>
            <a:spLocks noGrp="1"/>
          </p:cNvSpPr>
          <p:nvPr>
            <p:ph idx="1"/>
          </p:nvPr>
        </p:nvSpPr>
        <p:spPr>
          <a:xfrm>
            <a:off x="533400" y="2286000"/>
            <a:ext cx="8229600" cy="3886200"/>
          </a:xfrm>
        </p:spPr>
        <p:txBody>
          <a:bodyPr/>
          <a:lstStyle/>
          <a:p>
            <a:pPr marL="622300" indent="-514350" eaLnBrk="1" hangingPunct="1">
              <a:buFont typeface="Wingdings 3" panose="05040102010807070707" pitchFamily="18" charset="2"/>
              <a:buNone/>
            </a:pPr>
            <a:r>
              <a:rPr lang="en-US" altLang="en-US" sz="2500"/>
              <a:t>1-) If we can </a:t>
            </a:r>
            <a:r>
              <a:rPr lang="en-US" altLang="en-US" sz="2500" b="1"/>
              <a:t>detect</a:t>
            </a:r>
            <a:r>
              <a:rPr lang="en-US" altLang="en-US" sz="2500"/>
              <a:t> congenital disorders, we can prepare families for their child’s special needs, allow families to make choices about pregnancy termination, and potentially begin treating the disorder in utero</a:t>
            </a:r>
          </a:p>
          <a:p>
            <a:pPr marL="622300" indent="-514350" eaLnBrk="1" hangingPunct="1">
              <a:buFont typeface="Wingdings 3" panose="05040102010807070707" pitchFamily="18" charset="2"/>
              <a:buNone/>
            </a:pPr>
            <a:endParaRPr lang="en-US" altLang="en-US" sz="2500"/>
          </a:p>
          <a:p>
            <a:pPr marL="622300" indent="-514350" eaLnBrk="1" hangingPunct="1">
              <a:buFont typeface="Wingdings 3" panose="05040102010807070707" pitchFamily="18" charset="2"/>
              <a:buNone/>
            </a:pPr>
            <a:r>
              <a:rPr lang="en-US" altLang="en-US" sz="2500"/>
              <a:t>2-) If we can </a:t>
            </a:r>
            <a:r>
              <a:rPr lang="en-US" altLang="en-US" sz="2500" b="1"/>
              <a:t>assess </a:t>
            </a:r>
            <a:r>
              <a:rPr lang="en-US" altLang="en-US" sz="2500"/>
              <a:t>fetal well-being, we can make decisions about the optimal time for delivery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5245CA7-8E19-41E5-8275-4AF0D9283C51}"/>
              </a:ext>
            </a:extLst>
          </p:cNvPr>
          <p:cNvSpPr>
            <a:spLocks noGrp="1" noChangeArrowheads="1"/>
          </p:cNvSpPr>
          <p:nvPr>
            <p:ph type="title"/>
          </p:nvPr>
        </p:nvSpPr>
        <p:spPr>
          <a:xfrm>
            <a:off x="865188" y="927100"/>
            <a:ext cx="6345237" cy="709613"/>
          </a:xfrm>
        </p:spPr>
        <p:txBody>
          <a:bodyPr rtlCol="0">
            <a:normAutofit fontScale="90000"/>
          </a:bodyPr>
          <a:lstStyle/>
          <a:p>
            <a:pPr eaLnBrk="1" fontAlgn="auto" hangingPunct="1">
              <a:spcAft>
                <a:spcPts val="0"/>
              </a:spcAft>
              <a:defRPr/>
            </a:pPr>
            <a:r>
              <a:rPr lang="en-US" dirty="0"/>
              <a:t>Level II</a:t>
            </a:r>
            <a:br>
              <a:rPr lang="en-US" dirty="0"/>
            </a:br>
            <a:r>
              <a:rPr lang="en-US" dirty="0"/>
              <a:t>Diagnostic Ultrasound</a:t>
            </a:r>
          </a:p>
        </p:txBody>
      </p:sp>
      <p:sp>
        <p:nvSpPr>
          <p:cNvPr id="66563" name="Rectangle 3">
            <a:extLst>
              <a:ext uri="{FF2B5EF4-FFF2-40B4-BE49-F238E27FC236}">
                <a16:creationId xmlns:a16="http://schemas.microsoft.com/office/drawing/2014/main" id="{AC8DA5D3-1B46-48B3-A8CF-297BB38C5052}"/>
              </a:ext>
            </a:extLst>
          </p:cNvPr>
          <p:cNvSpPr>
            <a:spLocks noGrp="1" noChangeArrowheads="1"/>
          </p:cNvSpPr>
          <p:nvPr>
            <p:ph idx="1"/>
          </p:nvPr>
        </p:nvSpPr>
        <p:spPr>
          <a:xfrm>
            <a:off x="457200" y="1828800"/>
            <a:ext cx="8229600" cy="3916363"/>
          </a:xfrm>
        </p:spPr>
        <p:txBody>
          <a:bodyPr/>
          <a:lstStyle/>
          <a:p>
            <a:pPr eaLnBrk="1" hangingPunct="1">
              <a:lnSpc>
                <a:spcPct val="90000"/>
              </a:lnSpc>
              <a:buFont typeface="Wingdings 3" panose="05040102010807070707" pitchFamily="18" charset="2"/>
              <a:buNone/>
            </a:pPr>
            <a:endParaRPr lang="en-US" altLang="en-US" sz="2400"/>
          </a:p>
          <a:p>
            <a:pPr eaLnBrk="1" hangingPunct="1">
              <a:lnSpc>
                <a:spcPct val="90000"/>
              </a:lnSpc>
            </a:pPr>
            <a:r>
              <a:rPr lang="en-US" altLang="en-US" sz="2400"/>
              <a:t>Looks for suspected anomalies of the:</a:t>
            </a:r>
          </a:p>
          <a:p>
            <a:pPr eaLnBrk="1" hangingPunct="1">
              <a:lnSpc>
                <a:spcPct val="90000"/>
              </a:lnSpc>
              <a:buFontTx/>
              <a:buNone/>
            </a:pPr>
            <a:r>
              <a:rPr lang="en-US" altLang="en-US" sz="2400"/>
              <a:t>		head and face</a:t>
            </a:r>
          </a:p>
          <a:p>
            <a:pPr eaLnBrk="1" hangingPunct="1">
              <a:lnSpc>
                <a:spcPct val="90000"/>
              </a:lnSpc>
              <a:buFontTx/>
              <a:buNone/>
            </a:pPr>
            <a:r>
              <a:rPr lang="en-US" altLang="en-US" sz="2400"/>
              <a:t>		spine</a:t>
            </a:r>
          </a:p>
          <a:p>
            <a:pPr eaLnBrk="1" hangingPunct="1">
              <a:lnSpc>
                <a:spcPct val="90000"/>
              </a:lnSpc>
              <a:buFontTx/>
              <a:buNone/>
            </a:pPr>
            <a:r>
              <a:rPr lang="en-US" altLang="en-US" sz="2400"/>
              <a:t>		chest and heart</a:t>
            </a:r>
          </a:p>
          <a:p>
            <a:pPr eaLnBrk="1" hangingPunct="1">
              <a:lnSpc>
                <a:spcPct val="90000"/>
              </a:lnSpc>
              <a:buFontTx/>
              <a:buNone/>
            </a:pPr>
            <a:r>
              <a:rPr lang="en-US" altLang="en-US" sz="2400"/>
              <a:t>		abdomen and kidneys</a:t>
            </a:r>
          </a:p>
          <a:p>
            <a:pPr eaLnBrk="1" hangingPunct="1">
              <a:lnSpc>
                <a:spcPct val="90000"/>
              </a:lnSpc>
              <a:buFontTx/>
              <a:buNone/>
            </a:pPr>
            <a:r>
              <a:rPr lang="en-US" altLang="en-US" sz="2400"/>
              <a:t>		skeleton</a:t>
            </a:r>
          </a:p>
          <a:p>
            <a:pPr eaLnBrk="1" hangingPunct="1">
              <a:lnSpc>
                <a:spcPct val="90000"/>
              </a:lnSpc>
              <a:buFontTx/>
              <a:buNone/>
            </a:pPr>
            <a:endParaRPr lang="en-US" altLang="en-US" sz="2400"/>
          </a:p>
          <a:p>
            <a:pPr eaLnBrk="1" hangingPunct="1">
              <a:lnSpc>
                <a:spcPct val="90000"/>
              </a:lnSpc>
              <a:buFont typeface="Wingdings 3" panose="05040102010807070707" pitchFamily="18" charset="2"/>
              <a:buNone/>
            </a:pPr>
            <a:endParaRPr lang="en-US" altLang="en-US" sz="2400"/>
          </a:p>
        </p:txBody>
      </p:sp>
      <p:pic>
        <p:nvPicPr>
          <p:cNvPr id="66564" name="Picture 4" descr="anencephaly.jpg">
            <a:extLst>
              <a:ext uri="{FF2B5EF4-FFF2-40B4-BE49-F238E27FC236}">
                <a16:creationId xmlns:a16="http://schemas.microsoft.com/office/drawing/2014/main" id="{21BE1742-8BAA-4F0B-A35B-B65DEE5C7C2D}"/>
              </a:ext>
            </a:extLst>
          </p:cNvPr>
          <p:cNvPicPr>
            <a:picLocks noChangeAspect="1"/>
          </p:cNvPicPr>
          <p:nvPr/>
        </p:nvPicPr>
        <p:blipFill>
          <a:blip r:embed="rId3">
            <a:extLst>
              <a:ext uri="{28A0092B-C50C-407E-A947-70E740481C1C}">
                <a14:useLocalDpi xmlns:a14="http://schemas.microsoft.com/office/drawing/2010/main" val="0"/>
              </a:ext>
            </a:extLst>
          </a:blip>
          <a:srcRect t="5000" b="16667"/>
          <a:stretch>
            <a:fillRect/>
          </a:stretch>
        </p:blipFill>
        <p:spPr bwMode="auto">
          <a:xfrm>
            <a:off x="4572000" y="3733800"/>
            <a:ext cx="4267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196BEAD-3A7B-4C5D-B9DD-52429899EBA0}"/>
              </a:ext>
            </a:extLst>
          </p:cNvPr>
          <p:cNvSpPr>
            <a:spLocks noGrp="1" noChangeArrowheads="1"/>
          </p:cNvSpPr>
          <p:nvPr>
            <p:ph type="title"/>
          </p:nvPr>
        </p:nvSpPr>
        <p:spPr>
          <a:xfrm>
            <a:off x="685800" y="0"/>
            <a:ext cx="7772400" cy="1905000"/>
          </a:xfrm>
        </p:spPr>
        <p:txBody>
          <a:bodyPr/>
          <a:lstStyle/>
          <a:p>
            <a:pPr eaLnBrk="1" hangingPunct="1"/>
            <a:r>
              <a:rPr lang="en-US" altLang="en-US"/>
              <a:t>Genetic Amniocentesis</a:t>
            </a:r>
          </a:p>
        </p:txBody>
      </p:sp>
      <p:sp>
        <p:nvSpPr>
          <p:cNvPr id="63491" name="Rectangle 3">
            <a:extLst>
              <a:ext uri="{FF2B5EF4-FFF2-40B4-BE49-F238E27FC236}">
                <a16:creationId xmlns:a16="http://schemas.microsoft.com/office/drawing/2014/main" id="{81136076-ED42-471C-B060-43724A1AE8E4}"/>
              </a:ext>
            </a:extLst>
          </p:cNvPr>
          <p:cNvSpPr>
            <a:spLocks noGrp="1" noChangeArrowheads="1"/>
          </p:cNvSpPr>
          <p:nvPr>
            <p:ph type="body" sz="half" idx="1"/>
          </p:nvPr>
        </p:nvSpPr>
        <p:spPr>
          <a:xfrm>
            <a:off x="228600" y="2133600"/>
            <a:ext cx="4495800" cy="4724400"/>
          </a:xfrm>
        </p:spPr>
        <p:txBody>
          <a:bodyPr rtlCol="0">
            <a:normAutofit fontScale="85000" lnSpcReduction="20000"/>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rPr>
              <a:t>Done at 15-20 weeks</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With US guidance 20-30cc of amniotic fluid is removed from amniotic sac</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Fetal cells can be tested (karyotyped) for chromosomal abnormalities </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AFP in amniotic fluid can be measured to detect NTDs</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Miscarriage rate is 0.5%</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Complications:</a:t>
            </a:r>
          </a:p>
          <a:p>
            <a:pPr lvl="1" indent="-283464" eaLnBrk="1" fontAlgn="auto" hangingPunct="1">
              <a:spcAft>
                <a:spcPts val="0"/>
              </a:spcAft>
              <a:buFont typeface="Wingdings 3" charset="2"/>
              <a:buChar char=""/>
              <a:defRPr/>
            </a:pPr>
            <a:r>
              <a:rPr lang="en-US" altLang="en-US" sz="2000" dirty="0">
                <a:solidFill>
                  <a:schemeClr val="tx1">
                    <a:lumMod val="75000"/>
                    <a:lumOff val="25000"/>
                  </a:schemeClr>
                </a:solidFill>
              </a:rPr>
              <a:t>Infection</a:t>
            </a:r>
          </a:p>
          <a:p>
            <a:pPr lvl="1" indent="-283464" eaLnBrk="1" fontAlgn="auto" hangingPunct="1">
              <a:spcAft>
                <a:spcPts val="0"/>
              </a:spcAft>
              <a:buFont typeface="Wingdings 3" charset="2"/>
              <a:buChar char=""/>
              <a:defRPr/>
            </a:pPr>
            <a:r>
              <a:rPr lang="en-US" altLang="en-US" sz="2000" dirty="0">
                <a:solidFill>
                  <a:schemeClr val="tx1">
                    <a:lumMod val="75000"/>
                    <a:lumOff val="25000"/>
                  </a:schemeClr>
                </a:solidFill>
              </a:rPr>
              <a:t>Injury to fetal limb</a:t>
            </a:r>
          </a:p>
          <a:p>
            <a:pPr lvl="1" indent="-283464" eaLnBrk="1" fontAlgn="auto" hangingPunct="1">
              <a:spcAft>
                <a:spcPts val="0"/>
              </a:spcAft>
              <a:buFont typeface="Wingdings 3" charset="2"/>
              <a:buChar char=""/>
              <a:defRPr/>
            </a:pPr>
            <a:r>
              <a:rPr lang="en-US" altLang="en-US" sz="2000" dirty="0">
                <a:solidFill>
                  <a:schemeClr val="tx1">
                    <a:lumMod val="75000"/>
                    <a:lumOff val="25000"/>
                  </a:schemeClr>
                </a:solidFill>
              </a:rPr>
              <a:t>Miscarriage</a:t>
            </a:r>
          </a:p>
        </p:txBody>
      </p:sp>
      <p:pic>
        <p:nvPicPr>
          <p:cNvPr id="68612" name="Picture 5" descr="The image “http://www.sah.org.au/SUW/Obstetrical/images/AmnioImage001.jpg” cannot be displayed, because it contains errors.">
            <a:extLst>
              <a:ext uri="{FF2B5EF4-FFF2-40B4-BE49-F238E27FC236}">
                <a16:creationId xmlns:a16="http://schemas.microsoft.com/office/drawing/2014/main" id="{A4656578-15B6-4C10-BFEE-840D543DEC5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33963" y="1447800"/>
            <a:ext cx="3810000" cy="3736975"/>
          </a:xfrm>
        </p:spPr>
      </p:pic>
      <p:sp>
        <p:nvSpPr>
          <p:cNvPr id="68613" name="TextBox 1">
            <a:extLst>
              <a:ext uri="{FF2B5EF4-FFF2-40B4-BE49-F238E27FC236}">
                <a16:creationId xmlns:a16="http://schemas.microsoft.com/office/drawing/2014/main" id="{363349EA-05CB-4946-BD4C-DC7904604E8C}"/>
              </a:ext>
            </a:extLst>
          </p:cNvPr>
          <p:cNvSpPr txBox="1">
            <a:spLocks noChangeArrowheads="1"/>
          </p:cNvSpPr>
          <p:nvPr/>
        </p:nvSpPr>
        <p:spPr bwMode="auto">
          <a:xfrm>
            <a:off x="4114800" y="5489575"/>
            <a:ext cx="4878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a:latin typeface="Arial" panose="020B0604020202020204" pitchFamily="34" charset="0"/>
                <a:ea typeface="MS PGothic" panose="020B0600070205080204" pitchFamily="34" charset="-128"/>
                <a:hlinkClick r:id="rId4"/>
              </a:rPr>
              <a:t>https://www.youtube.com/watch?v=XXIW8GHwJ_M</a:t>
            </a:r>
            <a:endParaRPr lang="en-US" altLang="en-US" sz="1600">
              <a:latin typeface="Arial" panose="020B0604020202020204" pitchFamily="34" charset="0"/>
              <a:ea typeface="MS PGothic" panose="020B0600070205080204" pitchFamily="34" charset="-128"/>
            </a:endParaRPr>
          </a:p>
          <a:p>
            <a:pPr eaLnBrk="1" hangingPunct="1"/>
            <a:endParaRPr lang="en-US" altLang="en-US" sz="2400">
              <a:latin typeface="Arial" panose="020B0604020202020204" pitchFamily="34" charset="0"/>
              <a:ea typeface="MS PGothic"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a:extLst>
              <a:ext uri="{FF2B5EF4-FFF2-40B4-BE49-F238E27FC236}">
                <a16:creationId xmlns:a16="http://schemas.microsoft.com/office/drawing/2014/main" id="{C0B78975-F003-4E99-B33D-834744BDE3EF}"/>
              </a:ext>
            </a:extLst>
          </p:cNvPr>
          <p:cNvSpPr>
            <a:spLocks noGrp="1"/>
          </p:cNvSpPr>
          <p:nvPr>
            <p:ph type="title"/>
          </p:nvPr>
        </p:nvSpPr>
        <p:spPr>
          <a:xfrm>
            <a:off x="865188" y="927100"/>
            <a:ext cx="6345237" cy="709613"/>
          </a:xfrm>
        </p:spPr>
        <p:txBody>
          <a:bodyPr/>
          <a:lstStyle/>
          <a:p>
            <a:pPr eaLnBrk="1" hangingPunct="1"/>
            <a:r>
              <a:rPr lang="en-US" altLang="en-US"/>
              <a:t>After amniocentesis</a:t>
            </a:r>
          </a:p>
        </p:txBody>
      </p:sp>
      <p:sp>
        <p:nvSpPr>
          <p:cNvPr id="70659" name="Content Placeholder 5">
            <a:extLst>
              <a:ext uri="{FF2B5EF4-FFF2-40B4-BE49-F238E27FC236}">
                <a16:creationId xmlns:a16="http://schemas.microsoft.com/office/drawing/2014/main" id="{5950AA87-174A-4435-8D38-13AB65C97A44}"/>
              </a:ext>
            </a:extLst>
          </p:cNvPr>
          <p:cNvSpPr>
            <a:spLocks noGrp="1"/>
          </p:cNvSpPr>
          <p:nvPr>
            <p:ph idx="1"/>
          </p:nvPr>
        </p:nvSpPr>
        <p:spPr>
          <a:xfrm>
            <a:off x="457200" y="2438400"/>
            <a:ext cx="8229600" cy="3568700"/>
          </a:xfrm>
        </p:spPr>
        <p:txBody>
          <a:bodyPr/>
          <a:lstStyle/>
          <a:p>
            <a:pPr eaLnBrk="1" hangingPunct="1"/>
            <a:r>
              <a:rPr lang="en-US" altLang="en-US"/>
              <a:t>Monitor FHR for 1 hour</a:t>
            </a:r>
          </a:p>
          <a:p>
            <a:pPr eaLnBrk="1" hangingPunct="1"/>
            <a:r>
              <a:rPr lang="en-US" altLang="en-US"/>
              <a:t>Administer Rhogam if mom Rh negative</a:t>
            </a:r>
          </a:p>
          <a:p>
            <a:pPr eaLnBrk="1" hangingPunct="1"/>
            <a:r>
              <a:rPr lang="en-US" altLang="en-US"/>
              <a:t>Mom should avoid strenuous activity for 24 hours</a:t>
            </a:r>
          </a:p>
          <a:p>
            <a:pPr eaLnBrk="1" hangingPunct="1"/>
            <a:r>
              <a:rPr lang="en-US" altLang="en-US"/>
              <a:t>Instruct mom to report contractions/cramping, vaginal bleeding, leakage of fluid, fever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457B23B0-1094-4EFC-8BE3-881FAFAA34FC}"/>
              </a:ext>
            </a:extLst>
          </p:cNvPr>
          <p:cNvSpPr>
            <a:spLocks noGrp="1"/>
          </p:cNvSpPr>
          <p:nvPr>
            <p:ph type="title"/>
          </p:nvPr>
        </p:nvSpPr>
        <p:spPr>
          <a:xfrm>
            <a:off x="865188" y="927100"/>
            <a:ext cx="6345237" cy="709613"/>
          </a:xfrm>
        </p:spPr>
        <p:txBody>
          <a:bodyPr/>
          <a:lstStyle/>
          <a:p>
            <a:pPr eaLnBrk="1" hangingPunct="1"/>
            <a:r>
              <a:rPr lang="en-US" altLang="en-US"/>
              <a:t>Emerging Technology</a:t>
            </a:r>
          </a:p>
        </p:txBody>
      </p:sp>
      <p:pic>
        <p:nvPicPr>
          <p:cNvPr id="71683" name="Content Placeholder 3" descr="DNA">
            <a:extLst>
              <a:ext uri="{FF2B5EF4-FFF2-40B4-BE49-F238E27FC236}">
                <a16:creationId xmlns:a16="http://schemas.microsoft.com/office/drawing/2014/main" id="{EC8D422E-7090-49FE-8EAE-7F38096B0ED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2743200"/>
            <a:ext cx="6858000" cy="32766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820C3B-9DF2-F042-81E0-E60ED4B948DF}"/>
              </a:ext>
            </a:extLst>
          </p:cNvPr>
          <p:cNvSpPr>
            <a:spLocks noGrp="1"/>
          </p:cNvSpPr>
          <p:nvPr>
            <p:ph type="body" sz="half" idx="2"/>
          </p:nvPr>
        </p:nvSpPr>
        <p:spPr/>
        <p:txBody>
          <a:bodyPr/>
          <a:lstStyle/>
          <a:p>
            <a:r>
              <a:rPr lang="en-US" sz="2400" dirty="0">
                <a:solidFill>
                  <a:schemeClr val="bg1"/>
                </a:solidFill>
              </a:rPr>
              <a:t>Third </a:t>
            </a:r>
          </a:p>
          <a:p>
            <a:r>
              <a:rPr lang="en-US" sz="2400" dirty="0">
                <a:solidFill>
                  <a:schemeClr val="bg1"/>
                </a:solidFill>
              </a:rPr>
              <a:t>Trimester</a:t>
            </a:r>
          </a:p>
        </p:txBody>
      </p:sp>
      <p:pic>
        <p:nvPicPr>
          <p:cNvPr id="6" name="Content Placeholder 5">
            <a:extLst>
              <a:ext uri="{FF2B5EF4-FFF2-40B4-BE49-F238E27FC236}">
                <a16:creationId xmlns:a16="http://schemas.microsoft.com/office/drawing/2014/main" id="{6FC0129F-ED24-5E4D-9C4B-FEAFDAE6A00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7403" y="1563884"/>
            <a:ext cx="3967438" cy="39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101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4922-9F41-DD49-A2FA-FDF4282AA6F8}"/>
              </a:ext>
            </a:extLst>
          </p:cNvPr>
          <p:cNvSpPr>
            <a:spLocks noGrp="1"/>
          </p:cNvSpPr>
          <p:nvPr>
            <p:ph type="title"/>
          </p:nvPr>
        </p:nvSpPr>
        <p:spPr/>
        <p:txBody>
          <a:bodyPr/>
          <a:lstStyle/>
          <a:p>
            <a:r>
              <a:rPr lang="en-US" dirty="0" err="1"/>
              <a:t>Nonstress</a:t>
            </a:r>
            <a:r>
              <a:rPr lang="en-US" dirty="0"/>
              <a:t> Test</a:t>
            </a:r>
          </a:p>
        </p:txBody>
      </p:sp>
      <p:sp>
        <p:nvSpPr>
          <p:cNvPr id="3" name="Content Placeholder 2">
            <a:extLst>
              <a:ext uri="{FF2B5EF4-FFF2-40B4-BE49-F238E27FC236}">
                <a16:creationId xmlns:a16="http://schemas.microsoft.com/office/drawing/2014/main" id="{0A0DE0A4-EDD8-8148-9904-80E640F95EB4}"/>
              </a:ext>
            </a:extLst>
          </p:cNvPr>
          <p:cNvSpPr>
            <a:spLocks noGrp="1"/>
          </p:cNvSpPr>
          <p:nvPr>
            <p:ph idx="1"/>
          </p:nvPr>
        </p:nvSpPr>
        <p:spPr/>
        <p:txBody>
          <a:bodyPr/>
          <a:lstStyle/>
          <a:p>
            <a:r>
              <a:rPr lang="en-US" dirty="0"/>
              <a:t>Noninvasive</a:t>
            </a:r>
          </a:p>
          <a:p>
            <a:r>
              <a:rPr lang="en-US" dirty="0"/>
              <a:t>Measures FHR reaction to movement</a:t>
            </a:r>
          </a:p>
          <a:p>
            <a:r>
              <a:rPr lang="en-US" dirty="0"/>
              <a:t>Client is attached to monitor</a:t>
            </a:r>
          </a:p>
          <a:p>
            <a:r>
              <a:rPr lang="en-US" dirty="0"/>
              <a:t>Client pushes the monitor button when experiences fetal movement</a:t>
            </a:r>
          </a:p>
          <a:p>
            <a:endParaRPr lang="en-US" dirty="0"/>
          </a:p>
          <a:p>
            <a:r>
              <a:rPr lang="en-US" dirty="0"/>
              <a:t>Note:  high rate of false positive results due to sleepy baby, maternal medications, fetal immaturity.</a:t>
            </a:r>
          </a:p>
        </p:txBody>
      </p:sp>
    </p:spTree>
    <p:extLst>
      <p:ext uri="{BB962C8B-B14F-4D97-AF65-F5344CB8AC3E}">
        <p14:creationId xmlns:p14="http://schemas.microsoft.com/office/powerpoint/2010/main" val="4041751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152B-8965-A740-948B-D40095BCE81A}"/>
              </a:ext>
            </a:extLst>
          </p:cNvPr>
          <p:cNvSpPr>
            <a:spLocks noGrp="1"/>
          </p:cNvSpPr>
          <p:nvPr>
            <p:ph type="title"/>
          </p:nvPr>
        </p:nvSpPr>
        <p:spPr/>
        <p:txBody>
          <a:bodyPr/>
          <a:lstStyle/>
          <a:p>
            <a:r>
              <a:rPr lang="en-US" dirty="0"/>
              <a:t>Biophysical Profile</a:t>
            </a:r>
          </a:p>
        </p:txBody>
      </p:sp>
      <p:sp>
        <p:nvSpPr>
          <p:cNvPr id="3" name="Content Placeholder 2">
            <a:extLst>
              <a:ext uri="{FF2B5EF4-FFF2-40B4-BE49-F238E27FC236}">
                <a16:creationId xmlns:a16="http://schemas.microsoft.com/office/drawing/2014/main" id="{FB62756A-021D-8E40-A1A5-0A2001C964FB}"/>
              </a:ext>
            </a:extLst>
          </p:cNvPr>
          <p:cNvSpPr>
            <a:spLocks noGrp="1"/>
          </p:cNvSpPr>
          <p:nvPr>
            <p:ph idx="1"/>
          </p:nvPr>
        </p:nvSpPr>
        <p:spPr/>
        <p:txBody>
          <a:bodyPr/>
          <a:lstStyle/>
          <a:p>
            <a:r>
              <a:rPr lang="en-US" dirty="0"/>
              <a:t>Combines FHR monitoring (like a </a:t>
            </a:r>
            <a:r>
              <a:rPr lang="en-US" dirty="0" err="1"/>
              <a:t>nonstress</a:t>
            </a:r>
            <a:r>
              <a:rPr lang="en-US" dirty="0"/>
              <a:t> test) and ultrasound to visualize the movement and responses</a:t>
            </a:r>
          </a:p>
          <a:p>
            <a:endParaRPr lang="en-US" dirty="0"/>
          </a:p>
          <a:p>
            <a:r>
              <a:rPr lang="en-US" dirty="0"/>
              <a:t>Measures:</a:t>
            </a:r>
          </a:p>
          <a:p>
            <a:pPr lvl="1"/>
            <a:r>
              <a:rPr lang="en-US" dirty="0"/>
              <a:t>FHR								max. 2 </a:t>
            </a:r>
            <a:r>
              <a:rPr lang="en-US" dirty="0" err="1"/>
              <a:t>pts</a:t>
            </a:r>
            <a:endParaRPr lang="en-US" dirty="0"/>
          </a:p>
          <a:p>
            <a:pPr lvl="1"/>
            <a:r>
              <a:rPr lang="en-US" dirty="0"/>
              <a:t>Fetal breathing movements			max 2 </a:t>
            </a:r>
            <a:r>
              <a:rPr lang="en-US" dirty="0" err="1"/>
              <a:t>pts</a:t>
            </a:r>
            <a:endParaRPr lang="en-US" dirty="0"/>
          </a:p>
          <a:p>
            <a:pPr lvl="1"/>
            <a:r>
              <a:rPr lang="en-US" dirty="0"/>
              <a:t>Gross body movements				max 2 </a:t>
            </a:r>
            <a:r>
              <a:rPr lang="en-US" dirty="0" err="1"/>
              <a:t>pts</a:t>
            </a:r>
            <a:endParaRPr lang="en-US" dirty="0"/>
          </a:p>
          <a:p>
            <a:pPr lvl="1"/>
            <a:r>
              <a:rPr lang="en-US" dirty="0"/>
              <a:t>Fetal tone							max 2 </a:t>
            </a:r>
            <a:r>
              <a:rPr lang="en-US" dirty="0" err="1"/>
              <a:t>pts</a:t>
            </a:r>
            <a:endParaRPr lang="en-US" dirty="0"/>
          </a:p>
          <a:p>
            <a:pPr lvl="1"/>
            <a:r>
              <a:rPr lang="en-US" dirty="0"/>
              <a:t>Qualitative amniotic fluid volume		max 2 </a:t>
            </a:r>
            <a:r>
              <a:rPr lang="en-US" dirty="0" err="1"/>
              <a:t>pts</a:t>
            </a:r>
            <a:endParaRPr lang="en-US" dirty="0"/>
          </a:p>
        </p:txBody>
      </p:sp>
    </p:spTree>
    <p:extLst>
      <p:ext uri="{BB962C8B-B14F-4D97-AF65-F5344CB8AC3E}">
        <p14:creationId xmlns:p14="http://schemas.microsoft.com/office/powerpoint/2010/main" val="1734918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8B15-9D41-A64B-8AC8-8D4B98B9C38E}"/>
              </a:ext>
            </a:extLst>
          </p:cNvPr>
          <p:cNvSpPr>
            <a:spLocks noGrp="1"/>
          </p:cNvSpPr>
          <p:nvPr>
            <p:ph type="title"/>
          </p:nvPr>
        </p:nvSpPr>
        <p:spPr/>
        <p:txBody>
          <a:bodyPr/>
          <a:lstStyle/>
          <a:p>
            <a:r>
              <a:rPr lang="en-US" dirty="0"/>
              <a:t>Biophysical Profile (Con’t)</a:t>
            </a:r>
          </a:p>
        </p:txBody>
      </p:sp>
      <p:sp>
        <p:nvSpPr>
          <p:cNvPr id="3" name="Content Placeholder 2">
            <a:extLst>
              <a:ext uri="{FF2B5EF4-FFF2-40B4-BE49-F238E27FC236}">
                <a16:creationId xmlns:a16="http://schemas.microsoft.com/office/drawing/2014/main" id="{590F1AE9-3B08-6945-B02E-FAF7159F3E9C}"/>
              </a:ext>
            </a:extLst>
          </p:cNvPr>
          <p:cNvSpPr>
            <a:spLocks noGrp="1"/>
          </p:cNvSpPr>
          <p:nvPr>
            <p:ph idx="1"/>
          </p:nvPr>
        </p:nvSpPr>
        <p:spPr/>
        <p:txBody>
          <a:bodyPr/>
          <a:lstStyle/>
          <a:p>
            <a:r>
              <a:rPr lang="en-US" dirty="0"/>
              <a:t>Score of 8-10 </a:t>
            </a:r>
            <a:r>
              <a:rPr lang="en-US" b="1" dirty="0"/>
              <a:t>normal</a:t>
            </a:r>
            <a:r>
              <a:rPr lang="en-US" dirty="0"/>
              <a:t>, low risk of fetal </a:t>
            </a:r>
            <a:r>
              <a:rPr lang="en-US" dirty="0" err="1"/>
              <a:t>asphyxsia</a:t>
            </a:r>
            <a:endParaRPr lang="en-US" dirty="0"/>
          </a:p>
          <a:p>
            <a:r>
              <a:rPr lang="en-US" dirty="0"/>
              <a:t>Score of 4-8 </a:t>
            </a:r>
            <a:r>
              <a:rPr lang="en-US" b="1" dirty="0"/>
              <a:t>abnormal</a:t>
            </a:r>
            <a:r>
              <a:rPr lang="en-US" dirty="0"/>
              <a:t>, suspect chronic fetal </a:t>
            </a:r>
            <a:r>
              <a:rPr lang="en-US" dirty="0" err="1"/>
              <a:t>asphyxsia</a:t>
            </a:r>
            <a:endParaRPr lang="en-US" dirty="0"/>
          </a:p>
          <a:p>
            <a:r>
              <a:rPr lang="en-US" dirty="0"/>
              <a:t>Score </a:t>
            </a:r>
            <a:r>
              <a:rPr lang="en-US"/>
              <a:t>of </a:t>
            </a:r>
            <a:r>
              <a:rPr lang="en-US" b="1"/>
              <a:t>abnormal</a:t>
            </a:r>
            <a:r>
              <a:rPr lang="en-US"/>
              <a:t>, </a:t>
            </a:r>
            <a:endParaRPr lang="en-US" dirty="0"/>
          </a:p>
        </p:txBody>
      </p:sp>
    </p:spTree>
    <p:extLst>
      <p:ext uri="{BB962C8B-B14F-4D97-AF65-F5344CB8AC3E}">
        <p14:creationId xmlns:p14="http://schemas.microsoft.com/office/powerpoint/2010/main" val="193583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4BC9-83E2-FB45-804D-224CAF39770C}"/>
              </a:ext>
            </a:extLst>
          </p:cNvPr>
          <p:cNvSpPr>
            <a:spLocks noGrp="1"/>
          </p:cNvSpPr>
          <p:nvPr>
            <p:ph type="title"/>
          </p:nvPr>
        </p:nvSpPr>
        <p:spPr/>
        <p:txBody>
          <a:bodyPr/>
          <a:lstStyle/>
          <a:p>
            <a:r>
              <a:rPr lang="en-US" dirty="0"/>
              <a:t>Pre-delivery screenings</a:t>
            </a:r>
          </a:p>
        </p:txBody>
      </p:sp>
      <p:sp>
        <p:nvSpPr>
          <p:cNvPr id="3" name="Content Placeholder 2">
            <a:extLst>
              <a:ext uri="{FF2B5EF4-FFF2-40B4-BE49-F238E27FC236}">
                <a16:creationId xmlns:a16="http://schemas.microsoft.com/office/drawing/2014/main" id="{03B6977A-5528-9F46-8C15-9E626DA2190A}"/>
              </a:ext>
            </a:extLst>
          </p:cNvPr>
          <p:cNvSpPr>
            <a:spLocks noGrp="1"/>
          </p:cNvSpPr>
          <p:nvPr>
            <p:ph idx="1"/>
          </p:nvPr>
        </p:nvSpPr>
        <p:spPr/>
        <p:txBody>
          <a:bodyPr/>
          <a:lstStyle/>
          <a:p>
            <a:r>
              <a:rPr lang="en-US" dirty="0"/>
              <a:t>Group B Strep</a:t>
            </a:r>
          </a:p>
          <a:p>
            <a:pPr lvl="1"/>
            <a:r>
              <a:rPr lang="en-US" dirty="0"/>
              <a:t>Collected after 35 weeks gestation </a:t>
            </a:r>
          </a:p>
          <a:p>
            <a:pPr lvl="1"/>
            <a:r>
              <a:rPr lang="en-US" dirty="0"/>
              <a:t>Vaginal and rectal culture</a:t>
            </a:r>
          </a:p>
          <a:p>
            <a:pPr lvl="1"/>
            <a:r>
              <a:rPr lang="en-US" dirty="0"/>
              <a:t>If + (positive) treat with antibiotics while in labor</a:t>
            </a:r>
          </a:p>
          <a:p>
            <a:pPr lvl="1"/>
            <a:r>
              <a:rPr lang="en-US" dirty="0"/>
              <a:t>Failure to treat can cause fetal complications or death</a:t>
            </a:r>
          </a:p>
          <a:p>
            <a:pPr lvl="1"/>
            <a:endParaRPr lang="en-US" dirty="0"/>
          </a:p>
          <a:p>
            <a:pPr lvl="2"/>
            <a:r>
              <a:rPr lang="en-US" dirty="0"/>
              <a:t>Note:  this is natural vaginal flora in some women</a:t>
            </a:r>
          </a:p>
          <a:p>
            <a:pPr lvl="1"/>
            <a:endParaRPr lang="en-US" dirty="0"/>
          </a:p>
          <a:p>
            <a:pPr lvl="1"/>
            <a:endParaRPr lang="en-US" dirty="0"/>
          </a:p>
        </p:txBody>
      </p:sp>
    </p:spTree>
    <p:extLst>
      <p:ext uri="{BB962C8B-B14F-4D97-AF65-F5344CB8AC3E}">
        <p14:creationId xmlns:p14="http://schemas.microsoft.com/office/powerpoint/2010/main" val="70937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8" descr="surfactant.gif">
            <a:extLst>
              <a:ext uri="{FF2B5EF4-FFF2-40B4-BE49-F238E27FC236}">
                <a16:creationId xmlns:a16="http://schemas.microsoft.com/office/drawing/2014/main" id="{8C763F68-F416-4C5D-A654-B2440A73D9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42672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E7ACD8A2-90DE-4E4C-89A3-455FB82868F0}"/>
              </a:ext>
            </a:extLst>
          </p:cNvPr>
          <p:cNvSpPr>
            <a:spLocks noGrp="1"/>
          </p:cNvSpPr>
          <p:nvPr>
            <p:ph type="title"/>
          </p:nvPr>
        </p:nvSpPr>
        <p:spPr/>
        <p:txBody>
          <a:bodyPr rtlCol="0">
            <a:normAutofit fontScale="90000"/>
          </a:bodyPr>
          <a:lstStyle/>
          <a:p>
            <a:pPr eaLnBrk="1" fontAlgn="auto" hangingPunct="1">
              <a:spcAft>
                <a:spcPts val="0"/>
              </a:spcAft>
              <a:defRPr/>
            </a:pPr>
            <a:r>
              <a:rPr lang="en-US" dirty="0"/>
              <a:t>Amniocentesis for fetal lung maturity:</a:t>
            </a:r>
          </a:p>
        </p:txBody>
      </p:sp>
      <p:sp>
        <p:nvSpPr>
          <p:cNvPr id="73732" name="TextBox 4">
            <a:extLst>
              <a:ext uri="{FF2B5EF4-FFF2-40B4-BE49-F238E27FC236}">
                <a16:creationId xmlns:a16="http://schemas.microsoft.com/office/drawing/2014/main" id="{C81F2A1C-BD93-4AC4-BB55-76186084B982}"/>
              </a:ext>
            </a:extLst>
          </p:cNvPr>
          <p:cNvSpPr txBox="1">
            <a:spLocks noChangeArrowheads="1"/>
          </p:cNvSpPr>
          <p:nvPr/>
        </p:nvSpPr>
        <p:spPr bwMode="auto">
          <a:xfrm>
            <a:off x="152400" y="358140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2400">
                <a:latin typeface="Arial" panose="020B0604020202020204" pitchFamily="34" charset="0"/>
                <a:ea typeface="MS PGothic" panose="020B0600070205080204" pitchFamily="34" charset="-128"/>
              </a:rPr>
              <a:t>To assess for the presence of surfactant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2188D3A-F36D-477B-955A-4291B272D10D}"/>
              </a:ext>
            </a:extLst>
          </p:cNvPr>
          <p:cNvSpPr>
            <a:spLocks noGrp="1" noChangeArrowheads="1"/>
          </p:cNvSpPr>
          <p:nvPr>
            <p:ph type="title"/>
          </p:nvPr>
        </p:nvSpPr>
        <p:spPr>
          <a:xfrm>
            <a:off x="609600" y="107950"/>
            <a:ext cx="7772400" cy="2101850"/>
          </a:xfrm>
        </p:spPr>
        <p:txBody>
          <a:bodyPr/>
          <a:lstStyle/>
          <a:p>
            <a:pPr eaLnBrk="1" hangingPunct="1"/>
            <a:r>
              <a:rPr lang="en-US" altLang="en-US"/>
              <a:t>Who is at increased risk of having a child with a congenital disorder ?</a:t>
            </a:r>
          </a:p>
        </p:txBody>
      </p:sp>
      <p:sp>
        <p:nvSpPr>
          <p:cNvPr id="17410" name="Rectangle 3">
            <a:extLst>
              <a:ext uri="{FF2B5EF4-FFF2-40B4-BE49-F238E27FC236}">
                <a16:creationId xmlns:a16="http://schemas.microsoft.com/office/drawing/2014/main" id="{2FF45432-1F6C-4E8C-B68B-D37EA6AFE8CF}"/>
              </a:ext>
            </a:extLst>
          </p:cNvPr>
          <p:cNvSpPr>
            <a:spLocks noGrp="1" noChangeArrowheads="1"/>
          </p:cNvSpPr>
          <p:nvPr>
            <p:ph idx="1"/>
          </p:nvPr>
        </p:nvSpPr>
        <p:spPr>
          <a:xfrm>
            <a:off x="307975" y="2365375"/>
            <a:ext cx="8839200" cy="3886200"/>
          </a:xfrm>
        </p:spPr>
        <p:txBody>
          <a:bodyPr rtlCol="0">
            <a:normAutofit fontScale="77500" lnSpcReduction="20000"/>
          </a:bodyPr>
          <a:lstStyle/>
          <a:p>
            <a:pPr marL="273050" indent="-273050" eaLnBrk="1" fontAlgn="auto" hangingPunct="1">
              <a:lnSpc>
                <a:spcPct val="90000"/>
              </a:lnSpc>
              <a:spcAft>
                <a:spcPts val="0"/>
              </a:spcAft>
              <a:buFont typeface="Wingdings 2" panose="05020102010507070707" pitchFamily="18" charset="2"/>
              <a:buChar char=""/>
              <a:defRPr/>
            </a:pPr>
            <a:r>
              <a:rPr lang="en-US" altLang="en-US" sz="2400" dirty="0">
                <a:solidFill>
                  <a:schemeClr val="tx1">
                    <a:lumMod val="75000"/>
                    <a:lumOff val="25000"/>
                  </a:schemeClr>
                </a:solidFill>
              </a:rPr>
              <a:t>Maternal age &gt;35, paternal age &gt;40</a:t>
            </a:r>
          </a:p>
          <a:p>
            <a:pPr marL="273050" indent="-273050" eaLnBrk="1" fontAlgn="auto" hangingPunct="1">
              <a:lnSpc>
                <a:spcPct val="90000"/>
              </a:lnSpc>
              <a:spcAft>
                <a:spcPts val="0"/>
              </a:spcAft>
              <a:buFont typeface="Wingdings 2" panose="05020102010507070707" pitchFamily="18" charset="2"/>
              <a:buChar char=""/>
              <a:defRPr/>
            </a:pPr>
            <a:endParaRPr lang="en-US" altLang="en-US" sz="2400" dirty="0">
              <a:solidFill>
                <a:schemeClr val="tx1">
                  <a:lumMod val="75000"/>
                  <a:lumOff val="25000"/>
                </a:schemeClr>
              </a:solidFill>
            </a:endParaRPr>
          </a:p>
          <a:p>
            <a:pPr marL="273050" indent="-273050" eaLnBrk="1" fontAlgn="auto" hangingPunct="1">
              <a:lnSpc>
                <a:spcPct val="90000"/>
              </a:lnSpc>
              <a:spcAft>
                <a:spcPts val="0"/>
              </a:spcAft>
              <a:buFont typeface="Wingdings 2" panose="05020102010507070707" pitchFamily="18" charset="2"/>
              <a:buChar char=""/>
              <a:defRPr/>
            </a:pPr>
            <a:r>
              <a:rPr lang="en-US" altLang="en-US" sz="2400" dirty="0">
                <a:solidFill>
                  <a:schemeClr val="tx1">
                    <a:lumMod val="75000"/>
                    <a:lumOff val="25000"/>
                  </a:schemeClr>
                </a:solidFill>
              </a:rPr>
              <a:t>Previous offspring or family member with a genetic condition, birth defect, or mental retardation</a:t>
            </a:r>
          </a:p>
          <a:p>
            <a:pPr marL="273050" indent="-273050" eaLnBrk="1" fontAlgn="auto" hangingPunct="1">
              <a:lnSpc>
                <a:spcPct val="90000"/>
              </a:lnSpc>
              <a:spcAft>
                <a:spcPts val="0"/>
              </a:spcAft>
              <a:buFont typeface="Wingdings 2" panose="05020102010507070707" pitchFamily="18" charset="2"/>
              <a:buChar char=""/>
              <a:defRPr/>
            </a:pPr>
            <a:endParaRPr lang="en-US" altLang="en-US" sz="2400" dirty="0">
              <a:solidFill>
                <a:schemeClr val="tx1">
                  <a:lumMod val="75000"/>
                  <a:lumOff val="25000"/>
                </a:schemeClr>
              </a:solidFill>
            </a:endParaRPr>
          </a:p>
          <a:p>
            <a:pPr marL="273050" indent="-273050" eaLnBrk="1" fontAlgn="auto" hangingPunct="1">
              <a:lnSpc>
                <a:spcPct val="90000"/>
              </a:lnSpc>
              <a:spcAft>
                <a:spcPts val="0"/>
              </a:spcAft>
              <a:buFont typeface="Wingdings 2" panose="05020102010507070707" pitchFamily="18" charset="2"/>
              <a:buChar char=""/>
              <a:defRPr/>
            </a:pPr>
            <a:r>
              <a:rPr lang="en-US" altLang="en-US" sz="2400" dirty="0">
                <a:solidFill>
                  <a:schemeClr val="tx1">
                    <a:lumMod val="75000"/>
                    <a:lumOff val="25000"/>
                  </a:schemeClr>
                </a:solidFill>
              </a:rPr>
              <a:t>Hx. of multiple miscarriages (3 or more) or stillbirth</a:t>
            </a:r>
          </a:p>
          <a:p>
            <a:pPr marL="273050" indent="-273050" eaLnBrk="1" fontAlgn="auto" hangingPunct="1">
              <a:lnSpc>
                <a:spcPct val="90000"/>
              </a:lnSpc>
              <a:spcAft>
                <a:spcPts val="0"/>
              </a:spcAft>
              <a:buFont typeface="Wingdings 2" panose="05020102010507070707" pitchFamily="18" charset="2"/>
              <a:buChar char=""/>
              <a:defRPr/>
            </a:pPr>
            <a:endParaRPr lang="en-US" altLang="en-US" sz="2400" dirty="0">
              <a:solidFill>
                <a:schemeClr val="tx1">
                  <a:lumMod val="75000"/>
                  <a:lumOff val="25000"/>
                </a:schemeClr>
              </a:solidFill>
              <a:latin typeface="Verdana" panose="020B0604030504040204" pitchFamily="34" charset="0"/>
            </a:endParaRPr>
          </a:p>
          <a:p>
            <a:pPr marL="273050" indent="-273050" eaLnBrk="1" fontAlgn="auto" hangingPunct="1">
              <a:lnSpc>
                <a:spcPct val="90000"/>
              </a:lnSpc>
              <a:spcAft>
                <a:spcPts val="0"/>
              </a:spcAft>
              <a:buFont typeface="Wingdings 2" panose="05020102010507070707" pitchFamily="18" charset="2"/>
              <a:buChar char=""/>
              <a:defRPr/>
            </a:pPr>
            <a:r>
              <a:rPr lang="en-US" altLang="en-US" sz="2400" dirty="0">
                <a:solidFill>
                  <a:schemeClr val="tx1">
                    <a:lumMod val="75000"/>
                    <a:lumOff val="25000"/>
                  </a:schemeClr>
                </a:solidFill>
              </a:rPr>
              <a:t>Exposure to teratogenic agent</a:t>
            </a:r>
          </a:p>
          <a:p>
            <a:pPr marL="273050" indent="-273050" eaLnBrk="1" fontAlgn="auto" hangingPunct="1">
              <a:lnSpc>
                <a:spcPct val="90000"/>
              </a:lnSpc>
              <a:spcAft>
                <a:spcPts val="0"/>
              </a:spcAft>
              <a:buFont typeface="Wingdings 3" panose="05040102010807070707" pitchFamily="18" charset="2"/>
              <a:buNone/>
              <a:defRPr/>
            </a:pPr>
            <a:endParaRPr lang="en-US" altLang="en-US" sz="2400" dirty="0">
              <a:solidFill>
                <a:schemeClr val="tx1">
                  <a:lumMod val="75000"/>
                  <a:lumOff val="25000"/>
                </a:schemeClr>
              </a:solidFill>
            </a:endParaRPr>
          </a:p>
          <a:p>
            <a:pPr marL="273050" indent="-273050" eaLnBrk="1" fontAlgn="auto" hangingPunct="1">
              <a:lnSpc>
                <a:spcPct val="90000"/>
              </a:lnSpc>
              <a:spcAft>
                <a:spcPts val="0"/>
              </a:spcAft>
              <a:buFont typeface="Wingdings 2" panose="05020102010507070707" pitchFamily="18" charset="2"/>
              <a:buChar char=""/>
              <a:defRPr/>
            </a:pPr>
            <a:r>
              <a:rPr lang="en-US" altLang="en-US" sz="2400" dirty="0">
                <a:solidFill>
                  <a:schemeClr val="tx1">
                    <a:lumMod val="75000"/>
                    <a:lumOff val="25000"/>
                  </a:schemeClr>
                </a:solidFill>
              </a:rPr>
              <a:t>Maternal Diabetes</a:t>
            </a:r>
          </a:p>
          <a:p>
            <a:pPr marL="273050" indent="-273050" eaLnBrk="1" fontAlgn="auto" hangingPunct="1">
              <a:lnSpc>
                <a:spcPct val="90000"/>
              </a:lnSpc>
              <a:spcAft>
                <a:spcPts val="0"/>
              </a:spcAft>
              <a:buFont typeface="Wingdings 3" panose="05040102010807070707" pitchFamily="18" charset="2"/>
              <a:buNone/>
              <a:defRPr/>
            </a:pPr>
            <a:endParaRPr lang="en-US" altLang="en-US" sz="2400" dirty="0">
              <a:solidFill>
                <a:schemeClr val="tx1">
                  <a:lumMod val="75000"/>
                  <a:lumOff val="25000"/>
                </a:schemeClr>
              </a:solidFill>
            </a:endParaRPr>
          </a:p>
          <a:p>
            <a:pPr marL="273050" indent="-273050" eaLnBrk="1" fontAlgn="auto" hangingPunct="1">
              <a:lnSpc>
                <a:spcPct val="90000"/>
              </a:lnSpc>
              <a:spcAft>
                <a:spcPts val="0"/>
              </a:spcAft>
              <a:buFont typeface="Wingdings 2" panose="05020102010507070707" pitchFamily="18" charset="2"/>
              <a:buChar char=""/>
              <a:defRPr/>
            </a:pPr>
            <a:r>
              <a:rPr lang="en-US" altLang="en-US" sz="2400" dirty="0">
                <a:solidFill>
                  <a:schemeClr val="tx1">
                    <a:lumMod val="75000"/>
                    <a:lumOff val="25000"/>
                  </a:schemeClr>
                </a:solidFill>
              </a:rPr>
              <a:t>Maternal Obesity</a:t>
            </a:r>
          </a:p>
          <a:p>
            <a:pPr marL="273050" indent="-273050" eaLnBrk="1" fontAlgn="auto" hangingPunct="1">
              <a:lnSpc>
                <a:spcPct val="90000"/>
              </a:lnSpc>
              <a:spcAft>
                <a:spcPts val="0"/>
              </a:spcAft>
              <a:buFont typeface="Wingdings 3" panose="05040102010807070707" pitchFamily="18" charset="2"/>
              <a:buNone/>
              <a:defRPr/>
            </a:pPr>
            <a:endParaRPr lang="en-US" altLang="en-US" sz="2800" dirty="0">
              <a:solidFill>
                <a:schemeClr val="tx1">
                  <a:lumMod val="75000"/>
                  <a:lumOff val="25000"/>
                </a:schemeClr>
              </a:solidFill>
            </a:endParaRPr>
          </a:p>
        </p:txBody>
      </p:sp>
      <p:pic>
        <p:nvPicPr>
          <p:cNvPr id="23556" name="Picture 3" descr="human egg cell.jpg">
            <a:extLst>
              <a:ext uri="{FF2B5EF4-FFF2-40B4-BE49-F238E27FC236}">
                <a16:creationId xmlns:a16="http://schemas.microsoft.com/office/drawing/2014/main" id="{E6DD521D-9110-4E6C-9B25-91C9AB6AA2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876800"/>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sperm joining ovum.jpg">
            <a:extLst>
              <a:ext uri="{FF2B5EF4-FFF2-40B4-BE49-F238E27FC236}">
                <a16:creationId xmlns:a16="http://schemas.microsoft.com/office/drawing/2014/main" id="{B123BDF4-4DFB-40B3-A9D5-BA492074BB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962400"/>
            <a:ext cx="20574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5">
            <a:extLst>
              <a:ext uri="{FF2B5EF4-FFF2-40B4-BE49-F238E27FC236}">
                <a16:creationId xmlns:a16="http://schemas.microsoft.com/office/drawing/2014/main" id="{2499B8F6-B7A2-4AB4-9F1C-FD3FEC5FF649}"/>
              </a:ext>
            </a:extLst>
          </p:cNvPr>
          <p:cNvSpPr txBox="1">
            <a:spLocks noChangeArrowheads="1"/>
          </p:cNvSpPr>
          <p:nvPr/>
        </p:nvSpPr>
        <p:spPr bwMode="auto">
          <a:xfrm>
            <a:off x="6321425" y="5984875"/>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1600">
                <a:latin typeface="Arial" panose="020B0604020202020204" pitchFamily="34" charset="0"/>
                <a:ea typeface="MS PGothic" panose="020B0600070205080204" pitchFamily="34" charset="-128"/>
              </a:rPr>
              <a:t>A human female is born with about 1 million eggs</a:t>
            </a:r>
          </a:p>
        </p:txBody>
      </p:sp>
      <p:sp>
        <p:nvSpPr>
          <p:cNvPr id="23559" name="TextBox 1">
            <a:extLst>
              <a:ext uri="{FF2B5EF4-FFF2-40B4-BE49-F238E27FC236}">
                <a16:creationId xmlns:a16="http://schemas.microsoft.com/office/drawing/2014/main" id="{E44E19E4-8023-4A34-844D-A8DC21348183}"/>
              </a:ext>
            </a:extLst>
          </p:cNvPr>
          <p:cNvSpPr txBox="1">
            <a:spLocks noChangeArrowheads="1"/>
          </p:cNvSpPr>
          <p:nvPr/>
        </p:nvSpPr>
        <p:spPr bwMode="auto">
          <a:xfrm>
            <a:off x="4495800" y="4557713"/>
            <a:ext cx="1244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a:latin typeface="Arial" panose="020B0604020202020204" pitchFamily="34" charset="0"/>
                <a:ea typeface="MS PGothic" panose="020B0600070205080204" pitchFamily="34" charset="-128"/>
              </a:rPr>
              <a:t>Human egg</a:t>
            </a:r>
          </a:p>
        </p:txBody>
      </p:sp>
      <p:sp>
        <p:nvSpPr>
          <p:cNvPr id="23560" name="TextBox 2">
            <a:extLst>
              <a:ext uri="{FF2B5EF4-FFF2-40B4-BE49-F238E27FC236}">
                <a16:creationId xmlns:a16="http://schemas.microsoft.com/office/drawing/2014/main" id="{8F578577-DCF0-4394-A00D-88BEAAF245CF}"/>
              </a:ext>
            </a:extLst>
          </p:cNvPr>
          <p:cNvSpPr txBox="1">
            <a:spLocks noChangeArrowheads="1"/>
          </p:cNvSpPr>
          <p:nvPr/>
        </p:nvSpPr>
        <p:spPr bwMode="auto">
          <a:xfrm>
            <a:off x="6664325" y="3636963"/>
            <a:ext cx="1835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a:latin typeface="Arial" panose="020B0604020202020204" pitchFamily="34" charset="0"/>
                <a:ea typeface="MS PGothic" panose="020B0600070205080204" pitchFamily="34" charset="-128"/>
              </a:rPr>
              <a:t>Sperm joining egg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EBC581CA-18A6-4A17-A7D7-75CC7C3E1433}"/>
              </a:ext>
            </a:extLst>
          </p:cNvPr>
          <p:cNvSpPr>
            <a:spLocks noGrp="1"/>
          </p:cNvSpPr>
          <p:nvPr>
            <p:ph type="title"/>
          </p:nvPr>
        </p:nvSpPr>
        <p:spPr>
          <a:xfrm>
            <a:off x="865188" y="927100"/>
            <a:ext cx="6345237" cy="709613"/>
          </a:xfrm>
        </p:spPr>
        <p:txBody>
          <a:bodyPr/>
          <a:lstStyle/>
          <a:p>
            <a:pPr eaLnBrk="1" hangingPunct="1"/>
            <a:r>
              <a:rPr lang="en-US" altLang="en-US"/>
              <a:t>The role of surfactant:</a:t>
            </a:r>
          </a:p>
        </p:txBody>
      </p:sp>
      <p:sp>
        <p:nvSpPr>
          <p:cNvPr id="75779" name="Content Placeholder 2">
            <a:extLst>
              <a:ext uri="{FF2B5EF4-FFF2-40B4-BE49-F238E27FC236}">
                <a16:creationId xmlns:a16="http://schemas.microsoft.com/office/drawing/2014/main" id="{B51C90C2-60FC-49EC-B4EF-53B8FC642A49}"/>
              </a:ext>
            </a:extLst>
          </p:cNvPr>
          <p:cNvSpPr>
            <a:spLocks noGrp="1"/>
          </p:cNvSpPr>
          <p:nvPr>
            <p:ph idx="1"/>
          </p:nvPr>
        </p:nvSpPr>
        <p:spPr>
          <a:xfrm>
            <a:off x="838200" y="2590800"/>
            <a:ext cx="7010400" cy="3657600"/>
          </a:xfrm>
        </p:spPr>
        <p:txBody>
          <a:bodyPr/>
          <a:lstStyle/>
          <a:p>
            <a:pPr eaLnBrk="1" hangingPunct="1"/>
            <a:r>
              <a:rPr lang="en-US" altLang="en-US" sz="2000"/>
              <a:t>Substance synthesized and secreted by Type II alveolar cells in the lungs</a:t>
            </a:r>
          </a:p>
          <a:p>
            <a:pPr eaLnBrk="1" hangingPunct="1"/>
            <a:r>
              <a:rPr lang="en-US" altLang="en-US" sz="2000"/>
              <a:t>Surfactant enables low surface tension within alveoli</a:t>
            </a:r>
          </a:p>
          <a:p>
            <a:pPr lvl="1" eaLnBrk="1" hangingPunct="1"/>
            <a:r>
              <a:rPr lang="en-US" altLang="en-US" sz="1800"/>
              <a:t>Decreases the amount of force needed to inflate the lungs</a:t>
            </a:r>
          </a:p>
          <a:p>
            <a:pPr lvl="1" eaLnBrk="1" hangingPunct="1"/>
            <a:r>
              <a:rPr lang="en-US" altLang="en-US" sz="1800"/>
              <a:t>Prevents alveolar collapse upon expiration</a:t>
            </a:r>
          </a:p>
          <a:p>
            <a:pPr lvl="1" eaLnBrk="1" hangingPunct="1"/>
            <a:r>
              <a:rPr lang="en-US" altLang="en-US" sz="1800" b="1" i="1">
                <a:solidFill>
                  <a:srgbClr val="C00000"/>
                </a:solidFill>
              </a:rPr>
              <a:t>Lecithin/sphygnomyelin (L/S) ratio should be 2:1</a:t>
            </a:r>
            <a:r>
              <a:rPr lang="en-US" altLang="en-US" sz="1800" b="1"/>
              <a:t>. This indicates a high probability of fetal lung maturity and adequete level of surfactant.</a:t>
            </a:r>
            <a:endParaRPr lang="en-US" altLang="en-US" b="1"/>
          </a:p>
          <a:p>
            <a:pPr lvl="1" eaLnBrk="1" hangingPunct="1">
              <a:buFont typeface="Wingdings" panose="05000000000000000000" pitchFamily="2" charset="2"/>
              <a:buNone/>
            </a:pPr>
            <a:endParaRPr lang="en-US" altLang="en-US"/>
          </a:p>
          <a:p>
            <a:pPr lvl="1" eaLnBrk="1" hangingPunct="1">
              <a:buFont typeface="Wingdings" panose="05000000000000000000" pitchFamily="2" charset="2"/>
              <a:buNone/>
            </a:pPr>
            <a:endParaRPr lang="en-US" altLang="en-US"/>
          </a:p>
          <a:p>
            <a:pPr lvl="1" eaLnBrk="1" hangingPunct="1">
              <a:buFont typeface="Wingdings" panose="05000000000000000000" pitchFamily="2" charset="2"/>
              <a:buNone/>
            </a:pPr>
            <a:endParaRPr lang="en-US" altLang="en-US" sz="1200"/>
          </a:p>
          <a:p>
            <a:pPr lvl="1" eaLnBrk="1" hangingPunct="1">
              <a:buFont typeface="Wingdings" panose="05000000000000000000" pitchFamily="2" charset="2"/>
              <a:buNone/>
            </a:pPr>
            <a:endParaRPr lang="en-US" altLang="en-US"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B5EB3B0-0114-498C-8E55-DE09B3852722}"/>
              </a:ext>
            </a:extLst>
          </p:cNvPr>
          <p:cNvSpPr>
            <a:spLocks noGrp="1" noChangeArrowheads="1"/>
          </p:cNvSpPr>
          <p:nvPr>
            <p:ph type="title"/>
          </p:nvPr>
        </p:nvSpPr>
        <p:spPr>
          <a:xfrm>
            <a:off x="865188" y="927100"/>
            <a:ext cx="6345237" cy="709613"/>
          </a:xfrm>
        </p:spPr>
        <p:txBody>
          <a:bodyPr rtlCol="0">
            <a:normAutofit fontScale="90000"/>
          </a:bodyPr>
          <a:lstStyle/>
          <a:p>
            <a:pPr eaLnBrk="1" fontAlgn="auto" hangingPunct="1">
              <a:spcAft>
                <a:spcPts val="0"/>
              </a:spcAft>
              <a:defRPr/>
            </a:pPr>
            <a:r>
              <a:rPr lang="en-US" dirty="0"/>
              <a:t>Psychosocial aspects of screening and diagnostic testing</a:t>
            </a:r>
          </a:p>
        </p:txBody>
      </p:sp>
      <p:sp>
        <p:nvSpPr>
          <p:cNvPr id="77827" name="Rectangle 3">
            <a:extLst>
              <a:ext uri="{FF2B5EF4-FFF2-40B4-BE49-F238E27FC236}">
                <a16:creationId xmlns:a16="http://schemas.microsoft.com/office/drawing/2014/main" id="{3FB6902C-538A-432E-9A89-5FFD141E0333}"/>
              </a:ext>
            </a:extLst>
          </p:cNvPr>
          <p:cNvSpPr>
            <a:spLocks noGrp="1" noChangeArrowheads="1"/>
          </p:cNvSpPr>
          <p:nvPr>
            <p:ph idx="1"/>
          </p:nvPr>
        </p:nvSpPr>
        <p:spPr>
          <a:xfrm>
            <a:off x="430213" y="2362200"/>
            <a:ext cx="8229600" cy="3654425"/>
          </a:xfrm>
        </p:spPr>
        <p:txBody>
          <a:bodyPr/>
          <a:lstStyle/>
          <a:p>
            <a:pPr eaLnBrk="1" hangingPunct="1">
              <a:lnSpc>
                <a:spcPct val="90000"/>
              </a:lnSpc>
            </a:pPr>
            <a:r>
              <a:rPr lang="en-US" altLang="en-US"/>
              <a:t>May give parents false reassurance</a:t>
            </a:r>
          </a:p>
          <a:p>
            <a:pPr eaLnBrk="1" hangingPunct="1">
              <a:lnSpc>
                <a:spcPct val="90000"/>
              </a:lnSpc>
            </a:pPr>
            <a:r>
              <a:rPr lang="en-US" altLang="en-US"/>
              <a:t>Limited options for correcting anomalies</a:t>
            </a:r>
          </a:p>
          <a:p>
            <a:pPr eaLnBrk="1" hangingPunct="1">
              <a:lnSpc>
                <a:spcPct val="90000"/>
              </a:lnSpc>
            </a:pPr>
            <a:r>
              <a:rPr lang="en-US" altLang="en-US"/>
              <a:t>Grief over the loss of their “normal” baby</a:t>
            </a:r>
          </a:p>
          <a:p>
            <a:pPr eaLnBrk="1" hangingPunct="1">
              <a:lnSpc>
                <a:spcPct val="90000"/>
              </a:lnSpc>
            </a:pPr>
            <a:r>
              <a:rPr lang="en-US" altLang="en-US"/>
              <a:t>The burden of choosing to terminate a wanted pregnancy can feel overwhelming</a:t>
            </a:r>
          </a:p>
          <a:p>
            <a:pPr eaLnBrk="1" hangingPunct="1">
              <a:lnSpc>
                <a:spcPct val="90000"/>
              </a:lnSpc>
            </a:pPr>
            <a:endParaRPr lang="en-US" altLang="en-US"/>
          </a:p>
        </p:txBody>
      </p:sp>
      <p:pic>
        <p:nvPicPr>
          <p:cNvPr id="4" name="Picture 3" descr="300_16692.jpg">
            <a:extLst>
              <a:ext uri="{FF2B5EF4-FFF2-40B4-BE49-F238E27FC236}">
                <a16:creationId xmlns:a16="http://schemas.microsoft.com/office/drawing/2014/main" id="{F5531CC1-F02C-42B3-AE30-1462A1E155E7}"/>
              </a:ext>
            </a:extLst>
          </p:cNvPr>
          <p:cNvPicPr>
            <a:picLocks noChangeAspect="1"/>
          </p:cNvPicPr>
          <p:nvPr/>
        </p:nvPicPr>
        <p:blipFill>
          <a:blip r:embed="rId3" cstate="print"/>
          <a:stretch>
            <a:fillRect/>
          </a:stretch>
        </p:blipFill>
        <p:spPr>
          <a:xfrm>
            <a:off x="4535488" y="3886200"/>
            <a:ext cx="2819400" cy="2317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7829" name="TextBox 2">
            <a:extLst>
              <a:ext uri="{FF2B5EF4-FFF2-40B4-BE49-F238E27FC236}">
                <a16:creationId xmlns:a16="http://schemas.microsoft.com/office/drawing/2014/main" id="{441A2EF1-BA09-4721-B4E0-DB5F14328AB8}"/>
              </a:ext>
            </a:extLst>
          </p:cNvPr>
          <p:cNvSpPr txBox="1">
            <a:spLocks noChangeArrowheads="1"/>
          </p:cNvSpPr>
          <p:nvPr/>
        </p:nvSpPr>
        <p:spPr bwMode="auto">
          <a:xfrm>
            <a:off x="2667000" y="6203950"/>
            <a:ext cx="4067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1600" b="1">
                <a:latin typeface="Arial" panose="020B0604020202020204" pitchFamily="34" charset="0"/>
                <a:ea typeface="MS PGothic" panose="020B0600070205080204" pitchFamily="34" charset="-128"/>
              </a:rPr>
              <a:t>We support patients with information, and we offer them our compassion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C86AE68A-52EB-4F45-BDD5-EF05E01C502E}"/>
              </a:ext>
            </a:extLst>
          </p:cNvPr>
          <p:cNvSpPr>
            <a:spLocks noGrp="1"/>
          </p:cNvSpPr>
          <p:nvPr>
            <p:ph type="title"/>
          </p:nvPr>
        </p:nvSpPr>
        <p:spPr>
          <a:xfrm>
            <a:off x="865188" y="927100"/>
            <a:ext cx="6345237" cy="709613"/>
          </a:xfrm>
        </p:spPr>
        <p:txBody>
          <a:bodyPr/>
          <a:lstStyle/>
          <a:p>
            <a:pPr eaLnBrk="1" hangingPunct="1"/>
            <a:r>
              <a:rPr lang="en-US" altLang="en-US"/>
              <a:t>To screen or not to screen?</a:t>
            </a:r>
          </a:p>
        </p:txBody>
      </p:sp>
      <p:pic>
        <p:nvPicPr>
          <p:cNvPr id="79875" name="Content Placeholder 3">
            <a:extLst>
              <a:ext uri="{FF2B5EF4-FFF2-40B4-BE49-F238E27FC236}">
                <a16:creationId xmlns:a16="http://schemas.microsoft.com/office/drawing/2014/main" id="{B490D44A-06F3-461D-AA4D-E981887ADD9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2514600"/>
            <a:ext cx="6137275" cy="3657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5AC6A226-89C9-48EE-95E5-F0E80918777A}"/>
              </a:ext>
            </a:extLst>
          </p:cNvPr>
          <p:cNvSpPr>
            <a:spLocks noGrp="1"/>
          </p:cNvSpPr>
          <p:nvPr>
            <p:ph type="ctrTitle"/>
          </p:nvPr>
        </p:nvSpPr>
        <p:spPr>
          <a:xfrm>
            <a:off x="866775" y="990600"/>
            <a:ext cx="7515225" cy="2667000"/>
          </a:xfrm>
        </p:spPr>
        <p:txBody>
          <a:bodyPr/>
          <a:lstStyle/>
          <a:p>
            <a:pPr eaLnBrk="1" hangingPunct="1">
              <a:lnSpc>
                <a:spcPts val="4100"/>
              </a:lnSpc>
            </a:pPr>
            <a:r>
              <a:rPr lang="en-US" altLang="en-US" sz="4000"/>
              <a:t>Let’s look at the prenatal screening and diagnostic testing available each trimester, </a:t>
            </a:r>
            <a:r>
              <a:rPr lang="en-US" altLang="en-US" sz="4000" i="1"/>
              <a:t>but 1</a:t>
            </a:r>
            <a:r>
              <a:rPr lang="en-US" altLang="en-US" sz="4000" i="1" baseline="30000"/>
              <a:t>st</a:t>
            </a:r>
            <a:r>
              <a:rPr lang="en-US" altLang="en-US" sz="4000" i="1"/>
              <a:t>…</a:t>
            </a:r>
            <a:br>
              <a:rPr lang="en-US" altLang="en-US" sz="4000" i="1"/>
            </a:br>
            <a:endParaRPr lang="en-US" altLang="en-US" sz="4000" i="1"/>
          </a:p>
        </p:txBody>
      </p:sp>
      <p:sp>
        <p:nvSpPr>
          <p:cNvPr id="21507" name="Subtitle 4">
            <a:extLst>
              <a:ext uri="{FF2B5EF4-FFF2-40B4-BE49-F238E27FC236}">
                <a16:creationId xmlns:a16="http://schemas.microsoft.com/office/drawing/2014/main" id="{387E07A5-7E74-4AB3-8F98-0718F2C6D825}"/>
              </a:ext>
            </a:extLst>
          </p:cNvPr>
          <p:cNvSpPr>
            <a:spLocks noGrp="1"/>
          </p:cNvSpPr>
          <p:nvPr>
            <p:ph type="subTitle" idx="1"/>
          </p:nvPr>
        </p:nvSpPr>
        <p:spPr>
          <a:xfrm>
            <a:off x="866775" y="4776788"/>
            <a:ext cx="5916613" cy="862012"/>
          </a:xfrm>
        </p:spPr>
        <p:txBody>
          <a:bodyPr rtlCol="0">
            <a:normAutofit/>
          </a:bodyPr>
          <a:lstStyle/>
          <a:p>
            <a:pPr eaLnBrk="1" fontAlgn="auto" hangingPunct="1">
              <a:spcAft>
                <a:spcPts val="0"/>
              </a:spcAft>
              <a:buFont typeface="Wingdings 3" charset="2"/>
              <a:buNone/>
              <a:defRPr/>
            </a:pPr>
            <a:endParaRPr lang="en-US" altLang="en-US"/>
          </a:p>
        </p:txBody>
      </p:sp>
      <p:pic>
        <p:nvPicPr>
          <p:cNvPr id="25604" name="Picture 3" descr="1">
            <a:extLst>
              <a:ext uri="{FF2B5EF4-FFF2-40B4-BE49-F238E27FC236}">
                <a16:creationId xmlns:a16="http://schemas.microsoft.com/office/drawing/2014/main" id="{26DE20D0-A9DD-43FB-B10D-2104CE175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88" y="3352800"/>
            <a:ext cx="2667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a:extLst>
              <a:ext uri="{FF2B5EF4-FFF2-40B4-BE49-F238E27FC236}">
                <a16:creationId xmlns:a16="http://schemas.microsoft.com/office/drawing/2014/main" id="{4D2F6310-132A-4A83-B263-D52E003CDDDF}"/>
              </a:ext>
            </a:extLst>
          </p:cNvPr>
          <p:cNvSpPr txBox="1">
            <a:spLocks noChangeArrowheads="1"/>
          </p:cNvSpPr>
          <p:nvPr/>
        </p:nvSpPr>
        <p:spPr bwMode="auto">
          <a:xfrm>
            <a:off x="5707063" y="5829300"/>
            <a:ext cx="215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a:latin typeface="Arial" panose="020B0604020202020204" pitchFamily="34" charset="0"/>
                <a:ea typeface="MS PGothic" panose="020B0600070205080204" pitchFamily="34" charset="-128"/>
              </a:rPr>
              <a:t>3D Ultrasound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1CD97715-DE01-4F1E-BFDB-A582EC632C98}"/>
              </a:ext>
            </a:extLst>
          </p:cNvPr>
          <p:cNvSpPr>
            <a:spLocks noGrp="1"/>
          </p:cNvSpPr>
          <p:nvPr>
            <p:ph type="title"/>
          </p:nvPr>
        </p:nvSpPr>
        <p:spPr>
          <a:xfrm>
            <a:off x="762000" y="685800"/>
            <a:ext cx="7927975" cy="609600"/>
          </a:xfrm>
        </p:spPr>
        <p:txBody>
          <a:bodyPr/>
          <a:lstStyle/>
          <a:p>
            <a:pPr eaLnBrk="1" hangingPunct="1"/>
            <a:r>
              <a:rPr lang="en-US" altLang="en-US"/>
              <a:t>Review new vocabulary</a:t>
            </a:r>
          </a:p>
        </p:txBody>
      </p:sp>
      <p:sp>
        <p:nvSpPr>
          <p:cNvPr id="23554" name="Content Placeholder 1">
            <a:extLst>
              <a:ext uri="{FF2B5EF4-FFF2-40B4-BE49-F238E27FC236}">
                <a16:creationId xmlns:a16="http://schemas.microsoft.com/office/drawing/2014/main" id="{D67544F1-6092-4FF6-A19C-2F38504AE144}"/>
              </a:ext>
            </a:extLst>
          </p:cNvPr>
          <p:cNvSpPr>
            <a:spLocks noGrp="1"/>
          </p:cNvSpPr>
          <p:nvPr>
            <p:ph idx="1"/>
          </p:nvPr>
        </p:nvSpPr>
        <p:spPr>
          <a:xfrm>
            <a:off x="460375" y="2438400"/>
            <a:ext cx="8229600" cy="3154363"/>
          </a:xfrm>
        </p:spPr>
        <p:txBody>
          <a:bodyPr rtlCol="0">
            <a:normAutofit fontScale="77500" lnSpcReduction="20000"/>
          </a:bodyPr>
          <a:lstStyle/>
          <a:p>
            <a:pPr eaLnBrk="1" fontAlgn="auto" hangingPunct="1">
              <a:spcAft>
                <a:spcPts val="0"/>
              </a:spcAft>
              <a:buFont typeface="Wingdings 3" charset="2"/>
              <a:buChar char=""/>
              <a:defRPr/>
            </a:pPr>
            <a:r>
              <a:rPr lang="en-US" altLang="en-US" sz="2500" b="1" dirty="0">
                <a:solidFill>
                  <a:schemeClr val="tx1">
                    <a:lumMod val="75000"/>
                    <a:lumOff val="25000"/>
                  </a:schemeClr>
                </a:solidFill>
              </a:rPr>
              <a:t>Screening test</a:t>
            </a:r>
            <a:r>
              <a:rPr lang="en-US" altLang="en-US" sz="2500" dirty="0">
                <a:solidFill>
                  <a:schemeClr val="tx1">
                    <a:lumMod val="75000"/>
                    <a:lumOff val="25000"/>
                  </a:schemeClr>
                </a:solidFill>
              </a:rPr>
              <a:t>- an examination that calculates a likelihood or probability that a disorder is present (less invasive)</a:t>
            </a:r>
          </a:p>
          <a:p>
            <a:pPr eaLnBrk="1" fontAlgn="auto" hangingPunct="1">
              <a:spcAft>
                <a:spcPts val="0"/>
              </a:spcAft>
              <a:buFont typeface="Wingdings 3" charset="2"/>
              <a:buChar char=""/>
              <a:defRPr/>
            </a:pPr>
            <a:r>
              <a:rPr lang="en-US" altLang="en-US" sz="2500" b="1" dirty="0">
                <a:solidFill>
                  <a:schemeClr val="tx1">
                    <a:lumMod val="75000"/>
                    <a:lumOff val="25000"/>
                  </a:schemeClr>
                </a:solidFill>
              </a:rPr>
              <a:t>Diagnosis test</a:t>
            </a:r>
            <a:r>
              <a:rPr lang="en-US" altLang="en-US" sz="2500" dirty="0">
                <a:solidFill>
                  <a:schemeClr val="tx1">
                    <a:lumMod val="75000"/>
                    <a:lumOff val="25000"/>
                  </a:schemeClr>
                </a:solidFill>
              </a:rPr>
              <a:t>- an examination that verifies with certainty that a disorder is present (more invasive)</a:t>
            </a:r>
          </a:p>
          <a:p>
            <a:pPr eaLnBrk="1" fontAlgn="auto" hangingPunct="1">
              <a:spcAft>
                <a:spcPts val="0"/>
              </a:spcAft>
              <a:buFont typeface="Wingdings 3" charset="2"/>
              <a:buChar char=""/>
              <a:defRPr/>
            </a:pPr>
            <a:r>
              <a:rPr lang="en-US" altLang="en-US" sz="2500" b="1" dirty="0">
                <a:solidFill>
                  <a:schemeClr val="tx1">
                    <a:lumMod val="75000"/>
                    <a:lumOff val="25000"/>
                  </a:schemeClr>
                </a:solidFill>
              </a:rPr>
              <a:t>Trimesters of pregnancy</a:t>
            </a:r>
            <a:r>
              <a:rPr lang="en-US" altLang="en-US" sz="2500" dirty="0">
                <a:solidFill>
                  <a:schemeClr val="tx1">
                    <a:lumMod val="75000"/>
                    <a:lumOff val="25000"/>
                  </a:schemeClr>
                </a:solidFill>
              </a:rPr>
              <a:t>- 1</a:t>
            </a:r>
            <a:r>
              <a:rPr lang="en-US" altLang="en-US" sz="2500" baseline="30000" dirty="0">
                <a:solidFill>
                  <a:schemeClr val="tx1">
                    <a:lumMod val="75000"/>
                    <a:lumOff val="25000"/>
                  </a:schemeClr>
                </a:solidFill>
              </a:rPr>
              <a:t>st:</a:t>
            </a:r>
            <a:r>
              <a:rPr lang="en-US" altLang="en-US" sz="2500" dirty="0">
                <a:solidFill>
                  <a:schemeClr val="tx1">
                    <a:lumMod val="75000"/>
                    <a:lumOff val="25000"/>
                  </a:schemeClr>
                </a:solidFill>
              </a:rPr>
              <a:t> 1-12 weeks; 2</a:t>
            </a:r>
            <a:r>
              <a:rPr lang="en-US" altLang="en-US" sz="2500" baseline="30000" dirty="0">
                <a:solidFill>
                  <a:schemeClr val="tx1">
                    <a:lumMod val="75000"/>
                    <a:lumOff val="25000"/>
                  </a:schemeClr>
                </a:solidFill>
              </a:rPr>
              <a:t>nd:</a:t>
            </a:r>
            <a:r>
              <a:rPr lang="en-US" altLang="en-US" sz="2500" dirty="0">
                <a:solidFill>
                  <a:schemeClr val="tx1">
                    <a:lumMod val="75000"/>
                    <a:lumOff val="25000"/>
                  </a:schemeClr>
                </a:solidFill>
              </a:rPr>
              <a:t> 13-27 weeks; 3</a:t>
            </a:r>
            <a:r>
              <a:rPr lang="en-US" altLang="en-US" sz="2500" baseline="30000" dirty="0">
                <a:solidFill>
                  <a:schemeClr val="tx1">
                    <a:lumMod val="75000"/>
                    <a:lumOff val="25000"/>
                  </a:schemeClr>
                </a:solidFill>
              </a:rPr>
              <a:t>rd</a:t>
            </a:r>
            <a:r>
              <a:rPr lang="en-US" altLang="en-US" sz="2500" dirty="0">
                <a:solidFill>
                  <a:schemeClr val="tx1">
                    <a:lumMod val="75000"/>
                    <a:lumOff val="25000"/>
                  </a:schemeClr>
                </a:solidFill>
              </a:rPr>
              <a:t>: 28-40 weeks</a:t>
            </a:r>
          </a:p>
          <a:p>
            <a:pPr eaLnBrk="1" fontAlgn="auto" hangingPunct="1">
              <a:spcAft>
                <a:spcPts val="0"/>
              </a:spcAft>
              <a:buFont typeface="Wingdings 3" charset="2"/>
              <a:buChar char=""/>
              <a:defRPr/>
            </a:pPr>
            <a:r>
              <a:rPr lang="en-US" altLang="en-US" sz="2500" b="1" dirty="0">
                <a:solidFill>
                  <a:schemeClr val="tx1">
                    <a:lumMod val="75000"/>
                    <a:lumOff val="25000"/>
                  </a:schemeClr>
                </a:solidFill>
              </a:rPr>
              <a:t>Alpha Fetoprotein (AFP)</a:t>
            </a:r>
            <a:r>
              <a:rPr lang="en-US" altLang="en-US" sz="2500" dirty="0">
                <a:solidFill>
                  <a:schemeClr val="tx1">
                    <a:lumMod val="75000"/>
                    <a:lumOff val="25000"/>
                  </a:schemeClr>
                </a:solidFill>
              </a:rPr>
              <a:t>- serum protein produced by the fetal liver; AFP crosses the placenta; found in both maternal serum and amniotic fluid</a:t>
            </a:r>
          </a:p>
          <a:p>
            <a:pPr eaLnBrk="1" fontAlgn="auto" hangingPunct="1">
              <a:spcAft>
                <a:spcPts val="0"/>
              </a:spcAft>
              <a:buFont typeface="Wingdings 3" charset="2"/>
              <a:buChar char=""/>
              <a:defRPr/>
            </a:pPr>
            <a:r>
              <a:rPr lang="en-US" altLang="en-US" sz="2500" b="1" dirty="0">
                <a:solidFill>
                  <a:schemeClr val="tx1">
                    <a:lumMod val="75000"/>
                    <a:lumOff val="25000"/>
                  </a:schemeClr>
                </a:solidFill>
              </a:rPr>
              <a:t>Trisomy</a:t>
            </a:r>
            <a:r>
              <a:rPr lang="en-US" altLang="en-US" sz="2500" dirty="0">
                <a:solidFill>
                  <a:schemeClr val="tx1">
                    <a:lumMod val="75000"/>
                    <a:lumOff val="25000"/>
                  </a:schemeClr>
                </a:solidFill>
              </a:rPr>
              <a:t>- genetic abnormality in which a fetus has an extra chromosome</a:t>
            </a:r>
          </a:p>
          <a:p>
            <a:pPr eaLnBrk="1" fontAlgn="auto" hangingPunct="1">
              <a:spcAft>
                <a:spcPts val="0"/>
              </a:spcAft>
              <a:buFont typeface="Wingdings 3" charset="2"/>
              <a:buChar char=""/>
              <a:defRPr/>
            </a:pPr>
            <a:endParaRPr lang="en-US" altLang="en-US" dirty="0">
              <a:solidFill>
                <a:schemeClr val="tx1">
                  <a:lumMod val="75000"/>
                  <a:lumOff val="25000"/>
                </a:schemeClr>
              </a:solidFill>
            </a:endParaRPr>
          </a:p>
          <a:p>
            <a:pPr eaLnBrk="1" fontAlgn="auto" hangingPunct="1">
              <a:spcAft>
                <a:spcPts val="0"/>
              </a:spcAft>
              <a:buFont typeface="Wingdings 3" charset="2"/>
              <a:buChar char=""/>
              <a:defRPr/>
            </a:pPr>
            <a:endParaRPr lang="en-US" altLang="en-US" dirty="0">
              <a:solidFill>
                <a:schemeClr val="tx1">
                  <a:lumMod val="75000"/>
                  <a:lumOff val="25000"/>
                </a:schemeClr>
              </a:solidFill>
            </a:endParaRPr>
          </a:p>
        </p:txBody>
      </p:sp>
      <p:pic>
        <p:nvPicPr>
          <p:cNvPr id="27652" name="Picture 1">
            <a:extLst>
              <a:ext uri="{FF2B5EF4-FFF2-40B4-BE49-F238E27FC236}">
                <a16:creationId xmlns:a16="http://schemas.microsoft.com/office/drawing/2014/main" id="{DAC9AD48-28E2-45B9-9C78-DB6CD3F28C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5334000"/>
            <a:ext cx="27051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3">
            <a:extLst>
              <a:ext uri="{FF2B5EF4-FFF2-40B4-BE49-F238E27FC236}">
                <a16:creationId xmlns:a16="http://schemas.microsoft.com/office/drawing/2014/main" id="{A109E738-3987-4DCF-BCDE-1994A562B874}"/>
              </a:ext>
            </a:extLst>
          </p:cNvPr>
          <p:cNvSpPr txBox="1">
            <a:spLocks noChangeArrowheads="1"/>
          </p:cNvSpPr>
          <p:nvPr/>
        </p:nvSpPr>
        <p:spPr bwMode="auto">
          <a:xfrm>
            <a:off x="4892675" y="5781675"/>
            <a:ext cx="131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a:latin typeface="Arial" panose="020B0604020202020204" pitchFamily="34" charset="0"/>
                <a:ea typeface="MS PGothic" panose="020B0600070205080204" pitchFamily="34" charset="-128"/>
              </a:rPr>
              <a:t>Trisomy 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B4668DE-17D6-4DC0-BC1D-BD75B8E10580}"/>
              </a:ext>
            </a:extLst>
          </p:cNvPr>
          <p:cNvSpPr>
            <a:spLocks noGrp="1"/>
          </p:cNvSpPr>
          <p:nvPr>
            <p:ph type="title"/>
          </p:nvPr>
        </p:nvSpPr>
        <p:spPr>
          <a:xfrm>
            <a:off x="877888" y="1143000"/>
            <a:ext cx="3090862" cy="4135438"/>
          </a:xfrm>
        </p:spPr>
        <p:txBody>
          <a:bodyPr/>
          <a:lstStyle/>
          <a:p>
            <a:pPr algn="ctr" eaLnBrk="1" hangingPunct="1"/>
            <a:r>
              <a:rPr lang="en-US" altLang="en-US" sz="5400"/>
              <a:t>First Trimester</a:t>
            </a:r>
          </a:p>
        </p:txBody>
      </p:sp>
      <p:sp>
        <p:nvSpPr>
          <p:cNvPr id="6" name="AutoShape 9" descr="Image result for pregnancy wheel calculator images">
            <a:extLst>
              <a:ext uri="{FF2B5EF4-FFF2-40B4-BE49-F238E27FC236}">
                <a16:creationId xmlns:a16="http://schemas.microsoft.com/office/drawing/2014/main" id="{801899F9-9BFF-42DD-95F9-88CE4BE75DE4}"/>
              </a:ext>
            </a:extLst>
          </p:cNvPr>
          <p:cNvSpPr>
            <a:spLocks noGrp="1" noChangeAspect="1" noChangeArrowheads="1"/>
          </p:cNvSpPr>
          <p:nvPr>
            <p:ph type="body" idx="1"/>
          </p:nvPr>
        </p:nvSpPr>
        <p:spPr>
          <a:xfrm>
            <a:off x="5119688" y="2257425"/>
            <a:ext cx="3081337" cy="3021013"/>
          </a:xfrm>
        </p:spPr>
        <p:txBody>
          <a:bodyPr rtlCol="0" anchor="t">
            <a:normAutofit/>
          </a:bodyPr>
          <a:lstStyle/>
          <a:p>
            <a:pPr eaLnBrk="1" fontAlgn="auto" hangingPunct="1">
              <a:spcAft>
                <a:spcPts val="0"/>
              </a:spcAft>
              <a:buFont typeface="Wingdings 3" charset="2"/>
              <a:buNone/>
              <a:defRPr/>
            </a:pPr>
            <a:endParaRPr lang="en-US" dirty="0"/>
          </a:p>
        </p:txBody>
      </p:sp>
      <p:pic>
        <p:nvPicPr>
          <p:cNvPr id="29700" name="Picture 7">
            <a:extLst>
              <a:ext uri="{FF2B5EF4-FFF2-40B4-BE49-F238E27FC236}">
                <a16:creationId xmlns:a16="http://schemas.microsoft.com/office/drawing/2014/main" id="{7B13ACDA-3075-43DE-83F0-52901558F7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9688" y="2257425"/>
            <a:ext cx="3567112"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17C81EB-1A5F-49A9-A1E3-D916DA8DB624}"/>
              </a:ext>
            </a:extLst>
          </p:cNvPr>
          <p:cNvSpPr>
            <a:spLocks noGrp="1" noChangeArrowheads="1"/>
          </p:cNvSpPr>
          <p:nvPr>
            <p:ph type="title"/>
          </p:nvPr>
        </p:nvSpPr>
        <p:spPr>
          <a:xfrm>
            <a:off x="457200" y="457200"/>
            <a:ext cx="8229600" cy="1706563"/>
          </a:xfrm>
        </p:spPr>
        <p:txBody>
          <a:bodyPr/>
          <a:lstStyle/>
          <a:p>
            <a:pPr algn="ctr" eaLnBrk="1" hangingPunct="1"/>
            <a:r>
              <a:rPr lang="en-US" altLang="en-US"/>
              <a:t>Level 1 Ultrasound</a:t>
            </a:r>
            <a:br>
              <a:rPr lang="en-US" altLang="en-US"/>
            </a:br>
            <a:r>
              <a:rPr lang="en-US" altLang="en-US" sz="2000"/>
              <a:t>See Table 26-1 (p. 638)</a:t>
            </a:r>
            <a:endParaRPr lang="en-US" altLang="en-US"/>
          </a:p>
        </p:txBody>
      </p:sp>
      <p:sp>
        <p:nvSpPr>
          <p:cNvPr id="25602" name="Rectangle 3">
            <a:extLst>
              <a:ext uri="{FF2B5EF4-FFF2-40B4-BE49-F238E27FC236}">
                <a16:creationId xmlns:a16="http://schemas.microsoft.com/office/drawing/2014/main" id="{D66E4B7E-B284-4FC7-87BF-1B4894BC6FD9}"/>
              </a:ext>
            </a:extLst>
          </p:cNvPr>
          <p:cNvSpPr>
            <a:spLocks noGrp="1" noChangeArrowheads="1"/>
          </p:cNvSpPr>
          <p:nvPr>
            <p:ph idx="1"/>
          </p:nvPr>
        </p:nvSpPr>
        <p:spPr>
          <a:xfrm>
            <a:off x="381000" y="2286000"/>
            <a:ext cx="8382000" cy="4114800"/>
          </a:xfrm>
        </p:spPr>
        <p:txBody>
          <a:bodyPr rtlCol="0">
            <a:normAutofit/>
          </a:bodyPr>
          <a:lstStyle/>
          <a:p>
            <a:pPr eaLnBrk="1" fontAlgn="auto" hangingPunct="1">
              <a:spcAft>
                <a:spcPts val="0"/>
              </a:spcAft>
              <a:buFont typeface="Wingdings 3" charset="2"/>
              <a:buChar char=""/>
              <a:defRPr/>
            </a:pPr>
            <a:r>
              <a:rPr lang="en-US" altLang="en-US" sz="2400" dirty="0">
                <a:solidFill>
                  <a:schemeClr val="tx1">
                    <a:lumMod val="75000"/>
                    <a:lumOff val="25000"/>
                  </a:schemeClr>
                </a:solidFill>
              </a:rPr>
              <a:t>Uses intermittent high-frequency sound waves to create an image of the fetus and other structures</a:t>
            </a:r>
          </a:p>
          <a:p>
            <a:pPr eaLnBrk="1" fontAlgn="auto" hangingPunct="1">
              <a:spcAft>
                <a:spcPts val="0"/>
              </a:spcAft>
              <a:buFont typeface="Wingdings 3" charset="2"/>
              <a:buChar char=""/>
              <a:defRPr/>
            </a:pPr>
            <a:r>
              <a:rPr lang="en-US" altLang="en-US" sz="2400" dirty="0">
                <a:solidFill>
                  <a:schemeClr val="tx1">
                    <a:lumMod val="75000"/>
                    <a:lumOff val="25000"/>
                  </a:schemeClr>
                </a:solidFill>
              </a:rPr>
              <a:t>Transvaginal</a:t>
            </a:r>
          </a:p>
          <a:p>
            <a:pPr lvl="1" indent="-283464" eaLnBrk="1" fontAlgn="auto" hangingPunct="1">
              <a:spcAft>
                <a:spcPts val="0"/>
              </a:spcAft>
              <a:buFont typeface="Wingdings 3" charset="2"/>
              <a:buChar char=""/>
              <a:defRPr/>
            </a:pPr>
            <a:r>
              <a:rPr lang="en-US" altLang="en-US" sz="2100" dirty="0">
                <a:solidFill>
                  <a:schemeClr val="tx1">
                    <a:lumMod val="75000"/>
                    <a:lumOff val="25000"/>
                  </a:schemeClr>
                </a:solidFill>
              </a:rPr>
              <a:t>Identify gestational sac and fetal heartbeat=confirms fetal viability</a:t>
            </a:r>
          </a:p>
          <a:p>
            <a:pPr lvl="1" indent="-283464" eaLnBrk="1" fontAlgn="auto" hangingPunct="1">
              <a:spcAft>
                <a:spcPts val="0"/>
              </a:spcAft>
              <a:buFont typeface="Wingdings 3" charset="2"/>
              <a:buChar char=""/>
              <a:defRPr/>
            </a:pPr>
            <a:r>
              <a:rPr lang="en-US" altLang="en-US" sz="2100" dirty="0">
                <a:solidFill>
                  <a:schemeClr val="tx1">
                    <a:lumMod val="75000"/>
                    <a:lumOff val="25000"/>
                  </a:schemeClr>
                </a:solidFill>
              </a:rPr>
              <a:t>Determines location of pregnancy </a:t>
            </a:r>
          </a:p>
          <a:p>
            <a:pPr lvl="1" indent="-283464" eaLnBrk="1" fontAlgn="auto" hangingPunct="1">
              <a:lnSpc>
                <a:spcPct val="90000"/>
              </a:lnSpc>
              <a:spcAft>
                <a:spcPts val="0"/>
              </a:spcAft>
              <a:buFont typeface="Wingdings 3" charset="2"/>
              <a:buChar char=""/>
              <a:defRPr/>
            </a:pPr>
            <a:r>
              <a:rPr lang="en-US" altLang="en-US" sz="2100" dirty="0">
                <a:solidFill>
                  <a:schemeClr val="tx1">
                    <a:lumMod val="75000"/>
                    <a:lumOff val="25000"/>
                  </a:schemeClr>
                </a:solidFill>
              </a:rPr>
              <a:t>Detect fetal number</a:t>
            </a:r>
          </a:p>
          <a:p>
            <a:pPr lvl="1" indent="-283464" eaLnBrk="1" fontAlgn="auto" hangingPunct="1">
              <a:lnSpc>
                <a:spcPct val="90000"/>
              </a:lnSpc>
              <a:spcAft>
                <a:spcPts val="0"/>
              </a:spcAft>
              <a:buFont typeface="Wingdings 3" charset="2"/>
              <a:buChar char=""/>
              <a:defRPr/>
            </a:pPr>
            <a:r>
              <a:rPr lang="en-US" altLang="en-US" sz="2100" dirty="0">
                <a:solidFill>
                  <a:schemeClr val="tx1">
                    <a:lumMod val="75000"/>
                    <a:lumOff val="25000"/>
                  </a:schemeClr>
                </a:solidFill>
              </a:rPr>
              <a:t>Assessment of gestational age: 1</a:t>
            </a:r>
            <a:r>
              <a:rPr lang="en-US" altLang="en-US" sz="2100" baseline="30000" dirty="0">
                <a:solidFill>
                  <a:schemeClr val="tx1">
                    <a:lumMod val="75000"/>
                    <a:lumOff val="25000"/>
                  </a:schemeClr>
                </a:solidFill>
              </a:rPr>
              <a:t>st</a:t>
            </a:r>
            <a:r>
              <a:rPr lang="en-US" altLang="en-US" sz="2100" dirty="0">
                <a:solidFill>
                  <a:schemeClr val="tx1">
                    <a:lumMod val="75000"/>
                    <a:lumOff val="25000"/>
                  </a:schemeClr>
                </a:solidFill>
              </a:rPr>
              <a:t> trimester</a:t>
            </a:r>
          </a:p>
          <a:p>
            <a:pPr marL="402336" lvl="1" indent="0" eaLnBrk="1" fontAlgn="auto" hangingPunct="1">
              <a:lnSpc>
                <a:spcPct val="90000"/>
              </a:lnSpc>
              <a:spcAft>
                <a:spcPts val="0"/>
              </a:spcAft>
              <a:buFont typeface="Wingdings 3" charset="2"/>
              <a:buNone/>
              <a:defRPr/>
            </a:pPr>
            <a:r>
              <a:rPr lang="en-US" altLang="en-US" sz="2100" dirty="0">
                <a:solidFill>
                  <a:schemeClr val="tx1">
                    <a:lumMod val="75000"/>
                    <a:lumOff val="25000"/>
                  </a:schemeClr>
                </a:solidFill>
              </a:rPr>
              <a:t> is the </a:t>
            </a:r>
            <a:r>
              <a:rPr lang="en-US" altLang="en-US" sz="2100" dirty="0">
                <a:solidFill>
                  <a:schemeClr val="accent2">
                    <a:lumMod val="75000"/>
                  </a:schemeClr>
                </a:solidFill>
              </a:rPr>
              <a:t>MOST ACCURATE </a:t>
            </a:r>
            <a:r>
              <a:rPr lang="en-US" altLang="en-US" sz="2100" dirty="0">
                <a:solidFill>
                  <a:schemeClr val="tx1">
                    <a:lumMod val="75000"/>
                    <a:lumOff val="25000"/>
                  </a:schemeClr>
                </a:solidFill>
              </a:rPr>
              <a:t>TIME using CRL</a:t>
            </a:r>
          </a:p>
          <a:p>
            <a:pPr eaLnBrk="1" fontAlgn="auto" hangingPunct="1">
              <a:lnSpc>
                <a:spcPct val="90000"/>
              </a:lnSpc>
              <a:spcAft>
                <a:spcPts val="0"/>
              </a:spcAft>
              <a:buFont typeface="Wingdings 3" panose="05040102010807070707" pitchFamily="18" charset="2"/>
              <a:buNone/>
              <a:defRPr/>
            </a:pPr>
            <a:endParaRPr lang="en-US" altLang="en-US" sz="2400" dirty="0">
              <a:solidFill>
                <a:schemeClr val="tx1">
                  <a:lumMod val="75000"/>
                  <a:lumOff val="25000"/>
                </a:schemeClr>
              </a:solidFill>
            </a:endParaRPr>
          </a:p>
        </p:txBody>
      </p:sp>
      <p:pic>
        <p:nvPicPr>
          <p:cNvPr id="5" name="Picture 4" descr="ectopic.jpg">
            <a:extLst>
              <a:ext uri="{FF2B5EF4-FFF2-40B4-BE49-F238E27FC236}">
                <a16:creationId xmlns:a16="http://schemas.microsoft.com/office/drawing/2014/main" id="{1F4495CA-5B5D-4352-AA7E-F398833B8BCD}"/>
              </a:ext>
            </a:extLst>
          </p:cNvPr>
          <p:cNvPicPr>
            <a:picLocks noChangeAspect="1"/>
          </p:cNvPicPr>
          <p:nvPr/>
        </p:nvPicPr>
        <p:blipFill>
          <a:blip r:embed="rId3" cstate="print"/>
          <a:srcRect l="7958" r="15650" b="11511"/>
          <a:stretch>
            <a:fillRect/>
          </a:stretch>
        </p:blipFill>
        <p:spPr>
          <a:xfrm>
            <a:off x="6934200" y="4419600"/>
            <a:ext cx="2133600" cy="21931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5" name="TextBox 5">
            <a:extLst>
              <a:ext uri="{FF2B5EF4-FFF2-40B4-BE49-F238E27FC236}">
                <a16:creationId xmlns:a16="http://schemas.microsoft.com/office/drawing/2014/main" id="{007EFBA0-FCA0-4BE3-B205-782CF0D8FA89}"/>
              </a:ext>
            </a:extLst>
          </p:cNvPr>
          <p:cNvSpPr txBox="1">
            <a:spLocks noChangeArrowheads="1"/>
          </p:cNvSpPr>
          <p:nvPr/>
        </p:nvSpPr>
        <p:spPr bwMode="auto">
          <a:xfrm>
            <a:off x="5138738" y="6062663"/>
            <a:ext cx="1871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a:latin typeface="Arial" panose="020B0604020202020204" pitchFamily="34" charset="0"/>
                <a:ea typeface="MS PGothic" panose="020B0600070205080204" pitchFamily="34" charset="-128"/>
              </a:rPr>
              <a:t>Ectopic pregnancy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0121A8F-FAA6-4E1C-8BA3-7D7B9CEC2D12}"/>
              </a:ext>
            </a:extLst>
          </p:cNvPr>
          <p:cNvSpPr>
            <a:spLocks noGrp="1"/>
          </p:cNvSpPr>
          <p:nvPr>
            <p:ph type="title"/>
          </p:nvPr>
        </p:nvSpPr>
        <p:spPr>
          <a:xfrm>
            <a:off x="877888" y="2257425"/>
            <a:ext cx="3090862" cy="3021013"/>
          </a:xfrm>
        </p:spPr>
        <p:txBody>
          <a:bodyPr/>
          <a:lstStyle/>
          <a:p>
            <a:pPr eaLnBrk="1" hangingPunct="1"/>
            <a:endParaRPr lang="en-US" altLang="en-US"/>
          </a:p>
        </p:txBody>
      </p:sp>
      <p:sp>
        <p:nvSpPr>
          <p:cNvPr id="4" name="Text Placeholder 3">
            <a:extLst>
              <a:ext uri="{FF2B5EF4-FFF2-40B4-BE49-F238E27FC236}">
                <a16:creationId xmlns:a16="http://schemas.microsoft.com/office/drawing/2014/main" id="{6F6C889D-F13E-496F-8F8D-04E4B6DF3813}"/>
              </a:ext>
            </a:extLst>
          </p:cNvPr>
          <p:cNvSpPr>
            <a:spLocks noGrp="1"/>
          </p:cNvSpPr>
          <p:nvPr>
            <p:ph type="body" idx="1"/>
          </p:nvPr>
        </p:nvSpPr>
        <p:spPr>
          <a:xfrm>
            <a:off x="5119688" y="2257425"/>
            <a:ext cx="3081337" cy="3021013"/>
          </a:xfrm>
        </p:spPr>
        <p:txBody>
          <a:bodyPr rtlCol="0">
            <a:normAutofit/>
          </a:bodyPr>
          <a:lstStyle/>
          <a:p>
            <a:pPr eaLnBrk="1" fontAlgn="auto" hangingPunct="1">
              <a:spcAft>
                <a:spcPts val="0"/>
              </a:spcAft>
              <a:buFont typeface="Wingdings 3" charset="2"/>
              <a:buNone/>
              <a:defRPr/>
            </a:pPr>
            <a:endParaRPr lang="en-US"/>
          </a:p>
        </p:txBody>
      </p:sp>
      <p:pic>
        <p:nvPicPr>
          <p:cNvPr id="32772" name="Content Placeholder 3" descr="1st trimester hand.jpg">
            <a:extLst>
              <a:ext uri="{FF2B5EF4-FFF2-40B4-BE49-F238E27FC236}">
                <a16:creationId xmlns:a16="http://schemas.microsoft.com/office/drawing/2014/main" id="{C297351A-5745-418B-A910-2DB28171069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62000" y="2228850"/>
            <a:ext cx="3443288" cy="3124200"/>
          </a:xfrm>
        </p:spPr>
      </p:pic>
      <p:pic>
        <p:nvPicPr>
          <p:cNvPr id="32773" name="Picture 4" descr="First trimester feet.jpg">
            <a:extLst>
              <a:ext uri="{FF2B5EF4-FFF2-40B4-BE49-F238E27FC236}">
                <a16:creationId xmlns:a16="http://schemas.microsoft.com/office/drawing/2014/main" id="{E8896DF0-99C2-4C69-8B4C-2CFE900374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44638"/>
            <a:ext cx="4114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20894</TotalTime>
  <Words>2906</Words>
  <Application>Microsoft Office PowerPoint</Application>
  <PresentationFormat>On-screen Show (4:3)</PresentationFormat>
  <Paragraphs>298</Paragraphs>
  <Slides>42</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Century Gothic</vt:lpstr>
      <vt:lpstr>Times New Roman</vt:lpstr>
      <vt:lpstr>Verdana</vt:lpstr>
      <vt:lpstr>Wingdings</vt:lpstr>
      <vt:lpstr>Wingdings 2</vt:lpstr>
      <vt:lpstr>Wingdings 3</vt:lpstr>
      <vt:lpstr>Ion Boardroom</vt:lpstr>
      <vt:lpstr>Prenatal Screening and Diagnostic Testing</vt:lpstr>
      <vt:lpstr>What is it?</vt:lpstr>
      <vt:lpstr>Why do we do it?</vt:lpstr>
      <vt:lpstr>Who is at increased risk of having a child with a congenital disorder ?</vt:lpstr>
      <vt:lpstr>Let’s look at the prenatal screening and diagnostic testing available each trimester, but 1st… </vt:lpstr>
      <vt:lpstr>Review new vocabulary</vt:lpstr>
      <vt:lpstr>First Trimester</vt:lpstr>
      <vt:lpstr>Level 1 Ultrasound See Table 26-1 (p. 638)</vt:lpstr>
      <vt:lpstr>PowerPoint Presentation</vt:lpstr>
      <vt:lpstr>   Screening available in the first trimester</vt:lpstr>
      <vt:lpstr>PowerPoint Presentation</vt:lpstr>
      <vt:lpstr>Pros and Cons of 1st Trimester Prenatal Screening </vt:lpstr>
      <vt:lpstr>Chorionic Villus Sampling (CVS)</vt:lpstr>
      <vt:lpstr>After CVS</vt:lpstr>
      <vt:lpstr>Support patients with information, not advice…</vt:lpstr>
      <vt:lpstr>Second Trimester</vt:lpstr>
      <vt:lpstr> Level I Ultrasound in the 2nd trimester</vt:lpstr>
      <vt:lpstr>PowerPoint Presentation</vt:lpstr>
      <vt:lpstr>Gastroschisis</vt:lpstr>
      <vt:lpstr>Screening available in the second trimester</vt:lpstr>
      <vt:lpstr>Low MSAFP= Possible Down Syndrome or other Trisomy</vt:lpstr>
      <vt:lpstr>High MSAFP= Possible Neural Tube Defect (NTD) or Abdominal Wall Defect</vt:lpstr>
      <vt:lpstr>Anencephaly</vt:lpstr>
      <vt:lpstr>Encephaloceles</vt:lpstr>
      <vt:lpstr>Spina Bifida</vt:lpstr>
      <vt:lpstr>Cutting-Edge Technology: Fetal Surgery</vt:lpstr>
      <vt:lpstr>PowerPoint Presentation</vt:lpstr>
      <vt:lpstr>Your patient has a positive multiple marker screen— so now what?</vt:lpstr>
      <vt:lpstr>Could it be a false positive?</vt:lpstr>
      <vt:lpstr>Level II Diagnostic Ultrasound</vt:lpstr>
      <vt:lpstr>Genetic Amniocentesis</vt:lpstr>
      <vt:lpstr>After amniocentesis</vt:lpstr>
      <vt:lpstr>Emerging Technology</vt:lpstr>
      <vt:lpstr>PowerPoint Presentation</vt:lpstr>
      <vt:lpstr>Nonstress Test</vt:lpstr>
      <vt:lpstr>Biophysical Profile</vt:lpstr>
      <vt:lpstr>Biophysical Profile (Con’t)</vt:lpstr>
      <vt:lpstr>Pre-delivery screenings</vt:lpstr>
      <vt:lpstr>Amniocentesis for fetal lung maturity:</vt:lpstr>
      <vt:lpstr>The role of surfactant:</vt:lpstr>
      <vt:lpstr>Psychosocial aspects of screening and diagnostic testing</vt:lpstr>
      <vt:lpstr>To screen or not to screen?</vt:lpstr>
    </vt:vector>
  </TitlesOfParts>
  <Company>Heather Keizman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Keizman</dc:creator>
  <cp:lastModifiedBy>Rosenbaum, Kimberly A</cp:lastModifiedBy>
  <cp:revision>226</cp:revision>
  <cp:lastPrinted>2014-09-15T17:11:58Z</cp:lastPrinted>
  <dcterms:created xsi:type="dcterms:W3CDTF">2006-12-26T17:44:45Z</dcterms:created>
  <dcterms:modified xsi:type="dcterms:W3CDTF">2021-09-20T16:34:25Z</dcterms:modified>
</cp:coreProperties>
</file>