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7" r:id="rId2"/>
    <p:sldId id="289" r:id="rId3"/>
    <p:sldId id="282" r:id="rId4"/>
    <p:sldId id="290" r:id="rId5"/>
    <p:sldId id="283" r:id="rId6"/>
    <p:sldId id="291" r:id="rId7"/>
    <p:sldId id="284" r:id="rId8"/>
    <p:sldId id="270" r:id="rId9"/>
    <p:sldId id="271" r:id="rId10"/>
    <p:sldId id="257" r:id="rId11"/>
    <p:sldId id="258" r:id="rId12"/>
    <p:sldId id="264" r:id="rId13"/>
    <p:sldId id="263" r:id="rId14"/>
    <p:sldId id="259" r:id="rId15"/>
    <p:sldId id="269" r:id="rId16"/>
    <p:sldId id="293" r:id="rId17"/>
    <p:sldId id="273" r:id="rId18"/>
    <p:sldId id="275" r:id="rId19"/>
    <p:sldId id="261" r:id="rId20"/>
    <p:sldId id="276" r:id="rId21"/>
    <p:sldId id="267" r:id="rId22"/>
    <p:sldId id="292" r:id="rId23"/>
    <p:sldId id="287" r:id="rId24"/>
    <p:sldId id="288" r:id="rId25"/>
    <p:sldId id="26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41" autoAdjust="0"/>
  </p:normalViewPr>
  <p:slideViewPr>
    <p:cSldViewPr>
      <p:cViewPr varScale="1">
        <p:scale>
          <a:sx n="75" d="100"/>
          <a:sy n="75" d="100"/>
        </p:scale>
        <p:origin x="1666"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BC50D1-F34C-4A43-BBBF-AAC70D14893F}" type="datetimeFigureOut">
              <a:rPr lang="en-US" smtClean="0"/>
              <a:t>8/11/2021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D1E7E-4F12-4BA9-8C3C-2BC53377B226}" type="slidenum">
              <a:rPr lang="en-US" smtClean="0"/>
              <a:t>‹#›</a:t>
            </a:fld>
            <a:endParaRPr lang="en-US"/>
          </a:p>
        </p:txBody>
      </p:sp>
    </p:spTree>
    <p:extLst>
      <p:ext uri="{BB962C8B-B14F-4D97-AF65-F5344CB8AC3E}">
        <p14:creationId xmlns:p14="http://schemas.microsoft.com/office/powerpoint/2010/main" val="295940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t>ANS:  C</a:t>
            </a:r>
          </a:p>
          <a:p>
            <a:pPr eaLnBrk="1" hangingPunct="1"/>
            <a:r>
              <a:rPr lang="en-US" dirty="0"/>
              <a:t>Epidural anesthesia may produce maternal hypotension due to vasodilation. Maternal hypotension may cause extreme fetal distress. The mother is prone to bladder distention and this needs to be monitored. However, this does not become a problem until 1 to 3 hours later. Continuing monitoring of the contractions is important because they may be altered by the epidural. However, this is not the most important nursing intervention after the epidural is administered. The intravenous infusion needs to be maintained before, during, and after the epidural. However, it is not the most important nursing intervention at this point.</a:t>
            </a:r>
          </a:p>
          <a:p>
            <a:pPr eaLnBrk="1" hangingPunct="1"/>
            <a:r>
              <a:rPr lang="en-US" dirty="0"/>
              <a:t>DIF: Cognitive Level: Comprehension		</a:t>
            </a:r>
          </a:p>
          <a:p>
            <a:pPr eaLnBrk="1" hangingPunct="1"/>
            <a:r>
              <a:rPr lang="en-US" dirty="0"/>
              <a:t>OBJ: Nursing Process Step: Implementation		</a:t>
            </a:r>
          </a:p>
          <a:p>
            <a:pPr eaLnBrk="1" hangingPunct="1"/>
            <a:r>
              <a:rPr lang="en-US" dirty="0"/>
              <a:t>MSC: Client Needs: Physiologic Integrity </a:t>
            </a:r>
          </a:p>
        </p:txBody>
      </p:sp>
      <p:sp>
        <p:nvSpPr>
          <p:cNvPr id="471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2C3E944-13DB-4544-9029-6736982706F6}" type="slidenum">
              <a:rPr lang="en-US" sz="1200" smtClean="0">
                <a:latin typeface="Arial" charset="0"/>
              </a:rPr>
              <a:pPr eaLnBrk="1" hangingPunct="1"/>
              <a:t>15</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vasopressor like ephedrine to increase blood pressure</a:t>
            </a:r>
          </a:p>
        </p:txBody>
      </p:sp>
      <p:sp>
        <p:nvSpPr>
          <p:cNvPr id="4" name="Slide Number Placeholder 3"/>
          <p:cNvSpPr>
            <a:spLocks noGrp="1"/>
          </p:cNvSpPr>
          <p:nvPr>
            <p:ph type="sldNum" sz="quarter" idx="5"/>
          </p:nvPr>
        </p:nvSpPr>
        <p:spPr/>
        <p:txBody>
          <a:bodyPr/>
          <a:lstStyle/>
          <a:p>
            <a:fld id="{A17D1E7E-4F12-4BA9-8C3C-2BC53377B226}" type="slidenum">
              <a:rPr lang="en-US" smtClean="0"/>
              <a:t>16</a:t>
            </a:fld>
            <a:endParaRPr lang="en-US"/>
          </a:p>
        </p:txBody>
      </p:sp>
    </p:spTree>
    <p:extLst>
      <p:ext uri="{BB962C8B-B14F-4D97-AF65-F5344CB8AC3E}">
        <p14:creationId xmlns:p14="http://schemas.microsoft.com/office/powerpoint/2010/main" val="2920134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a:t>
            </a:r>
            <a:r>
              <a:rPr lang="en-US" baseline="0" dirty="0" err="1"/>
              <a:t>Narcan</a:t>
            </a:r>
            <a:endParaRPr lang="en-US" dirty="0"/>
          </a:p>
        </p:txBody>
      </p:sp>
      <p:sp>
        <p:nvSpPr>
          <p:cNvPr id="4" name="Slide Number Placeholder 3"/>
          <p:cNvSpPr>
            <a:spLocks noGrp="1"/>
          </p:cNvSpPr>
          <p:nvPr>
            <p:ph type="sldNum" sz="quarter" idx="10"/>
          </p:nvPr>
        </p:nvSpPr>
        <p:spPr/>
        <p:txBody>
          <a:bodyPr/>
          <a:lstStyle/>
          <a:p>
            <a:fld id="{A17D1E7E-4F12-4BA9-8C3C-2BC53377B226}" type="slidenum">
              <a:rPr lang="en-US" smtClean="0"/>
              <a:t>20</a:t>
            </a:fld>
            <a:endParaRPr lang="en-US"/>
          </a:p>
        </p:txBody>
      </p:sp>
    </p:spTree>
    <p:extLst>
      <p:ext uri="{BB962C8B-B14F-4D97-AF65-F5344CB8AC3E}">
        <p14:creationId xmlns:p14="http://schemas.microsoft.com/office/powerpoint/2010/main" val="61271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tell this baby</a:t>
            </a:r>
            <a:r>
              <a:rPr lang="en-US" baseline="0" dirty="0"/>
              <a:t> was in a frank breech position?</a:t>
            </a:r>
            <a:endParaRPr lang="en-US" dirty="0"/>
          </a:p>
        </p:txBody>
      </p:sp>
      <p:sp>
        <p:nvSpPr>
          <p:cNvPr id="4" name="Slide Number Placeholder 3"/>
          <p:cNvSpPr>
            <a:spLocks noGrp="1"/>
          </p:cNvSpPr>
          <p:nvPr>
            <p:ph type="sldNum" sz="quarter" idx="10"/>
          </p:nvPr>
        </p:nvSpPr>
        <p:spPr/>
        <p:txBody>
          <a:bodyPr/>
          <a:lstStyle/>
          <a:p>
            <a:fld id="{A17D1E7E-4F12-4BA9-8C3C-2BC53377B226}" type="slidenum">
              <a:rPr lang="en-US" smtClean="0"/>
              <a:t>25</a:t>
            </a:fld>
            <a:endParaRPr lang="en-US"/>
          </a:p>
        </p:txBody>
      </p:sp>
    </p:spTree>
    <p:extLst>
      <p:ext uri="{BB962C8B-B14F-4D97-AF65-F5344CB8AC3E}">
        <p14:creationId xmlns:p14="http://schemas.microsoft.com/office/powerpoint/2010/main" val="306567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1881D317-6B07-4E0B-9709-4B014FCED2CE}" type="datetimeFigureOut">
              <a:rPr lang="en-US" smtClean="0"/>
              <a:t>8/11/2021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9ED3FE4-866D-4D04-B299-BAED82C01E7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81D317-6B07-4E0B-9709-4B014FCED2CE}"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D3FE4-866D-4D04-B299-BAED82C01E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81D317-6B07-4E0B-9709-4B014FCED2CE}"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D3FE4-866D-4D04-B299-BAED82C01E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881D317-6B07-4E0B-9709-4B014FCED2CE}" type="datetimeFigureOut">
              <a:rPr lang="en-US" smtClean="0"/>
              <a:t>8/11/2021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9ED3FE4-866D-4D04-B299-BAED82C01E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1881D317-6B07-4E0B-9709-4B014FCED2CE}" type="datetimeFigureOut">
              <a:rPr lang="en-US" smtClean="0"/>
              <a:t>8/11/2021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9ED3FE4-866D-4D04-B299-BAED82C01E7C}"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1881D317-6B07-4E0B-9709-4B014FCED2CE}" type="datetimeFigureOut">
              <a:rPr lang="en-US" smtClean="0"/>
              <a:t>8/11/2021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9ED3FE4-866D-4D04-B299-BAED82C01E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1881D317-6B07-4E0B-9709-4B014FCED2CE}"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9ED3FE4-866D-4D04-B299-BAED82C01E7C}"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1881D317-6B07-4E0B-9709-4B014FCED2CE}" type="datetimeFigureOut">
              <a:rPr lang="en-US" smtClean="0"/>
              <a:t>8/11/2021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D3FE4-866D-4D04-B299-BAED82C01E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881D317-6B07-4E0B-9709-4B014FCED2CE}" type="datetimeFigureOut">
              <a:rPr lang="en-US" smtClean="0"/>
              <a:t>8/11/2021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D3FE4-866D-4D04-B299-BAED82C01E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881D317-6B07-4E0B-9709-4B014FCED2CE}" type="datetimeFigureOut">
              <a:rPr lang="en-US" smtClean="0"/>
              <a:t>8/11/2021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D3FE4-866D-4D04-B299-BAED82C01E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1881D317-6B07-4E0B-9709-4B014FCED2CE}"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9ED3FE4-866D-4D04-B299-BAED82C01E7C}"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881D317-6B07-4E0B-9709-4B014FCED2CE}" type="datetimeFigureOut">
              <a:rPr lang="en-US" smtClean="0"/>
              <a:t>8/11/2021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9ED3FE4-866D-4D04-B299-BAED82C01E7C}"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austinabc.com/~austinab/locations/south-austin/" TargetMode="Externa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t>Pain relief during labor</a:t>
            </a:r>
            <a:br>
              <a:rPr lang="en-US" dirty="0"/>
            </a:br>
            <a:r>
              <a:rPr lang="en-US" dirty="0"/>
              <a:t>Fall 2021</a:t>
            </a:r>
          </a:p>
        </p:txBody>
      </p:sp>
      <p:sp>
        <p:nvSpPr>
          <p:cNvPr id="5" name="Subtitle 4"/>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04800"/>
            <a:ext cx="7315200" cy="4495800"/>
          </a:xfrm>
          <a:prstGeom prst="rect">
            <a:avLst/>
          </a:prstGeom>
        </p:spPr>
      </p:pic>
    </p:spTree>
    <p:extLst>
      <p:ext uri="{BB962C8B-B14F-4D97-AF65-F5344CB8AC3E}">
        <p14:creationId xmlns:p14="http://schemas.microsoft.com/office/powerpoint/2010/main" val="617927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solidFill>
                  <a:schemeClr val="accent1">
                    <a:lumMod val="75000"/>
                  </a:schemeClr>
                </a:solidFill>
              </a:rPr>
              <a:t>Pain in Labor</a:t>
            </a:r>
          </a:p>
        </p:txBody>
      </p:sp>
      <p:sp>
        <p:nvSpPr>
          <p:cNvPr id="3" name="Text Placeholder 2"/>
          <p:cNvSpPr>
            <a:spLocks noGrp="1"/>
          </p:cNvSpPr>
          <p:nvPr>
            <p:ph type="body" idx="1"/>
          </p:nvPr>
        </p:nvSpPr>
        <p:spPr>
          <a:xfrm>
            <a:off x="213640" y="218281"/>
            <a:ext cx="4823956" cy="925512"/>
          </a:xfrm>
        </p:spPr>
        <p:txBody>
          <a:bodyPr>
            <a:noAutofit/>
          </a:bodyPr>
          <a:lstStyle/>
          <a:p>
            <a:r>
              <a:rPr lang="en-US" sz="2200" b="1" dirty="0"/>
              <a:t>Pharmacological options</a:t>
            </a:r>
          </a:p>
        </p:txBody>
      </p:sp>
      <p:sp>
        <p:nvSpPr>
          <p:cNvPr id="4" name="Text Placeholder 3"/>
          <p:cNvSpPr>
            <a:spLocks noGrp="1"/>
          </p:cNvSpPr>
          <p:nvPr>
            <p:ph type="body" sz="half" idx="3"/>
          </p:nvPr>
        </p:nvSpPr>
        <p:spPr>
          <a:xfrm>
            <a:off x="4335392" y="228203"/>
            <a:ext cx="6022975" cy="925512"/>
          </a:xfrm>
        </p:spPr>
        <p:txBody>
          <a:bodyPr>
            <a:noAutofit/>
          </a:bodyPr>
          <a:lstStyle/>
          <a:p>
            <a:r>
              <a:rPr lang="en-US" sz="2200" b="1" dirty="0"/>
              <a:t>Non-Pharmacological options</a:t>
            </a:r>
          </a:p>
        </p:txBody>
      </p:sp>
      <p:sp>
        <p:nvSpPr>
          <p:cNvPr id="37891" name="Content Placeholder 2"/>
          <p:cNvSpPr>
            <a:spLocks noGrp="1"/>
          </p:cNvSpPr>
          <p:nvPr>
            <p:ph sz="quarter" idx="2"/>
          </p:nvPr>
        </p:nvSpPr>
        <p:spPr>
          <a:xfrm>
            <a:off x="243538" y="1143793"/>
            <a:ext cx="4061956" cy="3941763"/>
          </a:xfrm>
        </p:spPr>
        <p:txBody>
          <a:bodyPr>
            <a:normAutofit/>
          </a:bodyPr>
          <a:lstStyle/>
          <a:p>
            <a:r>
              <a:rPr lang="en-US" sz="3200" b="1" dirty="0"/>
              <a:t>IV medication</a:t>
            </a:r>
          </a:p>
          <a:p>
            <a:r>
              <a:rPr lang="en-US" sz="3200" b="1" dirty="0"/>
              <a:t>Epidural anesthesia</a:t>
            </a:r>
          </a:p>
          <a:p>
            <a:r>
              <a:rPr lang="en-US" sz="3200" b="1" dirty="0"/>
              <a:t>Nitrous Oxide</a:t>
            </a:r>
          </a:p>
          <a:p>
            <a:pPr marL="0" indent="0">
              <a:buNone/>
            </a:pPr>
            <a:endParaRPr lang="en-US" sz="3600" b="1" dirty="0"/>
          </a:p>
          <a:p>
            <a:endParaRPr lang="en-US" dirty="0"/>
          </a:p>
        </p:txBody>
      </p:sp>
      <p:sp>
        <p:nvSpPr>
          <p:cNvPr id="5" name="Content Placeholder 4"/>
          <p:cNvSpPr>
            <a:spLocks noGrp="1"/>
          </p:cNvSpPr>
          <p:nvPr>
            <p:ph sz="quarter" idx="4"/>
          </p:nvPr>
        </p:nvSpPr>
        <p:spPr>
          <a:xfrm>
            <a:off x="4610100" y="1163637"/>
            <a:ext cx="4288536" cy="4551363"/>
          </a:xfrm>
        </p:spPr>
        <p:txBody>
          <a:bodyPr>
            <a:normAutofit/>
          </a:bodyPr>
          <a:lstStyle/>
          <a:p>
            <a:r>
              <a:rPr lang="en-US" sz="3100" b="1" dirty="0"/>
              <a:t>Hydrotherapy</a:t>
            </a:r>
          </a:p>
          <a:p>
            <a:r>
              <a:rPr lang="en-US" sz="3100" b="1" dirty="0"/>
              <a:t>Ambulation</a:t>
            </a:r>
          </a:p>
          <a:p>
            <a:r>
              <a:rPr lang="en-US" sz="3100" b="1" dirty="0"/>
              <a:t>Hypnotherapy</a:t>
            </a:r>
          </a:p>
          <a:p>
            <a:r>
              <a:rPr lang="en-US" sz="3100" b="1" dirty="0"/>
              <a:t>Prayer</a:t>
            </a:r>
          </a:p>
          <a:p>
            <a:pPr marL="0" indent="0">
              <a:buNone/>
            </a:pPr>
            <a:r>
              <a:rPr lang="en-US" sz="1300" dirty="0">
                <a:hlinkClick r:id="rId2"/>
              </a:rPr>
              <a:t>http://www.austinabc.com/~austinab/locations/south-austin/</a:t>
            </a:r>
            <a:endParaRPr lang="en-US" sz="1300" dirty="0"/>
          </a:p>
          <a:p>
            <a:endParaRPr lang="en-US" sz="3600" b="1"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274" y="3962400"/>
            <a:ext cx="2262187" cy="2533650"/>
          </a:xfrm>
          <a:prstGeom prst="rect">
            <a:avLst/>
          </a:prstGeom>
        </p:spPr>
      </p:pic>
      <p:sp>
        <p:nvSpPr>
          <p:cNvPr id="7" name="TextBox 6"/>
          <p:cNvSpPr txBox="1"/>
          <p:nvPr/>
        </p:nvSpPr>
        <p:spPr>
          <a:xfrm>
            <a:off x="3749278" y="4412962"/>
            <a:ext cx="1645443" cy="923330"/>
          </a:xfrm>
          <a:prstGeom prst="rect">
            <a:avLst/>
          </a:prstGeom>
          <a:noFill/>
        </p:spPr>
        <p:txBody>
          <a:bodyPr wrap="square" rtlCol="0">
            <a:spAutoFit/>
          </a:bodyPr>
          <a:lstStyle/>
          <a:p>
            <a:pPr algn="ctr"/>
            <a:r>
              <a:rPr lang="en-US" dirty="0"/>
              <a:t>Vanderbilt hydrotherapy tubs for L&amp;D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538" y="2885678"/>
            <a:ext cx="2145595" cy="131782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6335" y="4203499"/>
            <a:ext cx="2248454" cy="1314935"/>
          </a:xfrm>
          <a:prstGeom prst="rect">
            <a:avLst/>
          </a:prstGeom>
        </p:spPr>
      </p:pic>
    </p:spTree>
    <p:extLst>
      <p:ext uri="{BB962C8B-B14F-4D97-AF65-F5344CB8AC3E}">
        <p14:creationId xmlns:p14="http://schemas.microsoft.com/office/powerpoint/2010/main" val="314001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solidFill>
                  <a:schemeClr val="accent1">
                    <a:lumMod val="75000"/>
                  </a:schemeClr>
                </a:solidFill>
              </a:rPr>
              <a:t>Epidurals for Pain Relief</a:t>
            </a:r>
          </a:p>
        </p:txBody>
      </p:sp>
      <p:sp>
        <p:nvSpPr>
          <p:cNvPr id="38915" name="Content Placeholder 4"/>
          <p:cNvSpPr>
            <a:spLocks noGrp="1"/>
          </p:cNvSpPr>
          <p:nvPr>
            <p:ph idx="1"/>
          </p:nvPr>
        </p:nvSpPr>
        <p:spPr>
          <a:xfrm>
            <a:off x="495300" y="1295400"/>
            <a:ext cx="8229600" cy="4525963"/>
          </a:xfrm>
        </p:spPr>
        <p:txBody>
          <a:bodyPr>
            <a:normAutofit/>
          </a:bodyPr>
          <a:lstStyle/>
          <a:p>
            <a:r>
              <a:rPr lang="en-US" sz="3400" b="1" dirty="0"/>
              <a:t>Benefits:</a:t>
            </a:r>
          </a:p>
          <a:p>
            <a:pPr lvl="1"/>
            <a:r>
              <a:rPr lang="en-US" sz="3400" b="1" dirty="0"/>
              <a:t>Decreased anxiety</a:t>
            </a:r>
          </a:p>
          <a:p>
            <a:pPr lvl="1"/>
            <a:r>
              <a:rPr lang="en-US" sz="3400" b="1" dirty="0"/>
              <a:t>Increased relaxation</a:t>
            </a:r>
          </a:p>
          <a:p>
            <a:pPr lvl="1"/>
            <a:r>
              <a:rPr lang="en-US" sz="3400" b="1" dirty="0"/>
              <a:t>Possible improvement in labor progress</a:t>
            </a:r>
          </a:p>
        </p:txBody>
      </p:sp>
      <p:sp>
        <p:nvSpPr>
          <p:cNvPr id="38916" name="Text Placeholder 5"/>
          <p:cNvSpPr>
            <a:spLocks noGrp="1"/>
          </p:cNvSpPr>
          <p:nvPr>
            <p:ph type="body" sz="quarter" idx="4294967295"/>
          </p:nvPr>
        </p:nvSpPr>
        <p:spPr>
          <a:xfrm>
            <a:off x="4800600" y="1447800"/>
            <a:ext cx="4343400" cy="727075"/>
          </a:xfrm>
        </p:spPr>
        <p:txBody>
          <a:bodyPr>
            <a:normAutofit fontScale="32500" lnSpcReduction="20000"/>
          </a:bodyPr>
          <a:lstStyle/>
          <a:p>
            <a:endParaRPr lang="en-US"/>
          </a:p>
          <a:p>
            <a:endParaRPr lang="en-US"/>
          </a:p>
          <a:p>
            <a:endParaRPr lang="en-US"/>
          </a:p>
          <a:p>
            <a:pPr>
              <a:buFont typeface="Wingdings 2" pitchFamily="18" charset="2"/>
              <a:buNone/>
            </a:pPr>
            <a:r>
              <a:rPr lang="en-US"/>
              <a:t> </a:t>
            </a:r>
          </a:p>
        </p:txBody>
      </p:sp>
      <p:pic>
        <p:nvPicPr>
          <p:cNvPr id="3891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86199"/>
            <a:ext cx="4572000" cy="2773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40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Epidurals for pain relief</a:t>
            </a:r>
          </a:p>
        </p:txBody>
      </p:sp>
      <p:pic>
        <p:nvPicPr>
          <p:cNvPr id="4" name="Picture 7" descr="\\pscnew-pc\SSD\Projects\ELSK7\Perry5e_12-Aug-2013\JPG\Chapter14\0140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6504" y="1554163"/>
            <a:ext cx="6363391"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84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63287" y="4942913"/>
            <a:ext cx="5867400" cy="522288"/>
          </a:xfrm>
        </p:spPr>
        <p:txBody>
          <a:bodyPr/>
          <a:lstStyle/>
          <a:p>
            <a:pPr algn="ctr"/>
            <a:r>
              <a:rPr lang="en-US" dirty="0">
                <a:solidFill>
                  <a:schemeClr val="accent1"/>
                </a:solidFill>
              </a:rPr>
              <a:t>Epidural for pain management</a:t>
            </a:r>
          </a:p>
        </p:txBody>
      </p:sp>
      <p:sp>
        <p:nvSpPr>
          <p:cNvPr id="4" name="Text Placeholder 3"/>
          <p:cNvSpPr>
            <a:spLocks noGrp="1"/>
          </p:cNvSpPr>
          <p:nvPr>
            <p:ph type="body" sz="half" idx="2"/>
          </p:nvPr>
        </p:nvSpPr>
        <p:spPr>
          <a:xfrm>
            <a:off x="1828800" y="5715000"/>
            <a:ext cx="5867400" cy="768350"/>
          </a:xfrm>
        </p:spPr>
        <p:txBody>
          <a:bodyPr>
            <a:noAutofit/>
          </a:bodyPr>
          <a:lstStyle/>
          <a:p>
            <a:pPr algn="ctr"/>
            <a:r>
              <a:rPr lang="en-US" sz="2800" dirty="0"/>
              <a:t>Patients may still feel pressure with an epidural!</a:t>
            </a:r>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33400"/>
            <a:ext cx="5031574"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250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1143000"/>
          </a:xfrm>
        </p:spPr>
        <p:txBody>
          <a:bodyPr/>
          <a:lstStyle/>
          <a:p>
            <a:pPr>
              <a:defRPr/>
            </a:pPr>
            <a:r>
              <a:rPr lang="en-US" dirty="0">
                <a:solidFill>
                  <a:schemeClr val="accent1">
                    <a:lumMod val="75000"/>
                  </a:schemeClr>
                </a:solidFill>
              </a:rPr>
              <a:t>Epidurals for Pain Relief</a:t>
            </a:r>
          </a:p>
        </p:txBody>
      </p:sp>
      <p:sp>
        <p:nvSpPr>
          <p:cNvPr id="39939" name="Content Placeholder 7"/>
          <p:cNvSpPr>
            <a:spLocks noGrp="1"/>
          </p:cNvSpPr>
          <p:nvPr>
            <p:ph sz="half" idx="1"/>
          </p:nvPr>
        </p:nvSpPr>
        <p:spPr>
          <a:xfrm>
            <a:off x="228600" y="1143000"/>
            <a:ext cx="5029200" cy="4525963"/>
          </a:xfrm>
        </p:spPr>
        <p:txBody>
          <a:bodyPr>
            <a:normAutofit lnSpcReduction="10000"/>
          </a:bodyPr>
          <a:lstStyle/>
          <a:p>
            <a:r>
              <a:rPr lang="en-US" sz="3000" b="1" dirty="0"/>
              <a:t>Potential Adverse Effects:</a:t>
            </a:r>
          </a:p>
          <a:p>
            <a:pPr lvl="1"/>
            <a:r>
              <a:rPr lang="en-US" sz="2600" b="1" dirty="0"/>
              <a:t>Maternal hypotension</a:t>
            </a:r>
          </a:p>
          <a:p>
            <a:pPr lvl="2"/>
            <a:r>
              <a:rPr lang="en-US" sz="2200" b="1" dirty="0"/>
              <a:t>Fetal decompensation</a:t>
            </a:r>
          </a:p>
          <a:p>
            <a:pPr lvl="1"/>
            <a:r>
              <a:rPr lang="en-US" sz="2600" b="1" dirty="0"/>
              <a:t>Maternal fever</a:t>
            </a:r>
          </a:p>
          <a:p>
            <a:pPr lvl="2"/>
            <a:r>
              <a:rPr lang="en-US" sz="2200" b="1" dirty="0"/>
              <a:t>Fetal decompensation</a:t>
            </a:r>
          </a:p>
          <a:p>
            <a:pPr lvl="2"/>
            <a:r>
              <a:rPr lang="en-US" sz="2200" b="1" dirty="0"/>
              <a:t>Newborn sepsis work-up and treatment</a:t>
            </a:r>
          </a:p>
          <a:p>
            <a:pPr lvl="1"/>
            <a:r>
              <a:rPr lang="en-US" sz="2600" b="1" dirty="0"/>
              <a:t>Dural puncture = spinal headache</a:t>
            </a:r>
          </a:p>
          <a:p>
            <a:pPr lvl="1"/>
            <a:r>
              <a:rPr lang="en-US" sz="2600" b="1" dirty="0"/>
              <a:t>Migration of epidural catheter </a:t>
            </a:r>
          </a:p>
        </p:txBody>
      </p:sp>
      <p:sp>
        <p:nvSpPr>
          <p:cNvPr id="39940" name="Content Placeholder 8"/>
          <p:cNvSpPr>
            <a:spLocks noGrp="1"/>
          </p:cNvSpPr>
          <p:nvPr>
            <p:ph sz="half" idx="2"/>
          </p:nvPr>
        </p:nvSpPr>
        <p:spPr>
          <a:xfrm>
            <a:off x="4648200" y="1676400"/>
            <a:ext cx="4495800" cy="4525963"/>
          </a:xfrm>
        </p:spPr>
        <p:txBody>
          <a:bodyPr>
            <a:normAutofit lnSpcReduction="10000"/>
          </a:bodyPr>
          <a:lstStyle/>
          <a:p>
            <a:pPr lvl="1"/>
            <a:r>
              <a:rPr lang="en-US" sz="2600" b="1" dirty="0" err="1"/>
              <a:t>Pruritis</a:t>
            </a:r>
            <a:endParaRPr lang="en-US" sz="2600" b="1" dirty="0"/>
          </a:p>
          <a:p>
            <a:pPr lvl="1"/>
            <a:r>
              <a:rPr lang="en-US" sz="2600" b="1" dirty="0"/>
              <a:t>Prolonged second stage</a:t>
            </a:r>
          </a:p>
          <a:p>
            <a:pPr lvl="1"/>
            <a:r>
              <a:rPr lang="en-US" sz="2600" b="1" dirty="0"/>
              <a:t>Operative delivery</a:t>
            </a:r>
          </a:p>
          <a:p>
            <a:pPr lvl="1"/>
            <a:r>
              <a:rPr lang="en-US" sz="2600" b="1" dirty="0"/>
              <a:t>Episiotomy</a:t>
            </a:r>
          </a:p>
          <a:p>
            <a:pPr lvl="1"/>
            <a:r>
              <a:rPr lang="en-US" sz="2600" b="1" dirty="0" err="1"/>
              <a:t>Perineal</a:t>
            </a:r>
            <a:r>
              <a:rPr lang="en-US" sz="2600" b="1" dirty="0"/>
              <a:t> lacerations</a:t>
            </a:r>
          </a:p>
          <a:p>
            <a:pPr lvl="1"/>
            <a:r>
              <a:rPr lang="en-US" sz="2600" b="1" dirty="0"/>
              <a:t>Bladder distention</a:t>
            </a:r>
          </a:p>
          <a:p>
            <a:endParaRPr lang="en-US" dirty="0"/>
          </a:p>
          <a:p>
            <a:endParaRPr lang="en-US" dirty="0"/>
          </a:p>
        </p:txBody>
      </p:sp>
      <p:pic>
        <p:nvPicPr>
          <p:cNvPr id="39941" name="Picture 2"/>
          <p:cNvPicPr>
            <a:picLocks noChangeAspect="1"/>
          </p:cNvPicPr>
          <p:nvPr/>
        </p:nvPicPr>
        <p:blipFill>
          <a:blip r:embed="rId2">
            <a:extLst>
              <a:ext uri="{28A0092B-C50C-407E-A947-70E740481C1C}">
                <a14:useLocalDpi xmlns:a14="http://schemas.microsoft.com/office/drawing/2010/main" val="0"/>
              </a:ext>
            </a:extLst>
          </a:blip>
          <a:srcRect l="4167" t="6667" r="4167" b="10001"/>
          <a:stretch>
            <a:fillRect/>
          </a:stretch>
        </p:blipFill>
        <p:spPr bwMode="auto">
          <a:xfrm>
            <a:off x="5181600" y="4724400"/>
            <a:ext cx="33528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566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465138" y="1641475"/>
            <a:ext cx="8229600" cy="4454525"/>
          </a:xfrm>
        </p:spPr>
        <p:txBody>
          <a:bodyPr/>
          <a:lstStyle/>
          <a:p>
            <a:r>
              <a:rPr lang="en-US" dirty="0">
                <a:latin typeface="Arial" charset="0"/>
                <a:cs typeface="Arial" charset="0"/>
              </a:rPr>
              <a:t>The most important nursing intervention after the injection of epidural anesthesia is monitoring: </a:t>
            </a:r>
          </a:p>
          <a:p>
            <a:pPr marL="0" indent="0">
              <a:buNone/>
            </a:pPr>
            <a:r>
              <a:rPr lang="en-US" dirty="0">
                <a:latin typeface="Arial" charset="0"/>
                <a:cs typeface="Arial" charset="0"/>
              </a:rPr>
              <a:t>	a. urinary output.</a:t>
            </a:r>
          </a:p>
          <a:p>
            <a:pPr marL="0" indent="0">
              <a:buNone/>
            </a:pPr>
            <a:r>
              <a:rPr lang="en-US" dirty="0">
                <a:latin typeface="Arial" charset="0"/>
                <a:cs typeface="Arial" charset="0"/>
              </a:rPr>
              <a:t>	b. contractions.</a:t>
            </a:r>
          </a:p>
          <a:p>
            <a:pPr marL="0" indent="0">
              <a:buNone/>
            </a:pPr>
            <a:r>
              <a:rPr lang="en-US" dirty="0">
                <a:latin typeface="Arial" charset="0"/>
                <a:cs typeface="Arial" charset="0"/>
              </a:rPr>
              <a:t>	c. maternal blood pressure.</a:t>
            </a:r>
          </a:p>
          <a:p>
            <a:pPr marL="0" indent="0">
              <a:buNone/>
            </a:pPr>
            <a:r>
              <a:rPr lang="en-US" dirty="0">
                <a:latin typeface="Arial" charset="0"/>
                <a:cs typeface="Arial" charset="0"/>
              </a:rPr>
              <a:t>	d. intravenous infusion rate.</a:t>
            </a:r>
            <a:endParaRPr lang="en-GB" dirty="0">
              <a:latin typeface="Arial" charset="0"/>
              <a:cs typeface="Arial" charset="0"/>
            </a:endParaRPr>
          </a:p>
        </p:txBody>
      </p:sp>
      <p:sp>
        <p:nvSpPr>
          <p:cNvPr id="45059" name="Title 1"/>
          <p:cNvSpPr>
            <a:spLocks noGrp="1"/>
          </p:cNvSpPr>
          <p:nvPr>
            <p:ph type="title"/>
          </p:nvPr>
        </p:nvSpPr>
        <p:spPr/>
        <p:txBody>
          <a:bodyPr/>
          <a:lstStyle/>
          <a:p>
            <a:r>
              <a:rPr lang="en-US" dirty="0">
                <a:latin typeface="Arial" charset="0"/>
                <a:cs typeface="Arial" charset="0"/>
              </a:rPr>
              <a:t>Question</a:t>
            </a:r>
          </a:p>
        </p:txBody>
      </p:sp>
      <p:sp>
        <p:nvSpPr>
          <p:cNvPr id="45060" name="Slide Number Placeholder 2"/>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000" dirty="0">
                <a:solidFill>
                  <a:srgbClr val="000000"/>
                </a:solidFill>
                <a:latin typeface="Arial" charset="0"/>
              </a:rPr>
              <a:t> </a:t>
            </a:r>
          </a:p>
        </p:txBody>
      </p:sp>
    </p:spTree>
    <p:extLst>
      <p:ext uri="{BB962C8B-B14F-4D97-AF65-F5344CB8AC3E}">
        <p14:creationId xmlns:p14="http://schemas.microsoft.com/office/powerpoint/2010/main" val="3009389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4B484-D3AA-48C7-9F55-DD26E5F6B1E7}"/>
              </a:ext>
            </a:extLst>
          </p:cNvPr>
          <p:cNvSpPr>
            <a:spLocks noGrp="1"/>
          </p:cNvSpPr>
          <p:nvPr>
            <p:ph type="title"/>
          </p:nvPr>
        </p:nvSpPr>
        <p:spPr/>
        <p:txBody>
          <a:bodyPr>
            <a:normAutofit/>
          </a:bodyPr>
          <a:lstStyle/>
          <a:p>
            <a:r>
              <a:rPr lang="en-US" dirty="0"/>
              <a:t>Emergency Box in text p. 348-</a:t>
            </a:r>
          </a:p>
        </p:txBody>
      </p:sp>
      <p:sp>
        <p:nvSpPr>
          <p:cNvPr id="3" name="Content Placeholder 2">
            <a:extLst>
              <a:ext uri="{FF2B5EF4-FFF2-40B4-BE49-F238E27FC236}">
                <a16:creationId xmlns:a16="http://schemas.microsoft.com/office/drawing/2014/main" id="{F8CD9EEF-4AC8-40D9-821D-D181EDCB2467}"/>
              </a:ext>
            </a:extLst>
          </p:cNvPr>
          <p:cNvSpPr>
            <a:spLocks noGrp="1"/>
          </p:cNvSpPr>
          <p:nvPr>
            <p:ph idx="1"/>
          </p:nvPr>
        </p:nvSpPr>
        <p:spPr/>
        <p:txBody>
          <a:bodyPr>
            <a:normAutofit fontScale="92500"/>
          </a:bodyPr>
          <a:lstStyle/>
          <a:p>
            <a:r>
              <a:rPr lang="en-US" dirty="0"/>
              <a:t>Maternal hypotension with decreased placental perfusion:</a:t>
            </a:r>
          </a:p>
          <a:p>
            <a:pPr lvl="1"/>
            <a:r>
              <a:rPr lang="en-US" dirty="0"/>
              <a:t>Turn patient to left lateral position</a:t>
            </a:r>
          </a:p>
          <a:p>
            <a:pPr lvl="1"/>
            <a:r>
              <a:rPr lang="en-US" dirty="0"/>
              <a:t>Maintain or increase IV fluid infusion rate</a:t>
            </a:r>
          </a:p>
          <a:p>
            <a:pPr lvl="1"/>
            <a:r>
              <a:rPr lang="en-US" dirty="0"/>
              <a:t>Administer O2 by nonrebreather face mask at 10-12 L/min</a:t>
            </a:r>
          </a:p>
          <a:p>
            <a:pPr lvl="1"/>
            <a:r>
              <a:rPr lang="en-US" dirty="0"/>
              <a:t>Elevate patient’s legs</a:t>
            </a:r>
          </a:p>
          <a:p>
            <a:pPr lvl="1"/>
            <a:r>
              <a:rPr lang="en-US" dirty="0"/>
              <a:t>Notify HCP</a:t>
            </a:r>
          </a:p>
          <a:p>
            <a:r>
              <a:rPr lang="en-US" dirty="0"/>
              <a:t>What medication will the CRNA often administer?</a:t>
            </a:r>
          </a:p>
        </p:txBody>
      </p:sp>
    </p:spTree>
    <p:extLst>
      <p:ext uri="{BB962C8B-B14F-4D97-AF65-F5344CB8AC3E}">
        <p14:creationId xmlns:p14="http://schemas.microsoft.com/office/powerpoint/2010/main" val="4170071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152400"/>
            <a:ext cx="8686800" cy="838200"/>
          </a:xfrm>
        </p:spPr>
        <p:txBody>
          <a:bodyPr>
            <a:normAutofit fontScale="90000"/>
          </a:bodyPr>
          <a:lstStyle/>
          <a:p>
            <a:r>
              <a:rPr lang="en-US" dirty="0">
                <a:solidFill>
                  <a:schemeClr val="accent1"/>
                </a:solidFill>
              </a:rPr>
              <a:t>Blood Patch for Relief </a:t>
            </a:r>
            <a:br>
              <a:rPr lang="en-US" dirty="0">
                <a:solidFill>
                  <a:schemeClr val="accent1"/>
                </a:solidFill>
              </a:rPr>
            </a:br>
            <a:r>
              <a:rPr lang="en-US" dirty="0">
                <a:solidFill>
                  <a:schemeClr val="accent1"/>
                </a:solidFill>
              </a:rPr>
              <a:t>of Spinal Headache</a:t>
            </a:r>
            <a:endParaRPr lang="en-GB" dirty="0">
              <a:solidFill>
                <a:schemeClr val="accent1"/>
              </a:solidFill>
            </a:endParaRPr>
          </a:p>
        </p:txBody>
      </p:sp>
      <p:pic>
        <p:nvPicPr>
          <p:cNvPr id="26627" name="Picture 6" descr="X:\Course-N\Graphics\Frames\Mckinney\images\018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49400"/>
            <a:ext cx="4981575" cy="462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6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Contraindications to epidurals</a:t>
            </a:r>
          </a:p>
        </p:txBody>
      </p:sp>
      <p:sp>
        <p:nvSpPr>
          <p:cNvPr id="3" name="Content Placeholder 2"/>
          <p:cNvSpPr>
            <a:spLocks noGrp="1"/>
          </p:cNvSpPr>
          <p:nvPr>
            <p:ph idx="1"/>
          </p:nvPr>
        </p:nvSpPr>
        <p:spPr>
          <a:xfrm>
            <a:off x="304800" y="990600"/>
            <a:ext cx="8686800" cy="4525963"/>
          </a:xfrm>
        </p:spPr>
        <p:txBody>
          <a:bodyPr>
            <a:normAutofit lnSpcReduction="10000"/>
          </a:bodyPr>
          <a:lstStyle/>
          <a:p>
            <a:pPr marL="914400" lvl="2" indent="0">
              <a:buNone/>
            </a:pPr>
            <a:endParaRPr lang="en-US" sz="3200" b="1" dirty="0">
              <a:latin typeface="Arial" charset="0"/>
              <a:cs typeface="Arial" charset="0"/>
            </a:endParaRPr>
          </a:p>
          <a:p>
            <a:pPr lvl="2"/>
            <a:r>
              <a:rPr lang="en-US" sz="3200" b="1" dirty="0">
                <a:latin typeface="Arial" charset="0"/>
                <a:cs typeface="Arial" charset="0"/>
              </a:rPr>
              <a:t>Hypotension</a:t>
            </a:r>
          </a:p>
          <a:p>
            <a:pPr lvl="2"/>
            <a:r>
              <a:rPr lang="en-US" sz="3200" b="1" dirty="0">
                <a:latin typeface="Arial" charset="0"/>
                <a:cs typeface="Arial" charset="0"/>
              </a:rPr>
              <a:t>Coagulopathy</a:t>
            </a:r>
          </a:p>
          <a:p>
            <a:pPr lvl="2"/>
            <a:r>
              <a:rPr lang="en-US" sz="3200" b="1" dirty="0">
                <a:latin typeface="Arial" charset="0"/>
                <a:cs typeface="Arial" charset="0"/>
              </a:rPr>
              <a:t>Infection at injection site</a:t>
            </a:r>
          </a:p>
          <a:p>
            <a:pPr lvl="2"/>
            <a:r>
              <a:rPr lang="en-US" sz="3200" b="1" dirty="0">
                <a:latin typeface="Arial" charset="0"/>
                <a:cs typeface="Arial" charset="0"/>
              </a:rPr>
              <a:t>Allergy to anesthetic drug</a:t>
            </a:r>
          </a:p>
          <a:p>
            <a:pPr lvl="2"/>
            <a:r>
              <a:rPr lang="en-US" sz="3200" b="1" dirty="0">
                <a:latin typeface="Arial" charset="0"/>
                <a:cs typeface="Arial" charset="0"/>
              </a:rPr>
              <a:t>Maternal refusal or inability to cooperate</a:t>
            </a:r>
          </a:p>
          <a:p>
            <a:pPr lvl="2"/>
            <a:r>
              <a:rPr lang="en-US" sz="3200" b="1" dirty="0">
                <a:latin typeface="Arial" charset="0"/>
                <a:cs typeface="Arial" charset="0"/>
              </a:rPr>
              <a:t>Maternal cardiac conditions</a:t>
            </a:r>
          </a:p>
          <a:p>
            <a:endParaRPr lang="en-US" dirty="0"/>
          </a:p>
        </p:txBody>
      </p:sp>
    </p:spTree>
    <p:extLst>
      <p:ext uri="{BB962C8B-B14F-4D97-AF65-F5344CB8AC3E}">
        <p14:creationId xmlns:p14="http://schemas.microsoft.com/office/powerpoint/2010/main" val="567610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1"/>
                </a:solidFill>
              </a:rPr>
              <a:t>IV Meds for pain relief </a:t>
            </a:r>
          </a:p>
        </p:txBody>
      </p:sp>
      <p:sp>
        <p:nvSpPr>
          <p:cNvPr id="41987" name="Content Placeholder 2"/>
          <p:cNvSpPr>
            <a:spLocks noGrp="1"/>
          </p:cNvSpPr>
          <p:nvPr>
            <p:ph idx="1"/>
          </p:nvPr>
        </p:nvSpPr>
        <p:spPr/>
        <p:txBody>
          <a:bodyPr>
            <a:normAutofit fontScale="92500"/>
          </a:bodyPr>
          <a:lstStyle/>
          <a:p>
            <a:r>
              <a:rPr lang="en-US" sz="3400" b="1" dirty="0"/>
              <a:t>Systemic opioids like Demerol and </a:t>
            </a:r>
            <a:r>
              <a:rPr lang="en-US" sz="3400" b="1" dirty="0" err="1"/>
              <a:t>Stadol</a:t>
            </a:r>
            <a:r>
              <a:rPr lang="en-US" sz="3400" b="1" dirty="0"/>
              <a:t> commonly used; sedatives like Reglan</a:t>
            </a:r>
          </a:p>
          <a:p>
            <a:r>
              <a:rPr lang="en-US" sz="3400" b="1" dirty="0"/>
              <a:t>Given IV push</a:t>
            </a:r>
          </a:p>
          <a:p>
            <a:r>
              <a:rPr lang="en-US" sz="3400" b="1" dirty="0"/>
              <a:t>Risk: Systemic effects on both mother and baby</a:t>
            </a:r>
          </a:p>
          <a:p>
            <a:r>
              <a:rPr lang="en-US" sz="3400" b="1" dirty="0"/>
              <a:t>Biggest concern is for </a:t>
            </a:r>
            <a:r>
              <a:rPr lang="en-US" sz="3400" b="1" u="sng" dirty="0"/>
              <a:t>newborn respiratory depression</a:t>
            </a:r>
            <a:endParaRPr lang="en-US" sz="3400" b="1" dirty="0"/>
          </a:p>
          <a:p>
            <a:r>
              <a:rPr lang="en-US" b="1" dirty="0"/>
              <a:t>***Naloxone (</a:t>
            </a:r>
            <a:r>
              <a:rPr lang="en-US" b="1" dirty="0" err="1"/>
              <a:t>Narcan</a:t>
            </a:r>
            <a:r>
              <a:rPr lang="en-US" b="1" dirty="0"/>
              <a:t>)*** should be available in every delivery room</a:t>
            </a:r>
          </a:p>
        </p:txBody>
      </p:sp>
    </p:spTree>
    <p:extLst>
      <p:ext uri="{BB962C8B-B14F-4D97-AF65-F5344CB8AC3E}">
        <p14:creationId xmlns:p14="http://schemas.microsoft.com/office/powerpoint/2010/main" val="302067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15962"/>
            <a:ext cx="8686800" cy="838200"/>
          </a:xfrm>
        </p:spPr>
        <p:txBody>
          <a:bodyPr>
            <a:normAutofit fontScale="90000"/>
          </a:bodyPr>
          <a:lstStyle/>
          <a:p>
            <a:r>
              <a:rPr lang="en-US" dirty="0"/>
              <a:t>First let’s review the historical context of pain relief during childbirth...</a:t>
            </a:r>
          </a:p>
        </p:txBody>
      </p:sp>
      <p:sp>
        <p:nvSpPr>
          <p:cNvPr id="3" name="Content Placeholder 2"/>
          <p:cNvSpPr>
            <a:spLocks noGrp="1"/>
          </p:cNvSpPr>
          <p:nvPr>
            <p:ph idx="1"/>
          </p:nvPr>
        </p:nvSpPr>
        <p:spPr>
          <a:xfrm>
            <a:off x="304800" y="1905000"/>
            <a:ext cx="8686800" cy="4525963"/>
          </a:xfrm>
        </p:spPr>
        <p:txBody>
          <a:bodyPr/>
          <a:lstStyle/>
          <a:p>
            <a:r>
              <a:rPr lang="en-US" dirty="0"/>
              <a:t>Before the 1900’s, birth took place in the home</a:t>
            </a:r>
          </a:p>
          <a:p>
            <a:pPr marL="0" indent="0">
              <a:buNone/>
            </a:pPr>
            <a:endParaRPr lang="en-US" dirty="0"/>
          </a:p>
          <a:p>
            <a:pPr marL="0" indent="0">
              <a:buNone/>
            </a:pPr>
            <a:endParaRPr lang="en-US" dirty="0"/>
          </a:p>
          <a:p>
            <a:pPr marL="0" indent="0">
              <a:buNone/>
            </a:pPr>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424362"/>
            <a:ext cx="3333750" cy="227647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199" y="2590800"/>
            <a:ext cx="2271791" cy="169862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2770473"/>
            <a:ext cx="2895600" cy="195103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2991" y="3975100"/>
            <a:ext cx="2062084" cy="25908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200" y="4482306"/>
            <a:ext cx="1981200" cy="1576387"/>
          </a:xfrm>
          <a:prstGeom prst="rect">
            <a:avLst/>
          </a:prstGeom>
        </p:spPr>
      </p:pic>
    </p:spTree>
    <p:extLst>
      <p:ext uri="{BB962C8B-B14F-4D97-AF65-F5344CB8AC3E}">
        <p14:creationId xmlns:p14="http://schemas.microsoft.com/office/powerpoint/2010/main" val="2450809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04800" y="5181600"/>
            <a:ext cx="8458200" cy="1222375"/>
          </a:xfrm>
        </p:spPr>
        <p:txBody>
          <a:bodyPr>
            <a:normAutofit/>
          </a:bodyPr>
          <a:lstStyle/>
          <a:p>
            <a:pPr algn="ctr"/>
            <a:endParaRPr lang="en-US" dirty="0"/>
          </a:p>
        </p:txBody>
      </p:sp>
      <p:sp>
        <p:nvSpPr>
          <p:cNvPr id="7" name="Subtitle 6"/>
          <p:cNvSpPr>
            <a:spLocks noGrp="1"/>
          </p:cNvSpPr>
          <p:nvPr>
            <p:ph type="subTitle" idx="1"/>
          </p:nvPr>
        </p:nvSpPr>
        <p:spPr>
          <a:xfrm>
            <a:off x="304800" y="3733800"/>
            <a:ext cx="8458200" cy="914400"/>
          </a:xfrm>
        </p:spPr>
        <p:txBody>
          <a:bodyPr>
            <a:noAutofit/>
          </a:bodyPr>
          <a:lstStyle/>
          <a:p>
            <a:pPr algn="ctr"/>
            <a:r>
              <a:rPr lang="en-US" sz="4200" b="1" dirty="0"/>
              <a:t>A nurse just administered IV pain medication to her laboring patient. Which medication does she need to have available at the bedside when the patient delivers? Why?</a:t>
            </a:r>
          </a:p>
        </p:txBody>
      </p:sp>
    </p:spTree>
    <p:extLst>
      <p:ext uri="{BB962C8B-B14F-4D97-AF65-F5344CB8AC3E}">
        <p14:creationId xmlns:p14="http://schemas.microsoft.com/office/powerpoint/2010/main" val="2863212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Grp="1" noChangeArrowheads="1"/>
          </p:cNvSpPr>
          <p:nvPr>
            <p:ph type="title"/>
          </p:nvPr>
        </p:nvSpPr>
        <p:spPr/>
        <p:txBody>
          <a:bodyPr>
            <a:normAutofit/>
          </a:bodyPr>
          <a:lstStyle/>
          <a:p>
            <a:r>
              <a:rPr lang="en-US" b="1" dirty="0">
                <a:solidFill>
                  <a:schemeClr val="accent1"/>
                </a:solidFill>
                <a:latin typeface="Arial" charset="0"/>
                <a:cs typeface="Arial" charset="0"/>
              </a:rPr>
              <a:t>General Anesthesia</a:t>
            </a:r>
            <a:endParaRPr lang="en-US" sz="3600" b="1" dirty="0">
              <a:solidFill>
                <a:schemeClr val="accent1"/>
              </a:solidFill>
              <a:latin typeface="Arial" charset="0"/>
              <a:cs typeface="Arial" charset="0"/>
            </a:endParaRPr>
          </a:p>
        </p:txBody>
      </p:sp>
      <p:sp>
        <p:nvSpPr>
          <p:cNvPr id="40962" name="Rectangle 3"/>
          <p:cNvSpPr>
            <a:spLocks noGrp="1" noChangeArrowheads="1"/>
          </p:cNvSpPr>
          <p:nvPr>
            <p:ph sz="half" idx="1"/>
          </p:nvPr>
        </p:nvSpPr>
        <p:spPr>
          <a:xfrm>
            <a:off x="-3555" y="1066800"/>
            <a:ext cx="4500880" cy="4303776"/>
          </a:xfrm>
        </p:spPr>
        <p:txBody>
          <a:bodyPr>
            <a:normAutofit/>
          </a:bodyPr>
          <a:lstStyle/>
          <a:p>
            <a:pPr marL="0" indent="0">
              <a:buNone/>
            </a:pPr>
            <a:endParaRPr lang="en-US" dirty="0">
              <a:latin typeface="Arial" charset="0"/>
              <a:cs typeface="Arial" charset="0"/>
            </a:endParaRPr>
          </a:p>
          <a:p>
            <a:pPr lvl="1"/>
            <a:r>
              <a:rPr lang="en-US" sz="2200" b="1" dirty="0">
                <a:latin typeface="Arial" charset="0"/>
                <a:cs typeface="Arial" charset="0"/>
              </a:rPr>
              <a:t>Used rarely for vaginal births</a:t>
            </a:r>
          </a:p>
          <a:p>
            <a:pPr lvl="1"/>
            <a:r>
              <a:rPr lang="en-US" sz="2200" b="1" dirty="0">
                <a:latin typeface="Arial" charset="0"/>
                <a:cs typeface="Arial" charset="0"/>
              </a:rPr>
              <a:t>Infrequently for elective cesarean section</a:t>
            </a:r>
          </a:p>
          <a:p>
            <a:pPr lvl="1"/>
            <a:r>
              <a:rPr lang="en-US" sz="2200" b="1" dirty="0">
                <a:latin typeface="Arial" charset="0"/>
                <a:cs typeface="Arial" charset="0"/>
              </a:rPr>
              <a:t>May be necessary if indications necessitate a rapid birth</a:t>
            </a:r>
          </a:p>
          <a:p>
            <a:pPr lvl="1"/>
            <a:r>
              <a:rPr lang="en-US" sz="2200" b="1" dirty="0">
                <a:latin typeface="Arial" charset="0"/>
                <a:cs typeface="Arial" charset="0"/>
              </a:rPr>
              <a:t>Place wedge under left hip</a:t>
            </a:r>
          </a:p>
        </p:txBody>
      </p:sp>
      <p:sp>
        <p:nvSpPr>
          <p:cNvPr id="4" name="Content Placeholder 3">
            <a:extLst>
              <a:ext uri="{FF2B5EF4-FFF2-40B4-BE49-F238E27FC236}">
                <a16:creationId xmlns:a16="http://schemas.microsoft.com/office/drawing/2014/main" id="{88B784A0-59FF-415B-BC58-DBC93D4635AF}"/>
              </a:ext>
            </a:extLst>
          </p:cNvPr>
          <p:cNvSpPr>
            <a:spLocks noGrp="1"/>
          </p:cNvSpPr>
          <p:nvPr>
            <p:ph sz="half" idx="2"/>
          </p:nvPr>
        </p:nvSpPr>
        <p:spPr>
          <a:xfrm>
            <a:off x="4646676" y="1481138"/>
            <a:ext cx="4343400" cy="4724400"/>
          </a:xfrm>
        </p:spPr>
        <p:txBody>
          <a:bodyPr>
            <a:normAutofit/>
          </a:bodyPr>
          <a:lstStyle/>
          <a:p>
            <a:r>
              <a:rPr lang="en-US" sz="2200" b="1" dirty="0"/>
              <a:t>Risks:</a:t>
            </a:r>
          </a:p>
          <a:p>
            <a:pPr lvl="1"/>
            <a:r>
              <a:rPr lang="en-US" sz="2200" b="1" dirty="0"/>
              <a:t>Difficulty with intubation</a:t>
            </a:r>
          </a:p>
          <a:p>
            <a:pPr lvl="1"/>
            <a:r>
              <a:rPr lang="en-US" sz="2200" b="1" dirty="0"/>
              <a:t>Aspiration of gastric contents-</a:t>
            </a:r>
          </a:p>
          <a:p>
            <a:pPr lvl="2"/>
            <a:r>
              <a:rPr lang="en-US" sz="2200" b="1" dirty="0"/>
              <a:t>NPO or clear liquid status may be indicated </a:t>
            </a:r>
          </a:p>
          <a:p>
            <a:pPr lvl="2"/>
            <a:r>
              <a:rPr lang="en-US" sz="2200" b="1" dirty="0"/>
              <a:t>Oral antacid is given as a pre-medication to neutralize acidic stomach contents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73" y="4572000"/>
            <a:ext cx="3381375" cy="199072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214" y="5181600"/>
            <a:ext cx="2592324" cy="1524000"/>
          </a:xfrm>
          <a:prstGeom prst="rect">
            <a:avLst/>
          </a:prstGeom>
        </p:spPr>
      </p:pic>
    </p:spTree>
    <p:extLst>
      <p:ext uri="{BB962C8B-B14F-4D97-AF65-F5344CB8AC3E}">
        <p14:creationId xmlns:p14="http://schemas.microsoft.com/office/powerpoint/2010/main" val="2281768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8106E9-369A-4C72-AD81-EA4D48542106}"/>
              </a:ext>
            </a:extLst>
          </p:cNvPr>
          <p:cNvSpPr>
            <a:spLocks noGrp="1"/>
          </p:cNvSpPr>
          <p:nvPr>
            <p:ph type="title"/>
          </p:nvPr>
        </p:nvSpPr>
        <p:spPr/>
        <p:txBody>
          <a:bodyPr/>
          <a:lstStyle/>
          <a:p>
            <a:r>
              <a:rPr lang="en-US" dirty="0"/>
              <a:t>Cricoid Pressure</a:t>
            </a:r>
          </a:p>
        </p:txBody>
      </p:sp>
      <p:pic>
        <p:nvPicPr>
          <p:cNvPr id="8" name="Content Placeholder 7">
            <a:extLst>
              <a:ext uri="{FF2B5EF4-FFF2-40B4-BE49-F238E27FC236}">
                <a16:creationId xmlns:a16="http://schemas.microsoft.com/office/drawing/2014/main" id="{97F68268-91D8-43F6-B54B-EFF5F4994C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500" y="1752600"/>
            <a:ext cx="6629400" cy="3352800"/>
          </a:xfrm>
        </p:spPr>
      </p:pic>
      <p:sp>
        <p:nvSpPr>
          <p:cNvPr id="9" name="TextBox 8">
            <a:extLst>
              <a:ext uri="{FF2B5EF4-FFF2-40B4-BE49-F238E27FC236}">
                <a16:creationId xmlns:a16="http://schemas.microsoft.com/office/drawing/2014/main" id="{30AC01AE-82A1-4275-AD24-3B5720BD8ABC}"/>
              </a:ext>
            </a:extLst>
          </p:cNvPr>
          <p:cNvSpPr txBox="1"/>
          <p:nvPr/>
        </p:nvSpPr>
        <p:spPr>
          <a:xfrm>
            <a:off x="1028700" y="5334000"/>
            <a:ext cx="7239000" cy="923330"/>
          </a:xfrm>
          <a:prstGeom prst="rect">
            <a:avLst/>
          </a:prstGeom>
          <a:noFill/>
        </p:spPr>
        <p:txBody>
          <a:bodyPr wrap="square" rtlCol="0">
            <a:spAutoFit/>
          </a:bodyPr>
          <a:lstStyle/>
          <a:p>
            <a:r>
              <a:rPr lang="en-US" dirty="0"/>
              <a:t>Technique of applying pressure on the cricoid cartilage to occlude the esophagus and prevent aspiration of gastric contents during induction of general anesthesia</a:t>
            </a:r>
          </a:p>
        </p:txBody>
      </p:sp>
    </p:spTree>
    <p:extLst>
      <p:ext uri="{BB962C8B-B14F-4D97-AF65-F5344CB8AC3E}">
        <p14:creationId xmlns:p14="http://schemas.microsoft.com/office/powerpoint/2010/main" val="2694762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dirty="0"/>
              <a:t>Sometimes laboring patients Panic</a:t>
            </a:r>
          </a:p>
        </p:txBody>
      </p:sp>
      <p:sp>
        <p:nvSpPr>
          <p:cNvPr id="102403" name="Rectangle 3"/>
          <p:cNvSpPr>
            <a:spLocks noGrp="1" noChangeArrowheads="1"/>
          </p:cNvSpPr>
          <p:nvPr>
            <p:ph type="body" idx="1"/>
          </p:nvPr>
        </p:nvSpPr>
        <p:spPr/>
        <p:txBody>
          <a:bodyPr/>
          <a:lstStyle/>
          <a:p>
            <a:pPr eaLnBrk="1" hangingPunct="1">
              <a:defRPr/>
            </a:pPr>
            <a:r>
              <a:rPr lang="en-US" dirty="0"/>
              <a:t>Use a firm voice</a:t>
            </a:r>
          </a:p>
          <a:p>
            <a:pPr eaLnBrk="1" hangingPunct="1">
              <a:defRPr/>
            </a:pPr>
            <a:r>
              <a:rPr lang="en-US" dirty="0"/>
              <a:t>Use a focal point</a:t>
            </a:r>
          </a:p>
          <a:p>
            <a:pPr eaLnBrk="1" hangingPunct="1">
              <a:defRPr/>
            </a:pPr>
            <a:r>
              <a:rPr lang="en-US" dirty="0"/>
              <a:t>Place a hand on her chest firmly</a:t>
            </a:r>
          </a:p>
          <a:p>
            <a:pPr eaLnBrk="1" hangingPunct="1">
              <a:defRPr/>
            </a:pPr>
            <a:r>
              <a:rPr lang="en-US" dirty="0"/>
              <a:t>Breathe with her</a:t>
            </a:r>
          </a:p>
          <a:p>
            <a:pPr eaLnBrk="1" hangingPunct="1">
              <a:defRPr/>
            </a:pPr>
            <a:r>
              <a:rPr lang="en-US" dirty="0"/>
              <a:t>Face a Face</a:t>
            </a:r>
          </a:p>
          <a:p>
            <a:pPr eaLnBrk="1" hangingPunct="1">
              <a:defRPr/>
            </a:pPr>
            <a:r>
              <a:rPr lang="en-US" dirty="0"/>
              <a:t>DON’T LEAVE HER</a:t>
            </a:r>
          </a:p>
          <a:p>
            <a:pPr eaLnBrk="1" hangingPunct="1">
              <a:buFont typeface="Wingdings" panose="05000000000000000000" pitchFamily="2" charset="2"/>
              <a:buNone/>
              <a:defRPr/>
            </a:pPr>
            <a:endParaRPr lang="en-US" dirty="0"/>
          </a:p>
        </p:txBody>
      </p:sp>
    </p:spTree>
    <p:extLst>
      <p:ext uri="{BB962C8B-B14F-4D97-AF65-F5344CB8AC3E}">
        <p14:creationId xmlns:p14="http://schemas.microsoft.com/office/powerpoint/2010/main" val="3363932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Violent Behavior </a:t>
            </a:r>
          </a:p>
        </p:txBody>
      </p:sp>
      <p:sp>
        <p:nvSpPr>
          <p:cNvPr id="3" name="Content Placeholder 2"/>
          <p:cNvSpPr>
            <a:spLocks noGrp="1"/>
          </p:cNvSpPr>
          <p:nvPr>
            <p:ph idx="1"/>
          </p:nvPr>
        </p:nvSpPr>
        <p:spPr/>
        <p:txBody>
          <a:bodyPr/>
          <a:lstStyle/>
          <a:p>
            <a:pPr>
              <a:defRPr/>
            </a:pPr>
            <a:r>
              <a:rPr lang="en-US" dirty="0"/>
              <a:t>Walk away…protect yourself first</a:t>
            </a:r>
          </a:p>
          <a:p>
            <a:pPr>
              <a:defRPr/>
            </a:pPr>
            <a:r>
              <a:rPr lang="en-US" dirty="0"/>
              <a:t>Document everything thoroughly and objectively</a:t>
            </a:r>
          </a:p>
          <a:p>
            <a:pPr>
              <a:defRPr/>
            </a:pPr>
            <a:r>
              <a:rPr lang="en-US" dirty="0"/>
              <a:t>Notify supervisor/incident report</a:t>
            </a:r>
          </a:p>
          <a:p>
            <a:pPr>
              <a:defRPr/>
            </a:pPr>
            <a:r>
              <a:rPr lang="en-US" dirty="0"/>
              <a:t>Contact security</a:t>
            </a:r>
          </a:p>
          <a:p>
            <a:pPr>
              <a:defRPr/>
            </a:pPr>
            <a:endParaRPr lang="en-US" dirty="0"/>
          </a:p>
        </p:txBody>
      </p:sp>
    </p:spTree>
    <p:extLst>
      <p:ext uri="{BB962C8B-B14F-4D97-AF65-F5344CB8AC3E}">
        <p14:creationId xmlns:p14="http://schemas.microsoft.com/office/powerpoint/2010/main" val="2077646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5029200"/>
            <a:ext cx="7772400" cy="1362075"/>
          </a:xfrm>
        </p:spPr>
        <p:txBody>
          <a:bodyPr>
            <a:normAutofit/>
          </a:bodyPr>
          <a:lstStyle/>
          <a:p>
            <a:pPr algn="ctr">
              <a:defRPr/>
            </a:pPr>
            <a:r>
              <a:rPr lang="en-US" sz="6000" dirty="0"/>
              <a:t>THE END</a:t>
            </a:r>
          </a:p>
        </p:txBody>
      </p:sp>
      <p:sp>
        <p:nvSpPr>
          <p:cNvPr id="5" name="Text Placeholder 4"/>
          <p:cNvSpPr>
            <a:spLocks noGrp="1"/>
          </p:cNvSpPr>
          <p:nvPr>
            <p:ph type="body" idx="1"/>
          </p:nvPr>
        </p:nvSpPr>
        <p:spPr>
          <a:xfrm>
            <a:off x="722313" y="1785938"/>
            <a:ext cx="7772400" cy="1500187"/>
          </a:xfrm>
        </p:spPr>
        <p:txBody>
          <a:bodyPr/>
          <a:lstStyle/>
          <a:p>
            <a:pPr>
              <a:defRPr/>
            </a:pPr>
            <a:endParaRPr lang="en-US" sz="4800" dirty="0"/>
          </a:p>
        </p:txBody>
      </p:sp>
      <p:pic>
        <p:nvPicPr>
          <p:cNvPr id="7" name="Content Placeholder 3" descr="scan0005.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70013" y="228600"/>
            <a:ext cx="6477000" cy="4419600"/>
          </a:xfrm>
          <a:effectLst>
            <a:reflection blurRad="6350" stA="52000" endA="300" endPos="35000" dir="5400000" sy="-100000" algn="bl" rotWithShape="0"/>
          </a:effectLst>
        </p:spPr>
      </p:pic>
    </p:spTree>
    <p:extLst>
      <p:ext uri="{BB962C8B-B14F-4D97-AF65-F5344CB8AC3E}">
        <p14:creationId xmlns:p14="http://schemas.microsoft.com/office/powerpoint/2010/main" val="341902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37309"/>
            <a:ext cx="8686800" cy="838200"/>
          </a:xfrm>
        </p:spPr>
        <p:txBody>
          <a:bodyPr>
            <a:normAutofit fontScale="90000"/>
          </a:bodyPr>
          <a:lstStyle/>
          <a:p>
            <a:pPr>
              <a:defRPr/>
            </a:pPr>
            <a:r>
              <a:rPr lang="en-US" dirty="0"/>
              <a:t>Development of modern anesthesia brought birth into the hospital setting</a:t>
            </a:r>
          </a:p>
        </p:txBody>
      </p:sp>
      <p:sp>
        <p:nvSpPr>
          <p:cNvPr id="3" name="Content Placeholder 2"/>
          <p:cNvSpPr>
            <a:spLocks noGrp="1"/>
          </p:cNvSpPr>
          <p:nvPr>
            <p:ph idx="1"/>
          </p:nvPr>
        </p:nvSpPr>
        <p:spPr>
          <a:xfrm>
            <a:off x="84353" y="1691410"/>
            <a:ext cx="8229600" cy="4530725"/>
          </a:xfrm>
        </p:spPr>
        <p:txBody>
          <a:bodyPr/>
          <a:lstStyle/>
          <a:p>
            <a:pPr>
              <a:defRPr/>
            </a:pPr>
            <a:r>
              <a:rPr lang="en-US" sz="2800" dirty="0"/>
              <a:t>Physicians felt obligated to use this new development to help alleviate suffering: opium, chloroform, morphine and scopolamine combination; bloodletting was also used</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3581400"/>
            <a:ext cx="2667000" cy="2346108"/>
          </a:xfrm>
          <a:prstGeom prst="rect">
            <a:avLst/>
          </a:prstGeom>
        </p:spPr>
      </p:pic>
      <p:sp>
        <p:nvSpPr>
          <p:cNvPr id="13" name="TextBox 12"/>
          <p:cNvSpPr txBox="1"/>
          <p:nvPr/>
        </p:nvSpPr>
        <p:spPr>
          <a:xfrm>
            <a:off x="1219200" y="6008862"/>
            <a:ext cx="1981200" cy="276999"/>
          </a:xfrm>
          <a:prstGeom prst="rect">
            <a:avLst/>
          </a:prstGeom>
          <a:noFill/>
        </p:spPr>
        <p:txBody>
          <a:bodyPr wrap="square" rtlCol="0">
            <a:spAutoFit/>
          </a:bodyPr>
          <a:lstStyle/>
          <a:p>
            <a:pPr algn="ctr"/>
            <a:r>
              <a:rPr lang="en-US" sz="1200" dirty="0"/>
              <a:t>Queen Victoria</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945" y="4432879"/>
            <a:ext cx="3048000" cy="2193708"/>
          </a:xfrm>
          <a:prstGeom prst="rect">
            <a:avLst/>
          </a:prstGeom>
        </p:spPr>
      </p:pic>
      <p:sp>
        <p:nvSpPr>
          <p:cNvPr id="15" name="TextBox 14"/>
          <p:cNvSpPr txBox="1"/>
          <p:nvPr/>
        </p:nvSpPr>
        <p:spPr>
          <a:xfrm>
            <a:off x="6259312" y="6565611"/>
            <a:ext cx="1017266" cy="307777"/>
          </a:xfrm>
          <a:prstGeom prst="rect">
            <a:avLst/>
          </a:prstGeom>
          <a:noFill/>
        </p:spPr>
        <p:txBody>
          <a:bodyPr wrap="none" rtlCol="0">
            <a:spAutoFit/>
          </a:bodyPr>
          <a:lstStyle/>
          <a:p>
            <a:r>
              <a:rPr lang="en-US" sz="1400" dirty="0"/>
              <a:t>Chloroform</a:t>
            </a:r>
          </a:p>
        </p:txBody>
      </p:sp>
    </p:spTree>
    <p:extLst>
      <p:ext uri="{BB962C8B-B14F-4D97-AF65-F5344CB8AC3E}">
        <p14:creationId xmlns:p14="http://schemas.microsoft.com/office/powerpoint/2010/main" val="351444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15963"/>
            <a:ext cx="8686800" cy="838200"/>
          </a:xfrm>
        </p:spPr>
        <p:txBody>
          <a:bodyPr>
            <a:normAutofit fontScale="90000"/>
          </a:bodyPr>
          <a:lstStyle/>
          <a:p>
            <a:r>
              <a:rPr lang="en-US" dirty="0"/>
              <a:t>Maternity wards began as one big room with 20-30 beds, no visitors were allowed.</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179638"/>
            <a:ext cx="4525962" cy="45259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519527"/>
            <a:ext cx="3581400" cy="3433473"/>
          </a:xfrm>
          <a:prstGeom prst="rect">
            <a:avLst/>
          </a:prstGeom>
        </p:spPr>
      </p:pic>
    </p:spTree>
    <p:extLst>
      <p:ext uri="{BB962C8B-B14F-4D97-AF65-F5344CB8AC3E}">
        <p14:creationId xmlns:p14="http://schemas.microsoft.com/office/powerpoint/2010/main" val="339198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7873" y="925207"/>
            <a:ext cx="8686800" cy="841248"/>
          </a:xfrm>
        </p:spPr>
        <p:txBody>
          <a:bodyPr>
            <a:normAutofit fontScale="90000"/>
          </a:bodyPr>
          <a:lstStyle/>
          <a:p>
            <a:pPr>
              <a:defRPr/>
            </a:pPr>
            <a:r>
              <a:rPr lang="en-US" dirty="0"/>
              <a:t>Now, 98% of all births take place in the hospital.</a:t>
            </a:r>
            <a:br>
              <a:rPr lang="en-US" dirty="0"/>
            </a:br>
            <a:endParaRPr lang="en-US" dirty="0"/>
          </a:p>
        </p:txBody>
      </p:sp>
      <p:sp>
        <p:nvSpPr>
          <p:cNvPr id="8" name="Content Placeholder 7"/>
          <p:cNvSpPr>
            <a:spLocks noGrp="1"/>
          </p:cNvSpPr>
          <p:nvPr>
            <p:ph sz="half" idx="1"/>
          </p:nvPr>
        </p:nvSpPr>
        <p:spPr/>
        <p:txBody>
          <a:bodyPr/>
          <a:lstStyle/>
          <a:p>
            <a:pPr>
              <a:defRPr/>
            </a:pPr>
            <a:endParaRPr lang="en-US" dirty="0"/>
          </a:p>
        </p:txBody>
      </p:sp>
      <p:pic>
        <p:nvPicPr>
          <p:cNvPr id="9220" name="Content Placeholder 4" descr="scan0006.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77091" y="2667000"/>
            <a:ext cx="4696691" cy="3810000"/>
          </a:xfrm>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599" y="1439348"/>
            <a:ext cx="3803073" cy="28278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5309692" y="4294909"/>
            <a:ext cx="3674980" cy="646331"/>
          </a:xfrm>
          <a:prstGeom prst="rect">
            <a:avLst/>
          </a:prstGeom>
          <a:noFill/>
        </p:spPr>
        <p:txBody>
          <a:bodyPr wrap="square" rtlCol="0">
            <a:spAutoFit/>
          </a:bodyPr>
          <a:lstStyle/>
          <a:p>
            <a:pPr algn="ctr"/>
            <a:r>
              <a:rPr lang="en-US" dirty="0"/>
              <a:t>Present day labor and delivery suite in the USA</a:t>
            </a:r>
          </a:p>
        </p:txBody>
      </p:sp>
      <p:sp>
        <p:nvSpPr>
          <p:cNvPr id="3" name="TextBox 2"/>
          <p:cNvSpPr txBox="1"/>
          <p:nvPr/>
        </p:nvSpPr>
        <p:spPr>
          <a:xfrm>
            <a:off x="979280" y="6477000"/>
            <a:ext cx="3292312" cy="369332"/>
          </a:xfrm>
          <a:prstGeom prst="rect">
            <a:avLst/>
          </a:prstGeom>
          <a:noFill/>
        </p:spPr>
        <p:txBody>
          <a:bodyPr wrap="none" rtlCol="0">
            <a:spAutoFit/>
          </a:bodyPr>
          <a:lstStyle/>
          <a:p>
            <a:r>
              <a:rPr lang="en-US" dirty="0"/>
              <a:t>Labor and delivery room 1980’s</a:t>
            </a:r>
          </a:p>
        </p:txBody>
      </p:sp>
    </p:spTree>
    <p:extLst>
      <p:ext uri="{BB962C8B-B14F-4D97-AF65-F5344CB8AC3E}">
        <p14:creationId xmlns:p14="http://schemas.microsoft.com/office/powerpoint/2010/main" val="2989453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86800" cy="841248"/>
          </a:xfrm>
        </p:spPr>
        <p:txBody>
          <a:bodyPr>
            <a:normAutofit fontScale="90000"/>
          </a:bodyPr>
          <a:lstStyle/>
          <a:p>
            <a:r>
              <a:rPr lang="en-US" dirty="0"/>
              <a:t>What are we missing in the Hospital setting?</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1828800"/>
            <a:ext cx="4191000" cy="314325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3505200"/>
            <a:ext cx="3810000" cy="28193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4574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685800"/>
            <a:ext cx="8686800" cy="841248"/>
          </a:xfrm>
        </p:spPr>
        <p:txBody>
          <a:bodyPr>
            <a:normAutofit fontScale="90000"/>
          </a:bodyPr>
          <a:lstStyle/>
          <a:p>
            <a:pPr>
              <a:defRPr/>
            </a:pPr>
            <a:r>
              <a:rPr lang="en-US" dirty="0"/>
              <a:t>Present day Labor &amp; Delivery Suite in Germany</a:t>
            </a:r>
          </a:p>
        </p:txBody>
      </p:sp>
      <p:pic>
        <p:nvPicPr>
          <p:cNvPr id="10243" name="Content Placeholder 3" descr="birth room.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8200" y="1752600"/>
            <a:ext cx="3733800" cy="2590800"/>
          </a:xfrm>
        </p:spPr>
      </p:pic>
      <p:pic>
        <p:nvPicPr>
          <p:cNvPr id="10244" name="Content Placeholder 6" descr="birth room germany2.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295400"/>
            <a:ext cx="3505200" cy="2746248"/>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100" y="4267200"/>
            <a:ext cx="3733800" cy="2514600"/>
          </a:xfrm>
          <a:prstGeom prst="rect">
            <a:avLst/>
          </a:prstGeom>
        </p:spPr>
      </p:pic>
    </p:spTree>
    <p:extLst>
      <p:ext uri="{BB962C8B-B14F-4D97-AF65-F5344CB8AC3E}">
        <p14:creationId xmlns:p14="http://schemas.microsoft.com/office/powerpoint/2010/main" val="920604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152400"/>
            <a:ext cx="8686800" cy="838200"/>
          </a:xfrm>
        </p:spPr>
        <p:txBody>
          <a:bodyPr>
            <a:normAutofit fontScale="90000"/>
          </a:bodyPr>
          <a:lstStyle/>
          <a:p>
            <a:r>
              <a:rPr lang="en-US" dirty="0">
                <a:solidFill>
                  <a:schemeClr val="accent1"/>
                </a:solidFill>
              </a:rPr>
              <a:t>Unique Nature of Pain </a:t>
            </a:r>
            <a:br>
              <a:rPr lang="en-US" dirty="0">
                <a:solidFill>
                  <a:schemeClr val="accent1"/>
                </a:solidFill>
              </a:rPr>
            </a:br>
            <a:r>
              <a:rPr lang="en-US" dirty="0">
                <a:solidFill>
                  <a:schemeClr val="accent1"/>
                </a:solidFill>
              </a:rPr>
              <a:t>During Birth</a:t>
            </a:r>
          </a:p>
        </p:txBody>
      </p:sp>
      <p:sp>
        <p:nvSpPr>
          <p:cNvPr id="3075" name="Rectangle 3"/>
          <p:cNvSpPr>
            <a:spLocks noGrp="1" noChangeArrowheads="1"/>
          </p:cNvSpPr>
          <p:nvPr>
            <p:ph idx="1"/>
          </p:nvPr>
        </p:nvSpPr>
        <p:spPr/>
        <p:txBody>
          <a:bodyPr/>
          <a:lstStyle/>
          <a:p>
            <a:r>
              <a:rPr lang="en-US" dirty="0"/>
              <a:t>Childbirth pain is unique because:</a:t>
            </a:r>
          </a:p>
          <a:p>
            <a:pPr lvl="1"/>
            <a:r>
              <a:rPr lang="en-US" dirty="0"/>
              <a:t>It is normal and self-limiting</a:t>
            </a:r>
          </a:p>
          <a:p>
            <a:pPr lvl="1"/>
            <a:r>
              <a:rPr lang="en-US" dirty="0"/>
              <a:t>It can be prepared for</a:t>
            </a:r>
          </a:p>
          <a:p>
            <a:pPr lvl="1"/>
            <a:r>
              <a:rPr lang="en-US" dirty="0"/>
              <a:t>It ends with the baby’s birth</a:t>
            </a:r>
          </a:p>
          <a:p>
            <a:r>
              <a:rPr lang="en-US" dirty="0"/>
              <a:t>Pain is a complex physiologic and psychological experience.</a:t>
            </a:r>
          </a:p>
          <a:p>
            <a:pPr lvl="1"/>
            <a:r>
              <a:rPr lang="en-US" dirty="0"/>
              <a:t>Subjective and personal</a:t>
            </a:r>
          </a:p>
        </p:txBody>
      </p:sp>
    </p:spTree>
    <p:extLst>
      <p:ext uri="{BB962C8B-B14F-4D97-AF65-F5344CB8AC3E}">
        <p14:creationId xmlns:p14="http://schemas.microsoft.com/office/powerpoint/2010/main" val="84773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solidFill>
                  <a:schemeClr val="accent1"/>
                </a:solidFill>
              </a:rPr>
              <a:t>Adverse Effects of Excessive Pain</a:t>
            </a:r>
            <a:endParaRPr lang="en-GB" dirty="0">
              <a:solidFill>
                <a:schemeClr val="accent1"/>
              </a:solidFill>
            </a:endParaRPr>
          </a:p>
        </p:txBody>
      </p:sp>
      <p:sp>
        <p:nvSpPr>
          <p:cNvPr id="4099" name="Rectangle 3"/>
          <p:cNvSpPr>
            <a:spLocks noGrp="1" noChangeArrowheads="1"/>
          </p:cNvSpPr>
          <p:nvPr>
            <p:ph idx="1"/>
          </p:nvPr>
        </p:nvSpPr>
        <p:spPr/>
        <p:txBody>
          <a:bodyPr>
            <a:normAutofit/>
          </a:bodyPr>
          <a:lstStyle/>
          <a:p>
            <a:r>
              <a:rPr lang="en-US" dirty="0"/>
              <a:t>Physiologic effects</a:t>
            </a:r>
          </a:p>
          <a:p>
            <a:pPr lvl="1"/>
            <a:r>
              <a:rPr lang="en-US" dirty="0"/>
              <a:t>Increase in metabolic rate and oxygen demand</a:t>
            </a:r>
          </a:p>
          <a:p>
            <a:pPr lvl="1"/>
            <a:r>
              <a:rPr lang="en-US" dirty="0"/>
              <a:t>Increase in production of </a:t>
            </a:r>
            <a:r>
              <a:rPr lang="en-US" dirty="0" err="1"/>
              <a:t>catecholamines</a:t>
            </a:r>
            <a:r>
              <a:rPr lang="en-US" dirty="0"/>
              <a:t>, cortisol, glucagon</a:t>
            </a:r>
          </a:p>
          <a:p>
            <a:pPr lvl="1"/>
            <a:r>
              <a:rPr lang="en-US" dirty="0"/>
              <a:t>Less oxygen/waste exchange for fetus</a:t>
            </a:r>
          </a:p>
          <a:p>
            <a:r>
              <a:rPr lang="en-US" dirty="0"/>
              <a:t>Psychological effects</a:t>
            </a:r>
          </a:p>
          <a:p>
            <a:pPr lvl="1"/>
            <a:r>
              <a:rPr lang="en-US" dirty="0"/>
              <a:t>No interaction with infant</a:t>
            </a:r>
          </a:p>
          <a:p>
            <a:pPr lvl="1"/>
            <a:r>
              <a:rPr lang="en-US" dirty="0"/>
              <a:t>Unpleasant memories</a:t>
            </a:r>
          </a:p>
          <a:p>
            <a:pPr lvl="1"/>
            <a:endParaRPr lang="en-GB" dirty="0"/>
          </a:p>
        </p:txBody>
      </p:sp>
    </p:spTree>
    <p:extLst>
      <p:ext uri="{BB962C8B-B14F-4D97-AF65-F5344CB8AC3E}">
        <p14:creationId xmlns:p14="http://schemas.microsoft.com/office/powerpoint/2010/main" val="39479904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44733</TotalTime>
  <Words>814</Words>
  <Application>Microsoft Office PowerPoint</Application>
  <PresentationFormat>On-screen Show (4:3)</PresentationFormat>
  <Paragraphs>138</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Franklin Gothic Book</vt:lpstr>
      <vt:lpstr>Franklin Gothic Medium</vt:lpstr>
      <vt:lpstr>Wingdings</vt:lpstr>
      <vt:lpstr>Wingdings 2</vt:lpstr>
      <vt:lpstr>Trek</vt:lpstr>
      <vt:lpstr>Pain relief during labor Fall 2021</vt:lpstr>
      <vt:lpstr>First let’s review the historical context of pain relief during childbirth...</vt:lpstr>
      <vt:lpstr>Development of modern anesthesia brought birth into the hospital setting</vt:lpstr>
      <vt:lpstr>Maternity wards began as one big room with 20-30 beds, no visitors were allowed. </vt:lpstr>
      <vt:lpstr>Now, 98% of all births take place in the hospital. </vt:lpstr>
      <vt:lpstr>What are we missing in the Hospital setting?</vt:lpstr>
      <vt:lpstr>Present day Labor &amp; Delivery Suite in Germany</vt:lpstr>
      <vt:lpstr>Unique Nature of Pain  During Birth</vt:lpstr>
      <vt:lpstr>Adverse Effects of Excessive Pain</vt:lpstr>
      <vt:lpstr>Pain in Labor</vt:lpstr>
      <vt:lpstr>Epidurals for Pain Relief</vt:lpstr>
      <vt:lpstr>Epidurals for pain relief</vt:lpstr>
      <vt:lpstr>Epidural for pain management</vt:lpstr>
      <vt:lpstr>Epidurals for Pain Relief</vt:lpstr>
      <vt:lpstr>Question</vt:lpstr>
      <vt:lpstr>Emergency Box in text p. 348-</vt:lpstr>
      <vt:lpstr>Blood Patch for Relief  of Spinal Headache</vt:lpstr>
      <vt:lpstr>Contraindications to epidurals</vt:lpstr>
      <vt:lpstr>IV Meds for pain relief </vt:lpstr>
      <vt:lpstr>PowerPoint Presentation</vt:lpstr>
      <vt:lpstr>General Anesthesia</vt:lpstr>
      <vt:lpstr>Cricoid Pressure</vt:lpstr>
      <vt:lpstr>Sometimes laboring patients Panic</vt:lpstr>
      <vt:lpstr>Violent Behavior </vt:lpstr>
      <vt:lpstr>THE END</vt:lpstr>
    </vt:vector>
  </TitlesOfParts>
  <Company>Texas State University - San Marcos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FUNDAL HEIGHT MEASUREMENT</dc:title>
  <dc:creator>tsp</dc:creator>
  <cp:lastModifiedBy>Sarah Guy</cp:lastModifiedBy>
  <cp:revision>51</cp:revision>
  <dcterms:created xsi:type="dcterms:W3CDTF">2014-09-09T20:53:41Z</dcterms:created>
  <dcterms:modified xsi:type="dcterms:W3CDTF">2021-09-07T17:02:12Z</dcterms:modified>
</cp:coreProperties>
</file>