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91" r:id="rId9"/>
    <p:sldId id="262" r:id="rId10"/>
    <p:sldId id="264" r:id="rId11"/>
    <p:sldId id="292" r:id="rId12"/>
    <p:sldId id="268" r:id="rId13"/>
    <p:sldId id="478" r:id="rId14"/>
    <p:sldId id="505" r:id="rId15"/>
    <p:sldId id="506" r:id="rId16"/>
    <p:sldId id="290" r:id="rId17"/>
    <p:sldId id="557" r:id="rId18"/>
    <p:sldId id="560" r:id="rId19"/>
    <p:sldId id="345" r:id="rId20"/>
    <p:sldId id="631" r:id="rId21"/>
    <p:sldId id="635" r:id="rId22"/>
    <p:sldId id="275" r:id="rId23"/>
    <p:sldId id="269" r:id="rId24"/>
    <p:sldId id="638" r:id="rId25"/>
    <p:sldId id="63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378" autoAdjust="0"/>
  </p:normalViewPr>
  <p:slideViewPr>
    <p:cSldViewPr snapToGrid="0">
      <p:cViewPr varScale="1">
        <p:scale>
          <a:sx n="85" d="100"/>
          <a:sy n="85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nbaum, Kimberly A" userId="8bf4af37-107b-4281-a58a-0facb91cec5c" providerId="ADAL" clId="{C92DEA0B-DAA9-4423-B459-39CB11C267C3}"/>
    <pc:docChg chg="delSld modSld">
      <pc:chgData name="Rosenbaum, Kimberly A" userId="8bf4af37-107b-4281-a58a-0facb91cec5c" providerId="ADAL" clId="{C92DEA0B-DAA9-4423-B459-39CB11C267C3}" dt="2021-08-06T00:18:23.384" v="2" actId="14100"/>
      <pc:docMkLst>
        <pc:docMk/>
      </pc:docMkLst>
      <pc:sldChg chg="modSp mod">
        <pc:chgData name="Rosenbaum, Kimberly A" userId="8bf4af37-107b-4281-a58a-0facb91cec5c" providerId="ADAL" clId="{C92DEA0B-DAA9-4423-B459-39CB11C267C3}" dt="2021-08-06T00:18:23.384" v="2" actId="14100"/>
        <pc:sldMkLst>
          <pc:docMk/>
          <pc:sldMk cId="0" sldId="275"/>
        </pc:sldMkLst>
        <pc:spChg chg="mod">
          <ac:chgData name="Rosenbaum, Kimberly A" userId="8bf4af37-107b-4281-a58a-0facb91cec5c" providerId="ADAL" clId="{C92DEA0B-DAA9-4423-B459-39CB11C267C3}" dt="2021-08-06T00:18:23.384" v="2" actId="14100"/>
          <ac:spMkLst>
            <pc:docMk/>
            <pc:sldMk cId="0" sldId="275"/>
            <ac:spMk id="51202" creationId="{6C046E82-A560-4C4C-9C23-D908CAF2FC74}"/>
          </ac:spMkLst>
        </pc:spChg>
      </pc:sldChg>
      <pc:sldChg chg="del">
        <pc:chgData name="Rosenbaum, Kimberly A" userId="8bf4af37-107b-4281-a58a-0facb91cec5c" providerId="ADAL" clId="{C92DEA0B-DAA9-4423-B459-39CB11C267C3}" dt="2021-08-06T00:18:09.845" v="0" actId="47"/>
        <pc:sldMkLst>
          <pc:docMk/>
          <pc:sldMk cId="0" sldId="632"/>
        </pc:sldMkLst>
      </pc:sldChg>
      <pc:sldChg chg="del">
        <pc:chgData name="Rosenbaum, Kimberly A" userId="8bf4af37-107b-4281-a58a-0facb91cec5c" providerId="ADAL" clId="{C92DEA0B-DAA9-4423-B459-39CB11C267C3}" dt="2021-08-06T00:18:12.142" v="1" actId="47"/>
        <pc:sldMkLst>
          <pc:docMk/>
          <pc:sldMk cId="0" sldId="63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98B4C-3929-4D84-9283-29430E6BBFB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8D12AF9-5858-459D-811B-B554A74A45FD}">
      <dgm:prSet/>
      <dgm:spPr/>
      <dgm:t>
        <a:bodyPr/>
        <a:lstStyle/>
        <a:p>
          <a:r>
            <a:rPr lang="en-US"/>
            <a:t>Grandparents</a:t>
          </a:r>
        </a:p>
      </dgm:t>
    </dgm:pt>
    <dgm:pt modelId="{C0C80F73-7179-4E1E-8CCB-E95F1AFA8B9A}" type="parTrans" cxnId="{889F58FB-5EDB-496F-B3A7-5F9BC0CFD754}">
      <dgm:prSet/>
      <dgm:spPr/>
      <dgm:t>
        <a:bodyPr/>
        <a:lstStyle/>
        <a:p>
          <a:endParaRPr lang="en-US"/>
        </a:p>
      </dgm:t>
    </dgm:pt>
    <dgm:pt modelId="{13DA3209-D977-40DB-AD98-8DD36A0CE79D}" type="sibTrans" cxnId="{889F58FB-5EDB-496F-B3A7-5F9BC0CFD754}">
      <dgm:prSet/>
      <dgm:spPr/>
      <dgm:t>
        <a:bodyPr/>
        <a:lstStyle/>
        <a:p>
          <a:endParaRPr lang="en-US"/>
        </a:p>
      </dgm:t>
    </dgm:pt>
    <dgm:pt modelId="{1D94E5D3-D6A1-4E24-8763-C5BFB2306C38}">
      <dgm:prSet/>
      <dgm:spPr/>
      <dgm:t>
        <a:bodyPr/>
        <a:lstStyle/>
        <a:p>
          <a:r>
            <a:rPr lang="en-US"/>
            <a:t>Complicated by emotional pain witnessing and feeling immense grief of their child </a:t>
          </a:r>
        </a:p>
      </dgm:t>
    </dgm:pt>
    <dgm:pt modelId="{3D77B1AF-E000-4FFB-8154-C1A226CC8A2D}" type="parTrans" cxnId="{DD6DED15-0E93-4AB8-AB88-9AA4BF4D5A17}">
      <dgm:prSet/>
      <dgm:spPr/>
      <dgm:t>
        <a:bodyPr/>
        <a:lstStyle/>
        <a:p>
          <a:endParaRPr lang="en-US"/>
        </a:p>
      </dgm:t>
    </dgm:pt>
    <dgm:pt modelId="{D84004AA-46D6-4E13-9E73-5F4B63EF7F87}" type="sibTrans" cxnId="{DD6DED15-0E93-4AB8-AB88-9AA4BF4D5A17}">
      <dgm:prSet/>
      <dgm:spPr/>
      <dgm:t>
        <a:bodyPr/>
        <a:lstStyle/>
        <a:p>
          <a:endParaRPr lang="en-US"/>
        </a:p>
      </dgm:t>
    </dgm:pt>
    <dgm:pt modelId="{F3E2249C-A17C-45EA-B252-A452D73A15B1}">
      <dgm:prSet/>
      <dgm:spPr/>
      <dgm:t>
        <a:bodyPr/>
        <a:lstStyle/>
        <a:p>
          <a:r>
            <a:rPr lang="en-US"/>
            <a:t>Siblings</a:t>
          </a:r>
        </a:p>
      </dgm:t>
    </dgm:pt>
    <dgm:pt modelId="{E49C9208-E967-4768-A076-8BF5347066AC}" type="parTrans" cxnId="{DD769B18-6429-4B0A-8F24-7A0DB3873B8F}">
      <dgm:prSet/>
      <dgm:spPr/>
      <dgm:t>
        <a:bodyPr/>
        <a:lstStyle/>
        <a:p>
          <a:endParaRPr lang="en-US"/>
        </a:p>
      </dgm:t>
    </dgm:pt>
    <dgm:pt modelId="{4225ECAC-9346-41FF-8464-12DEB4F05891}" type="sibTrans" cxnId="{DD769B18-6429-4B0A-8F24-7A0DB3873B8F}">
      <dgm:prSet/>
      <dgm:spPr/>
      <dgm:t>
        <a:bodyPr/>
        <a:lstStyle/>
        <a:p>
          <a:endParaRPr lang="en-US"/>
        </a:p>
      </dgm:t>
    </dgm:pt>
    <dgm:pt modelId="{BF5B5A08-7D61-4E02-8B03-CDBEB7FF0F3E}">
      <dgm:prSet/>
      <dgm:spPr/>
      <dgm:t>
        <a:bodyPr/>
        <a:lstStyle/>
        <a:p>
          <a:r>
            <a:rPr lang="en-US"/>
            <a:t>Young children respond more to the reactions of parents</a:t>
          </a:r>
        </a:p>
      </dgm:t>
    </dgm:pt>
    <dgm:pt modelId="{C38CB45B-B0CD-4EF3-87F2-6A46538D48D2}" type="parTrans" cxnId="{A5122AC2-38AE-4CA0-9E00-06119764C60B}">
      <dgm:prSet/>
      <dgm:spPr/>
      <dgm:t>
        <a:bodyPr/>
        <a:lstStyle/>
        <a:p>
          <a:endParaRPr lang="en-US"/>
        </a:p>
      </dgm:t>
    </dgm:pt>
    <dgm:pt modelId="{C6C34E8B-8395-4175-BC93-8BCEFE57491B}" type="sibTrans" cxnId="{A5122AC2-38AE-4CA0-9E00-06119764C60B}">
      <dgm:prSet/>
      <dgm:spPr/>
      <dgm:t>
        <a:bodyPr/>
        <a:lstStyle/>
        <a:p>
          <a:endParaRPr lang="en-US"/>
        </a:p>
      </dgm:t>
    </dgm:pt>
    <dgm:pt modelId="{8D2813ED-5FF2-47DA-8433-F613A57EB2DE}">
      <dgm:prSet/>
      <dgm:spPr/>
      <dgm:t>
        <a:bodyPr/>
        <a:lstStyle/>
        <a:p>
          <a:r>
            <a:rPr lang="en-US"/>
            <a:t>School-aged kids</a:t>
          </a:r>
        </a:p>
      </dgm:t>
    </dgm:pt>
    <dgm:pt modelId="{35970D52-E5B4-4D57-93AA-52CE65A4FF69}" type="parTrans" cxnId="{C8DEC3C1-B0BB-4EDA-9173-DB2D0B33A740}">
      <dgm:prSet/>
      <dgm:spPr/>
      <dgm:t>
        <a:bodyPr/>
        <a:lstStyle/>
        <a:p>
          <a:endParaRPr lang="en-US"/>
        </a:p>
      </dgm:t>
    </dgm:pt>
    <dgm:pt modelId="{50B06D68-DD0D-4C59-B4B9-887A02081B9D}" type="sibTrans" cxnId="{C8DEC3C1-B0BB-4EDA-9173-DB2D0B33A740}">
      <dgm:prSet/>
      <dgm:spPr/>
      <dgm:t>
        <a:bodyPr/>
        <a:lstStyle/>
        <a:p>
          <a:endParaRPr lang="en-US"/>
        </a:p>
      </dgm:t>
    </dgm:pt>
    <dgm:pt modelId="{9F21DCA8-4DCD-417E-AB7F-16CCD54403C9}">
      <dgm:prSet/>
      <dgm:spPr/>
      <dgm:t>
        <a:bodyPr/>
        <a:lstStyle/>
        <a:p>
          <a:r>
            <a:rPr lang="en-US"/>
            <a:t>Teenagers</a:t>
          </a:r>
        </a:p>
      </dgm:t>
    </dgm:pt>
    <dgm:pt modelId="{86C7E850-884A-42A9-954C-582ADE4C2BB8}" type="parTrans" cxnId="{B77B011C-548B-4FAC-99CA-6357079C40FE}">
      <dgm:prSet/>
      <dgm:spPr/>
      <dgm:t>
        <a:bodyPr/>
        <a:lstStyle/>
        <a:p>
          <a:endParaRPr lang="en-US"/>
        </a:p>
      </dgm:t>
    </dgm:pt>
    <dgm:pt modelId="{9821DDD1-2DC7-4EAF-AB87-16EBC2ECF730}" type="sibTrans" cxnId="{B77B011C-548B-4FAC-99CA-6357079C40FE}">
      <dgm:prSet/>
      <dgm:spPr/>
      <dgm:t>
        <a:bodyPr/>
        <a:lstStyle/>
        <a:p>
          <a:endParaRPr lang="en-US"/>
        </a:p>
      </dgm:t>
    </dgm:pt>
    <dgm:pt modelId="{4ECCF11D-4FA8-47E1-B960-9FFE112497D9}" type="pres">
      <dgm:prSet presAssocID="{4F098B4C-3929-4D84-9283-29430E6BBFB8}" presName="linear" presStyleCnt="0">
        <dgm:presLayoutVars>
          <dgm:animLvl val="lvl"/>
          <dgm:resizeHandles val="exact"/>
        </dgm:presLayoutVars>
      </dgm:prSet>
      <dgm:spPr/>
    </dgm:pt>
    <dgm:pt modelId="{F7796189-D02F-4C57-86F8-B2D1E02A0017}" type="pres">
      <dgm:prSet presAssocID="{68D12AF9-5858-459D-811B-B554A74A45F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747981-131D-467D-89A7-391D0DDA8FAE}" type="pres">
      <dgm:prSet presAssocID="{68D12AF9-5858-459D-811B-B554A74A45FD}" presName="childText" presStyleLbl="revTx" presStyleIdx="0" presStyleCnt="2">
        <dgm:presLayoutVars>
          <dgm:bulletEnabled val="1"/>
        </dgm:presLayoutVars>
      </dgm:prSet>
      <dgm:spPr/>
    </dgm:pt>
    <dgm:pt modelId="{AA8DB832-0DC2-45E3-8F45-A7D0EF2FAE38}" type="pres">
      <dgm:prSet presAssocID="{F3E2249C-A17C-45EA-B252-A452D73A15B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9B7232D-7AED-47B5-AC0E-A196C0C48136}" type="pres">
      <dgm:prSet presAssocID="{F3E2249C-A17C-45EA-B252-A452D73A15B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45363404-15FA-4B8E-8976-63707015AAAA}" type="presOf" srcId="{F3E2249C-A17C-45EA-B252-A452D73A15B1}" destId="{AA8DB832-0DC2-45E3-8F45-A7D0EF2FAE38}" srcOrd="0" destOrd="0" presId="urn:microsoft.com/office/officeart/2005/8/layout/vList2"/>
    <dgm:cxn modelId="{B2CA510C-5176-4AF9-A715-81F80DE16E9B}" type="presOf" srcId="{1D94E5D3-D6A1-4E24-8763-C5BFB2306C38}" destId="{17747981-131D-467D-89A7-391D0DDA8FAE}" srcOrd="0" destOrd="0" presId="urn:microsoft.com/office/officeart/2005/8/layout/vList2"/>
    <dgm:cxn modelId="{DD6DED15-0E93-4AB8-AB88-9AA4BF4D5A17}" srcId="{68D12AF9-5858-459D-811B-B554A74A45FD}" destId="{1D94E5D3-D6A1-4E24-8763-C5BFB2306C38}" srcOrd="0" destOrd="0" parTransId="{3D77B1AF-E000-4FFB-8154-C1A226CC8A2D}" sibTransId="{D84004AA-46D6-4E13-9E73-5F4B63EF7F87}"/>
    <dgm:cxn modelId="{DD769B18-6429-4B0A-8F24-7A0DB3873B8F}" srcId="{4F098B4C-3929-4D84-9283-29430E6BBFB8}" destId="{F3E2249C-A17C-45EA-B252-A452D73A15B1}" srcOrd="1" destOrd="0" parTransId="{E49C9208-E967-4768-A076-8BF5347066AC}" sibTransId="{4225ECAC-9346-41FF-8464-12DEB4F05891}"/>
    <dgm:cxn modelId="{86EDF81A-5702-4D04-843D-A2E912389DB8}" type="presOf" srcId="{4F098B4C-3929-4D84-9283-29430E6BBFB8}" destId="{4ECCF11D-4FA8-47E1-B960-9FFE112497D9}" srcOrd="0" destOrd="0" presId="urn:microsoft.com/office/officeart/2005/8/layout/vList2"/>
    <dgm:cxn modelId="{B77B011C-548B-4FAC-99CA-6357079C40FE}" srcId="{F3E2249C-A17C-45EA-B252-A452D73A15B1}" destId="{9F21DCA8-4DCD-417E-AB7F-16CCD54403C9}" srcOrd="2" destOrd="0" parTransId="{86C7E850-884A-42A9-954C-582ADE4C2BB8}" sibTransId="{9821DDD1-2DC7-4EAF-AB87-16EBC2ECF730}"/>
    <dgm:cxn modelId="{9DB6331C-E76F-4DA2-9B41-DDE625D048E0}" type="presOf" srcId="{8D2813ED-5FF2-47DA-8433-F613A57EB2DE}" destId="{F9B7232D-7AED-47B5-AC0E-A196C0C48136}" srcOrd="0" destOrd="1" presId="urn:microsoft.com/office/officeart/2005/8/layout/vList2"/>
    <dgm:cxn modelId="{325EA429-2681-490C-833E-68D1B33C6B8A}" type="presOf" srcId="{68D12AF9-5858-459D-811B-B554A74A45FD}" destId="{F7796189-D02F-4C57-86F8-B2D1E02A0017}" srcOrd="0" destOrd="0" presId="urn:microsoft.com/office/officeart/2005/8/layout/vList2"/>
    <dgm:cxn modelId="{DCA4916D-EFBE-49B0-B626-E4C503F1F831}" type="presOf" srcId="{9F21DCA8-4DCD-417E-AB7F-16CCD54403C9}" destId="{F9B7232D-7AED-47B5-AC0E-A196C0C48136}" srcOrd="0" destOrd="2" presId="urn:microsoft.com/office/officeart/2005/8/layout/vList2"/>
    <dgm:cxn modelId="{C8DEC3C1-B0BB-4EDA-9173-DB2D0B33A740}" srcId="{F3E2249C-A17C-45EA-B252-A452D73A15B1}" destId="{8D2813ED-5FF2-47DA-8433-F613A57EB2DE}" srcOrd="1" destOrd="0" parTransId="{35970D52-E5B4-4D57-93AA-52CE65A4FF69}" sibTransId="{50B06D68-DD0D-4C59-B4B9-887A02081B9D}"/>
    <dgm:cxn modelId="{A5122AC2-38AE-4CA0-9E00-06119764C60B}" srcId="{F3E2249C-A17C-45EA-B252-A452D73A15B1}" destId="{BF5B5A08-7D61-4E02-8B03-CDBEB7FF0F3E}" srcOrd="0" destOrd="0" parTransId="{C38CB45B-B0CD-4EF3-87F2-6A46538D48D2}" sibTransId="{C6C34E8B-8395-4175-BC93-8BCEFE57491B}"/>
    <dgm:cxn modelId="{E5CDEFC3-3A49-4402-803D-7E5DF0BC57D4}" type="presOf" srcId="{BF5B5A08-7D61-4E02-8B03-CDBEB7FF0F3E}" destId="{F9B7232D-7AED-47B5-AC0E-A196C0C48136}" srcOrd="0" destOrd="0" presId="urn:microsoft.com/office/officeart/2005/8/layout/vList2"/>
    <dgm:cxn modelId="{889F58FB-5EDB-496F-B3A7-5F9BC0CFD754}" srcId="{4F098B4C-3929-4D84-9283-29430E6BBFB8}" destId="{68D12AF9-5858-459D-811B-B554A74A45FD}" srcOrd="0" destOrd="0" parTransId="{C0C80F73-7179-4E1E-8CCB-E95F1AFA8B9A}" sibTransId="{13DA3209-D977-40DB-AD98-8DD36A0CE79D}"/>
    <dgm:cxn modelId="{6F061A42-9051-44B6-9D21-07A3BA7E4E30}" type="presParOf" srcId="{4ECCF11D-4FA8-47E1-B960-9FFE112497D9}" destId="{F7796189-D02F-4C57-86F8-B2D1E02A0017}" srcOrd="0" destOrd="0" presId="urn:microsoft.com/office/officeart/2005/8/layout/vList2"/>
    <dgm:cxn modelId="{34A88CDE-A6DF-49F7-85CF-CE3F8D9CCB1F}" type="presParOf" srcId="{4ECCF11D-4FA8-47E1-B960-9FFE112497D9}" destId="{17747981-131D-467D-89A7-391D0DDA8FAE}" srcOrd="1" destOrd="0" presId="urn:microsoft.com/office/officeart/2005/8/layout/vList2"/>
    <dgm:cxn modelId="{FA21EE4E-4D8C-4203-9591-D50F801780A6}" type="presParOf" srcId="{4ECCF11D-4FA8-47E1-B960-9FFE112497D9}" destId="{AA8DB832-0DC2-45E3-8F45-A7D0EF2FAE38}" srcOrd="2" destOrd="0" presId="urn:microsoft.com/office/officeart/2005/8/layout/vList2"/>
    <dgm:cxn modelId="{56B10782-6C8E-40B4-821E-192725695951}" type="presParOf" srcId="{4ECCF11D-4FA8-47E1-B960-9FFE112497D9}" destId="{F9B7232D-7AED-47B5-AC0E-A196C0C4813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C98AE3-B575-4D58-8C87-EC40793A92CA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E6A635B-5665-46EC-A219-0B093D5E22E7}">
      <dgm:prSet/>
      <dgm:spPr/>
      <dgm:t>
        <a:bodyPr/>
        <a:lstStyle/>
        <a:p>
          <a:r>
            <a:rPr lang="en-US"/>
            <a:t>Do your length, weight, head circumference, crib card, footprints &amp; handprints, clay molds</a:t>
          </a:r>
        </a:p>
      </dgm:t>
    </dgm:pt>
    <dgm:pt modelId="{E4128495-BC4E-4A38-8B0E-04B3E02055B3}" type="parTrans" cxnId="{188B0070-47A8-4A1B-921E-61F678C75B1E}">
      <dgm:prSet/>
      <dgm:spPr/>
      <dgm:t>
        <a:bodyPr/>
        <a:lstStyle/>
        <a:p>
          <a:endParaRPr lang="en-US"/>
        </a:p>
      </dgm:t>
    </dgm:pt>
    <dgm:pt modelId="{D8698ED8-3F0F-437D-A1E7-F03A7C8542BC}" type="sibTrans" cxnId="{188B0070-47A8-4A1B-921E-61F678C75B1E}">
      <dgm:prSet/>
      <dgm:spPr/>
      <dgm:t>
        <a:bodyPr/>
        <a:lstStyle/>
        <a:p>
          <a:endParaRPr lang="en-US"/>
        </a:p>
      </dgm:t>
    </dgm:pt>
    <dgm:pt modelId="{57166C56-0B7B-458C-9837-A90C1FA1F38B}">
      <dgm:prSet/>
      <dgm:spPr/>
      <dgm:t>
        <a:bodyPr/>
        <a:lstStyle/>
        <a:p>
          <a:r>
            <a:rPr lang="en-US"/>
            <a:t>Hold them like a baby, cradle them</a:t>
          </a:r>
        </a:p>
      </dgm:t>
    </dgm:pt>
    <dgm:pt modelId="{B7449014-9757-42B4-877F-4D967910E061}" type="parTrans" cxnId="{4374DA5F-7C3C-4FE3-A6EA-2F5FDCEE4126}">
      <dgm:prSet/>
      <dgm:spPr/>
      <dgm:t>
        <a:bodyPr/>
        <a:lstStyle/>
        <a:p>
          <a:endParaRPr lang="en-US"/>
        </a:p>
      </dgm:t>
    </dgm:pt>
    <dgm:pt modelId="{A5B28373-A598-461C-8304-54D915A08DB4}" type="sibTrans" cxnId="{4374DA5F-7C3C-4FE3-A6EA-2F5FDCEE4126}">
      <dgm:prSet/>
      <dgm:spPr/>
      <dgm:t>
        <a:bodyPr/>
        <a:lstStyle/>
        <a:p>
          <a:endParaRPr lang="en-US"/>
        </a:p>
      </dgm:t>
    </dgm:pt>
    <dgm:pt modelId="{E84CBF95-7A6A-4DC6-84B0-C61DBD23DBB5}">
      <dgm:prSet/>
      <dgm:spPr/>
      <dgm:t>
        <a:bodyPr/>
        <a:lstStyle/>
        <a:p>
          <a:r>
            <a:rPr lang="en-US"/>
            <a:t>Refer to them by name, he/she, not it</a:t>
          </a:r>
        </a:p>
      </dgm:t>
    </dgm:pt>
    <dgm:pt modelId="{CFB4C38D-F4AB-4A81-A75C-092F128E988C}" type="parTrans" cxnId="{BA780860-CEF7-48F5-A3E3-AD8A865A15F0}">
      <dgm:prSet/>
      <dgm:spPr/>
      <dgm:t>
        <a:bodyPr/>
        <a:lstStyle/>
        <a:p>
          <a:endParaRPr lang="en-US"/>
        </a:p>
      </dgm:t>
    </dgm:pt>
    <dgm:pt modelId="{7991DF31-356C-4A22-9DB8-B1DA50A45C56}" type="sibTrans" cxnId="{BA780860-CEF7-48F5-A3E3-AD8A865A15F0}">
      <dgm:prSet/>
      <dgm:spPr/>
      <dgm:t>
        <a:bodyPr/>
        <a:lstStyle/>
        <a:p>
          <a:endParaRPr lang="en-US"/>
        </a:p>
      </dgm:t>
    </dgm:pt>
    <dgm:pt modelId="{792C62FA-E57C-4C51-BCED-1DD602A8778C}">
      <dgm:prSet/>
      <dgm:spPr/>
      <dgm:t>
        <a:bodyPr/>
        <a:lstStyle/>
        <a:p>
          <a:r>
            <a:rPr lang="en-US"/>
            <a:t>Swaddle in a baby blanket, put on a hat</a:t>
          </a:r>
        </a:p>
      </dgm:t>
    </dgm:pt>
    <dgm:pt modelId="{FA1C96EC-71A7-4AA1-B35D-8902E6B26CBD}" type="parTrans" cxnId="{C5E86A56-6417-42D1-A1EA-180EA5F16A4A}">
      <dgm:prSet/>
      <dgm:spPr/>
      <dgm:t>
        <a:bodyPr/>
        <a:lstStyle/>
        <a:p>
          <a:endParaRPr lang="en-US"/>
        </a:p>
      </dgm:t>
    </dgm:pt>
    <dgm:pt modelId="{103ACD72-0EA5-4E04-93CB-E2452E9435E7}" type="sibTrans" cxnId="{C5E86A56-6417-42D1-A1EA-180EA5F16A4A}">
      <dgm:prSet/>
      <dgm:spPr/>
      <dgm:t>
        <a:bodyPr/>
        <a:lstStyle/>
        <a:p>
          <a:endParaRPr lang="en-US"/>
        </a:p>
      </dgm:t>
    </dgm:pt>
    <dgm:pt modelId="{C1B5104D-8419-4802-8E25-BD8DEE78EEE8}">
      <dgm:prSet/>
      <dgm:spPr/>
      <dgm:t>
        <a:bodyPr/>
        <a:lstStyle/>
        <a:p>
          <a:r>
            <a:rPr lang="en-US"/>
            <a:t>Special clothes available, often donated, some very small, some from wedding dresses, decorative cloth diapers – this is all more memorabilia</a:t>
          </a:r>
        </a:p>
      </dgm:t>
    </dgm:pt>
    <dgm:pt modelId="{1EB8FB1A-738D-4E0D-83E7-9032C64C0BF2}" type="parTrans" cxnId="{498E9527-562C-495A-A1ED-4000CB7EB1EC}">
      <dgm:prSet/>
      <dgm:spPr/>
      <dgm:t>
        <a:bodyPr/>
        <a:lstStyle/>
        <a:p>
          <a:endParaRPr lang="en-US"/>
        </a:p>
      </dgm:t>
    </dgm:pt>
    <dgm:pt modelId="{D5DA937C-20A7-4CE9-9B6F-867B0C9C9BE4}" type="sibTrans" cxnId="{498E9527-562C-495A-A1ED-4000CB7EB1EC}">
      <dgm:prSet/>
      <dgm:spPr/>
      <dgm:t>
        <a:bodyPr/>
        <a:lstStyle/>
        <a:p>
          <a:endParaRPr lang="en-US"/>
        </a:p>
      </dgm:t>
    </dgm:pt>
    <dgm:pt modelId="{E6313FCF-2119-48B1-ABDB-549DDD9B8331}">
      <dgm:prSet/>
      <dgm:spPr/>
      <dgm:t>
        <a:bodyPr/>
        <a:lstStyle/>
        <a:p>
          <a:r>
            <a:rPr lang="en-US"/>
            <a:t>Give them things that touched baby or had a connection to baby – crib card, tape measure, lotion bottle comb, clothing, hats, blankets</a:t>
          </a:r>
        </a:p>
      </dgm:t>
    </dgm:pt>
    <dgm:pt modelId="{F38C6560-2E30-47F4-9F40-4CA5B446892A}" type="parTrans" cxnId="{FDF5094F-3418-40C1-9B58-D21D30E3B426}">
      <dgm:prSet/>
      <dgm:spPr/>
      <dgm:t>
        <a:bodyPr/>
        <a:lstStyle/>
        <a:p>
          <a:endParaRPr lang="en-US"/>
        </a:p>
      </dgm:t>
    </dgm:pt>
    <dgm:pt modelId="{BBE3FD10-D131-4F5E-BD72-5DA4DC91FD5C}" type="sibTrans" cxnId="{FDF5094F-3418-40C1-9B58-D21D30E3B426}">
      <dgm:prSet/>
      <dgm:spPr/>
      <dgm:t>
        <a:bodyPr/>
        <a:lstStyle/>
        <a:p>
          <a:endParaRPr lang="en-US"/>
        </a:p>
      </dgm:t>
    </dgm:pt>
    <dgm:pt modelId="{1D10684C-4FAB-4647-B83D-876BD1665860}">
      <dgm:prSet/>
      <dgm:spPr/>
      <dgm:t>
        <a:bodyPr/>
        <a:lstStyle/>
        <a:p>
          <a:r>
            <a:rPr lang="en-US"/>
            <a:t>Ask about pictures and a lock of hair</a:t>
          </a:r>
        </a:p>
      </dgm:t>
    </dgm:pt>
    <dgm:pt modelId="{CE980692-A43F-4DAF-9585-47B7D44F9BD8}" type="parTrans" cxnId="{77BF4D75-22D8-401E-BDDD-03F3ACA4AFDC}">
      <dgm:prSet/>
      <dgm:spPr/>
      <dgm:t>
        <a:bodyPr/>
        <a:lstStyle/>
        <a:p>
          <a:endParaRPr lang="en-US"/>
        </a:p>
      </dgm:t>
    </dgm:pt>
    <dgm:pt modelId="{EFBB5653-276A-496B-91B2-ED72EC8E0C2D}" type="sibTrans" cxnId="{77BF4D75-22D8-401E-BDDD-03F3ACA4AFDC}">
      <dgm:prSet/>
      <dgm:spPr/>
      <dgm:t>
        <a:bodyPr/>
        <a:lstStyle/>
        <a:p>
          <a:endParaRPr lang="en-US"/>
        </a:p>
      </dgm:t>
    </dgm:pt>
    <dgm:pt modelId="{FF74F798-7878-44C7-924D-730023137AB8}" type="pres">
      <dgm:prSet presAssocID="{9FC98AE3-B575-4D58-8C87-EC40793A92CA}" presName="diagram" presStyleCnt="0">
        <dgm:presLayoutVars>
          <dgm:dir/>
          <dgm:resizeHandles val="exact"/>
        </dgm:presLayoutVars>
      </dgm:prSet>
      <dgm:spPr/>
    </dgm:pt>
    <dgm:pt modelId="{6056081D-E363-439B-8222-1559D05C9770}" type="pres">
      <dgm:prSet presAssocID="{0E6A635B-5665-46EC-A219-0B093D5E22E7}" presName="node" presStyleLbl="node1" presStyleIdx="0" presStyleCnt="6">
        <dgm:presLayoutVars>
          <dgm:bulletEnabled val="1"/>
        </dgm:presLayoutVars>
      </dgm:prSet>
      <dgm:spPr/>
    </dgm:pt>
    <dgm:pt modelId="{1DE40649-03FD-49E1-B891-1332AAD733D0}" type="pres">
      <dgm:prSet presAssocID="{D8698ED8-3F0F-437D-A1E7-F03A7C8542BC}" presName="sibTrans" presStyleCnt="0"/>
      <dgm:spPr/>
    </dgm:pt>
    <dgm:pt modelId="{D4F58C19-AF0D-4664-9D3E-E3532B4DFE08}" type="pres">
      <dgm:prSet presAssocID="{57166C56-0B7B-458C-9837-A90C1FA1F38B}" presName="node" presStyleLbl="node1" presStyleIdx="1" presStyleCnt="6">
        <dgm:presLayoutVars>
          <dgm:bulletEnabled val="1"/>
        </dgm:presLayoutVars>
      </dgm:prSet>
      <dgm:spPr/>
    </dgm:pt>
    <dgm:pt modelId="{E006C824-62F7-4E57-B903-4A5F90078410}" type="pres">
      <dgm:prSet presAssocID="{A5B28373-A598-461C-8304-54D915A08DB4}" presName="sibTrans" presStyleCnt="0"/>
      <dgm:spPr/>
    </dgm:pt>
    <dgm:pt modelId="{4F03D139-443E-4FAD-AD8A-B10D4AD7612C}" type="pres">
      <dgm:prSet presAssocID="{E84CBF95-7A6A-4DC6-84B0-C61DBD23DBB5}" presName="node" presStyleLbl="node1" presStyleIdx="2" presStyleCnt="6">
        <dgm:presLayoutVars>
          <dgm:bulletEnabled val="1"/>
        </dgm:presLayoutVars>
      </dgm:prSet>
      <dgm:spPr/>
    </dgm:pt>
    <dgm:pt modelId="{DC92EA13-0F79-4DB8-90D3-898C7EB1B5E7}" type="pres">
      <dgm:prSet presAssocID="{7991DF31-356C-4A22-9DB8-B1DA50A45C56}" presName="sibTrans" presStyleCnt="0"/>
      <dgm:spPr/>
    </dgm:pt>
    <dgm:pt modelId="{9B700675-9B7E-4064-BFCE-9044408347C1}" type="pres">
      <dgm:prSet presAssocID="{792C62FA-E57C-4C51-BCED-1DD602A8778C}" presName="node" presStyleLbl="node1" presStyleIdx="3" presStyleCnt="6">
        <dgm:presLayoutVars>
          <dgm:bulletEnabled val="1"/>
        </dgm:presLayoutVars>
      </dgm:prSet>
      <dgm:spPr/>
    </dgm:pt>
    <dgm:pt modelId="{2E892031-C17E-415D-BC82-E51D88AFF30B}" type="pres">
      <dgm:prSet presAssocID="{103ACD72-0EA5-4E04-93CB-E2452E9435E7}" presName="sibTrans" presStyleCnt="0"/>
      <dgm:spPr/>
    </dgm:pt>
    <dgm:pt modelId="{D9236A99-E0FC-4850-A126-991A79B673E6}" type="pres">
      <dgm:prSet presAssocID="{C1B5104D-8419-4802-8E25-BD8DEE78EEE8}" presName="node" presStyleLbl="node1" presStyleIdx="4" presStyleCnt="6">
        <dgm:presLayoutVars>
          <dgm:bulletEnabled val="1"/>
        </dgm:presLayoutVars>
      </dgm:prSet>
      <dgm:spPr/>
    </dgm:pt>
    <dgm:pt modelId="{F1BC03D1-9F02-4581-8A73-3B6630952959}" type="pres">
      <dgm:prSet presAssocID="{D5DA937C-20A7-4CE9-9B6F-867B0C9C9BE4}" presName="sibTrans" presStyleCnt="0"/>
      <dgm:spPr/>
    </dgm:pt>
    <dgm:pt modelId="{1C662238-39D8-4A68-96E5-A7EEE26D92E0}" type="pres">
      <dgm:prSet presAssocID="{1D10684C-4FAB-4647-B83D-876BD1665860}" presName="node" presStyleLbl="node1" presStyleIdx="5" presStyleCnt="6">
        <dgm:presLayoutVars>
          <dgm:bulletEnabled val="1"/>
        </dgm:presLayoutVars>
      </dgm:prSet>
      <dgm:spPr/>
    </dgm:pt>
  </dgm:ptLst>
  <dgm:cxnLst>
    <dgm:cxn modelId="{498E9527-562C-495A-A1ED-4000CB7EB1EC}" srcId="{9FC98AE3-B575-4D58-8C87-EC40793A92CA}" destId="{C1B5104D-8419-4802-8E25-BD8DEE78EEE8}" srcOrd="4" destOrd="0" parTransId="{1EB8FB1A-738D-4E0D-83E7-9032C64C0BF2}" sibTransId="{D5DA937C-20A7-4CE9-9B6F-867B0C9C9BE4}"/>
    <dgm:cxn modelId="{1CD2733A-1550-450F-9481-78900C03DF19}" type="presOf" srcId="{9FC98AE3-B575-4D58-8C87-EC40793A92CA}" destId="{FF74F798-7878-44C7-924D-730023137AB8}" srcOrd="0" destOrd="0" presId="urn:microsoft.com/office/officeart/2005/8/layout/default"/>
    <dgm:cxn modelId="{4374DA5F-7C3C-4FE3-A6EA-2F5FDCEE4126}" srcId="{9FC98AE3-B575-4D58-8C87-EC40793A92CA}" destId="{57166C56-0B7B-458C-9837-A90C1FA1F38B}" srcOrd="1" destOrd="0" parTransId="{B7449014-9757-42B4-877F-4D967910E061}" sibTransId="{A5B28373-A598-461C-8304-54D915A08DB4}"/>
    <dgm:cxn modelId="{BA780860-CEF7-48F5-A3E3-AD8A865A15F0}" srcId="{9FC98AE3-B575-4D58-8C87-EC40793A92CA}" destId="{E84CBF95-7A6A-4DC6-84B0-C61DBD23DBB5}" srcOrd="2" destOrd="0" parTransId="{CFB4C38D-F4AB-4A81-A75C-092F128E988C}" sibTransId="{7991DF31-356C-4A22-9DB8-B1DA50A45C56}"/>
    <dgm:cxn modelId="{501FEE61-59B8-4121-95B5-C1C496C27FDF}" type="presOf" srcId="{57166C56-0B7B-458C-9837-A90C1FA1F38B}" destId="{D4F58C19-AF0D-4664-9D3E-E3532B4DFE08}" srcOrd="0" destOrd="0" presId="urn:microsoft.com/office/officeart/2005/8/layout/default"/>
    <dgm:cxn modelId="{71136149-561D-4091-A8DD-2AEBCB9C186D}" type="presOf" srcId="{1D10684C-4FAB-4647-B83D-876BD1665860}" destId="{1C662238-39D8-4A68-96E5-A7EEE26D92E0}" srcOrd="0" destOrd="0" presId="urn:microsoft.com/office/officeart/2005/8/layout/default"/>
    <dgm:cxn modelId="{17F6A76B-0889-4A35-9539-DE914DA70DCC}" type="presOf" srcId="{0E6A635B-5665-46EC-A219-0B093D5E22E7}" destId="{6056081D-E363-439B-8222-1559D05C9770}" srcOrd="0" destOrd="0" presId="urn:microsoft.com/office/officeart/2005/8/layout/default"/>
    <dgm:cxn modelId="{FDF5094F-3418-40C1-9B58-D21D30E3B426}" srcId="{C1B5104D-8419-4802-8E25-BD8DEE78EEE8}" destId="{E6313FCF-2119-48B1-ABDB-549DDD9B8331}" srcOrd="0" destOrd="0" parTransId="{F38C6560-2E30-47F4-9F40-4CA5B446892A}" sibTransId="{BBE3FD10-D131-4F5E-BD72-5DA4DC91FD5C}"/>
    <dgm:cxn modelId="{188B0070-47A8-4A1B-921E-61F678C75B1E}" srcId="{9FC98AE3-B575-4D58-8C87-EC40793A92CA}" destId="{0E6A635B-5665-46EC-A219-0B093D5E22E7}" srcOrd="0" destOrd="0" parTransId="{E4128495-BC4E-4A38-8B0E-04B3E02055B3}" sibTransId="{D8698ED8-3F0F-437D-A1E7-F03A7C8542BC}"/>
    <dgm:cxn modelId="{77BF4D75-22D8-401E-BDDD-03F3ACA4AFDC}" srcId="{9FC98AE3-B575-4D58-8C87-EC40793A92CA}" destId="{1D10684C-4FAB-4647-B83D-876BD1665860}" srcOrd="5" destOrd="0" parTransId="{CE980692-A43F-4DAF-9585-47B7D44F9BD8}" sibTransId="{EFBB5653-276A-496B-91B2-ED72EC8E0C2D}"/>
    <dgm:cxn modelId="{C5E86A56-6417-42D1-A1EA-180EA5F16A4A}" srcId="{9FC98AE3-B575-4D58-8C87-EC40793A92CA}" destId="{792C62FA-E57C-4C51-BCED-1DD602A8778C}" srcOrd="3" destOrd="0" parTransId="{FA1C96EC-71A7-4AA1-B35D-8902E6B26CBD}" sibTransId="{103ACD72-0EA5-4E04-93CB-E2452E9435E7}"/>
    <dgm:cxn modelId="{FE635378-6622-412C-B7C0-B28C34E6CCD3}" type="presOf" srcId="{792C62FA-E57C-4C51-BCED-1DD602A8778C}" destId="{9B700675-9B7E-4064-BFCE-9044408347C1}" srcOrd="0" destOrd="0" presId="urn:microsoft.com/office/officeart/2005/8/layout/default"/>
    <dgm:cxn modelId="{75D73E7D-F1C9-45E7-9B85-8875AA60F749}" type="presOf" srcId="{E6313FCF-2119-48B1-ABDB-549DDD9B8331}" destId="{D9236A99-E0FC-4850-A126-991A79B673E6}" srcOrd="0" destOrd="1" presId="urn:microsoft.com/office/officeart/2005/8/layout/default"/>
    <dgm:cxn modelId="{C9D2D294-84EF-403F-B795-B4788817246E}" type="presOf" srcId="{C1B5104D-8419-4802-8E25-BD8DEE78EEE8}" destId="{D9236A99-E0FC-4850-A126-991A79B673E6}" srcOrd="0" destOrd="0" presId="urn:microsoft.com/office/officeart/2005/8/layout/default"/>
    <dgm:cxn modelId="{9B792AC8-F231-4B49-B863-26B875B86691}" type="presOf" srcId="{E84CBF95-7A6A-4DC6-84B0-C61DBD23DBB5}" destId="{4F03D139-443E-4FAD-AD8A-B10D4AD7612C}" srcOrd="0" destOrd="0" presId="urn:microsoft.com/office/officeart/2005/8/layout/default"/>
    <dgm:cxn modelId="{D77676D9-CD46-4BEA-B01D-21BAD15FA1FB}" type="presParOf" srcId="{FF74F798-7878-44C7-924D-730023137AB8}" destId="{6056081D-E363-439B-8222-1559D05C9770}" srcOrd="0" destOrd="0" presId="urn:microsoft.com/office/officeart/2005/8/layout/default"/>
    <dgm:cxn modelId="{738AF09F-936B-47BC-AD37-CE348EB046F2}" type="presParOf" srcId="{FF74F798-7878-44C7-924D-730023137AB8}" destId="{1DE40649-03FD-49E1-B891-1332AAD733D0}" srcOrd="1" destOrd="0" presId="urn:microsoft.com/office/officeart/2005/8/layout/default"/>
    <dgm:cxn modelId="{14516D6D-C330-466E-A75C-4B80804B77FF}" type="presParOf" srcId="{FF74F798-7878-44C7-924D-730023137AB8}" destId="{D4F58C19-AF0D-4664-9D3E-E3532B4DFE08}" srcOrd="2" destOrd="0" presId="urn:microsoft.com/office/officeart/2005/8/layout/default"/>
    <dgm:cxn modelId="{6229779C-7B2A-4D88-BEA5-4A75E9AFCE9B}" type="presParOf" srcId="{FF74F798-7878-44C7-924D-730023137AB8}" destId="{E006C824-62F7-4E57-B903-4A5F90078410}" srcOrd="3" destOrd="0" presId="urn:microsoft.com/office/officeart/2005/8/layout/default"/>
    <dgm:cxn modelId="{F63C0156-2E65-40CE-81AC-E92E2F767379}" type="presParOf" srcId="{FF74F798-7878-44C7-924D-730023137AB8}" destId="{4F03D139-443E-4FAD-AD8A-B10D4AD7612C}" srcOrd="4" destOrd="0" presId="urn:microsoft.com/office/officeart/2005/8/layout/default"/>
    <dgm:cxn modelId="{791C37C5-189C-4B06-ADAA-035D15CCCA02}" type="presParOf" srcId="{FF74F798-7878-44C7-924D-730023137AB8}" destId="{DC92EA13-0F79-4DB8-90D3-898C7EB1B5E7}" srcOrd="5" destOrd="0" presId="urn:microsoft.com/office/officeart/2005/8/layout/default"/>
    <dgm:cxn modelId="{F5ADD550-CA61-4F7B-8E4D-236CFEE79273}" type="presParOf" srcId="{FF74F798-7878-44C7-924D-730023137AB8}" destId="{9B700675-9B7E-4064-BFCE-9044408347C1}" srcOrd="6" destOrd="0" presId="urn:microsoft.com/office/officeart/2005/8/layout/default"/>
    <dgm:cxn modelId="{74D8BC43-C19A-4DF3-9F4E-F69A8E4B05B8}" type="presParOf" srcId="{FF74F798-7878-44C7-924D-730023137AB8}" destId="{2E892031-C17E-415D-BC82-E51D88AFF30B}" srcOrd="7" destOrd="0" presId="urn:microsoft.com/office/officeart/2005/8/layout/default"/>
    <dgm:cxn modelId="{64111208-60F3-4454-BBAD-806276199D61}" type="presParOf" srcId="{FF74F798-7878-44C7-924D-730023137AB8}" destId="{D9236A99-E0FC-4850-A126-991A79B673E6}" srcOrd="8" destOrd="0" presId="urn:microsoft.com/office/officeart/2005/8/layout/default"/>
    <dgm:cxn modelId="{DEC73B02-8F6D-4AB7-8C25-2046F70BE01C}" type="presParOf" srcId="{FF74F798-7878-44C7-924D-730023137AB8}" destId="{F1BC03D1-9F02-4581-8A73-3B6630952959}" srcOrd="9" destOrd="0" presId="urn:microsoft.com/office/officeart/2005/8/layout/default"/>
    <dgm:cxn modelId="{7C63847B-F189-40D0-8E60-C37114EBAB1A}" type="presParOf" srcId="{FF74F798-7878-44C7-924D-730023137AB8}" destId="{1C662238-39D8-4A68-96E5-A7EEE26D92E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FB017E-BE44-401B-9165-2E5414434490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5B08E9-FFFB-4183-B07A-B71729CCFE46}">
      <dgm:prSet/>
      <dgm:spPr/>
      <dgm:t>
        <a:bodyPr/>
        <a:lstStyle/>
        <a:p>
          <a:r>
            <a:rPr lang="en-US" dirty="0"/>
            <a:t>Written and verbalized discharge information</a:t>
          </a:r>
        </a:p>
      </dgm:t>
    </dgm:pt>
    <dgm:pt modelId="{B13E40EC-9966-4E38-96A4-D0795D8D15E9}" type="parTrans" cxnId="{D5FE0BF8-55C9-4F13-8AD8-E800342A7AD8}">
      <dgm:prSet/>
      <dgm:spPr/>
      <dgm:t>
        <a:bodyPr/>
        <a:lstStyle/>
        <a:p>
          <a:endParaRPr lang="en-US"/>
        </a:p>
      </dgm:t>
    </dgm:pt>
    <dgm:pt modelId="{13E47293-2341-405D-A8BE-518E93C8E460}" type="sibTrans" cxnId="{D5FE0BF8-55C9-4F13-8AD8-E800342A7AD8}">
      <dgm:prSet/>
      <dgm:spPr/>
      <dgm:t>
        <a:bodyPr/>
        <a:lstStyle/>
        <a:p>
          <a:endParaRPr lang="en-US"/>
        </a:p>
      </dgm:t>
    </dgm:pt>
    <dgm:pt modelId="{5B6AAA03-AF4E-4385-8C28-FA2691BD468F}">
      <dgm:prSet/>
      <dgm:spPr/>
      <dgm:t>
        <a:bodyPr/>
        <a:lstStyle/>
        <a:p>
          <a:r>
            <a:rPr lang="en-US" dirty="0"/>
            <a:t>Follow up Phone calls &amp; cards</a:t>
          </a:r>
        </a:p>
      </dgm:t>
    </dgm:pt>
    <dgm:pt modelId="{D3BCB0E1-578B-4460-8C68-F599DE8C1416}" type="parTrans" cxnId="{BD7852CA-B60C-4C36-9663-1043DF159E00}">
      <dgm:prSet/>
      <dgm:spPr/>
      <dgm:t>
        <a:bodyPr/>
        <a:lstStyle/>
        <a:p>
          <a:endParaRPr lang="en-US"/>
        </a:p>
      </dgm:t>
    </dgm:pt>
    <dgm:pt modelId="{3E0BADCE-0FBB-4002-8303-FD173325BE99}" type="sibTrans" cxnId="{BD7852CA-B60C-4C36-9663-1043DF159E00}">
      <dgm:prSet/>
      <dgm:spPr/>
      <dgm:t>
        <a:bodyPr/>
        <a:lstStyle/>
        <a:p>
          <a:endParaRPr lang="en-US"/>
        </a:p>
      </dgm:t>
    </dgm:pt>
    <dgm:pt modelId="{884432D9-311E-4707-9004-0FA7C3EE7752}">
      <dgm:prSet/>
      <dgm:spPr/>
      <dgm:t>
        <a:bodyPr/>
        <a:lstStyle/>
        <a:p>
          <a:r>
            <a:rPr lang="en-US" dirty="0"/>
            <a:t>Grief conference</a:t>
          </a:r>
        </a:p>
      </dgm:t>
    </dgm:pt>
    <dgm:pt modelId="{C4D8CC04-15B4-4E16-8A1C-ADA3FE9D3D43}" type="parTrans" cxnId="{67687FB0-1AD3-4C65-9CC9-94CAF80048D0}">
      <dgm:prSet/>
      <dgm:spPr/>
      <dgm:t>
        <a:bodyPr/>
        <a:lstStyle/>
        <a:p>
          <a:endParaRPr lang="en-US"/>
        </a:p>
      </dgm:t>
    </dgm:pt>
    <dgm:pt modelId="{1F9D0278-248B-44A6-AB3E-11ACB284A6F7}" type="sibTrans" cxnId="{67687FB0-1AD3-4C65-9CC9-94CAF80048D0}">
      <dgm:prSet/>
      <dgm:spPr/>
      <dgm:t>
        <a:bodyPr/>
        <a:lstStyle/>
        <a:p>
          <a:endParaRPr lang="en-US"/>
        </a:p>
      </dgm:t>
    </dgm:pt>
    <dgm:pt modelId="{A329E20F-323A-4B2E-B29C-DA94C5C2635A}">
      <dgm:prSet/>
      <dgm:spPr/>
      <dgm:t>
        <a:bodyPr/>
        <a:lstStyle/>
        <a:p>
          <a:r>
            <a:rPr lang="en-US" dirty="0"/>
            <a:t>F/u appointment</a:t>
          </a:r>
        </a:p>
      </dgm:t>
    </dgm:pt>
    <dgm:pt modelId="{DF6FA2C3-5119-4818-9BAD-1BBA3DB779C0}" type="parTrans" cxnId="{124D9945-B408-48C1-8FF9-CC7A0B65AA95}">
      <dgm:prSet/>
      <dgm:spPr/>
      <dgm:t>
        <a:bodyPr/>
        <a:lstStyle/>
        <a:p>
          <a:endParaRPr lang="en-US"/>
        </a:p>
      </dgm:t>
    </dgm:pt>
    <dgm:pt modelId="{1AE08FE7-FB07-4DBD-BF41-CE8146F4A707}" type="sibTrans" cxnId="{124D9945-B408-48C1-8FF9-CC7A0B65AA95}">
      <dgm:prSet/>
      <dgm:spPr/>
      <dgm:t>
        <a:bodyPr/>
        <a:lstStyle/>
        <a:p>
          <a:endParaRPr lang="en-US"/>
        </a:p>
      </dgm:t>
    </dgm:pt>
    <dgm:pt modelId="{07F31121-A73D-442C-8944-8528278ECA01}">
      <dgm:prSet/>
      <dgm:spPr/>
      <dgm:t>
        <a:bodyPr/>
        <a:lstStyle/>
        <a:p>
          <a:r>
            <a:rPr lang="en-US" dirty="0"/>
            <a:t>Perinatal support group</a:t>
          </a:r>
        </a:p>
      </dgm:t>
    </dgm:pt>
    <dgm:pt modelId="{1C367304-4C5B-49A2-A1D4-0B15502BCF39}" type="parTrans" cxnId="{CA52003E-9719-4829-A0E0-E0E8CDA3E57F}">
      <dgm:prSet/>
      <dgm:spPr/>
      <dgm:t>
        <a:bodyPr/>
        <a:lstStyle/>
        <a:p>
          <a:endParaRPr lang="en-US"/>
        </a:p>
      </dgm:t>
    </dgm:pt>
    <dgm:pt modelId="{AFEBF405-FAF9-45FB-9182-316F6F79322A}" type="sibTrans" cxnId="{CA52003E-9719-4829-A0E0-E0E8CDA3E57F}">
      <dgm:prSet/>
      <dgm:spPr/>
      <dgm:t>
        <a:bodyPr/>
        <a:lstStyle/>
        <a:p>
          <a:endParaRPr lang="en-US"/>
        </a:p>
      </dgm:t>
    </dgm:pt>
    <dgm:pt modelId="{D2F086D5-2CAD-4AB1-BC8F-6E12D4F9DF21}" type="pres">
      <dgm:prSet presAssocID="{20FB017E-BE44-401B-9165-2E5414434490}" presName="diagram" presStyleCnt="0">
        <dgm:presLayoutVars>
          <dgm:dir/>
          <dgm:resizeHandles val="exact"/>
        </dgm:presLayoutVars>
      </dgm:prSet>
      <dgm:spPr/>
    </dgm:pt>
    <dgm:pt modelId="{BA0ED7CD-77E6-4B41-9D66-FB459D84C849}" type="pres">
      <dgm:prSet presAssocID="{405B08E9-FFFB-4183-B07A-B71729CCFE46}" presName="node" presStyleLbl="node1" presStyleIdx="0" presStyleCnt="5">
        <dgm:presLayoutVars>
          <dgm:bulletEnabled val="1"/>
        </dgm:presLayoutVars>
      </dgm:prSet>
      <dgm:spPr/>
    </dgm:pt>
    <dgm:pt modelId="{8BB8CE05-266D-4C9B-A1F5-08D03B65D08C}" type="pres">
      <dgm:prSet presAssocID="{13E47293-2341-405D-A8BE-518E93C8E460}" presName="sibTrans" presStyleCnt="0"/>
      <dgm:spPr/>
    </dgm:pt>
    <dgm:pt modelId="{A898787A-3686-4CE6-ACDF-4342961AB21B}" type="pres">
      <dgm:prSet presAssocID="{5B6AAA03-AF4E-4385-8C28-FA2691BD468F}" presName="node" presStyleLbl="node1" presStyleIdx="1" presStyleCnt="5">
        <dgm:presLayoutVars>
          <dgm:bulletEnabled val="1"/>
        </dgm:presLayoutVars>
      </dgm:prSet>
      <dgm:spPr/>
    </dgm:pt>
    <dgm:pt modelId="{1C0D05F8-1E0A-4715-AD3F-1BDA60E60712}" type="pres">
      <dgm:prSet presAssocID="{3E0BADCE-0FBB-4002-8303-FD173325BE99}" presName="sibTrans" presStyleCnt="0"/>
      <dgm:spPr/>
    </dgm:pt>
    <dgm:pt modelId="{250E5D76-600D-455B-8316-481BB30DA7F5}" type="pres">
      <dgm:prSet presAssocID="{884432D9-311E-4707-9004-0FA7C3EE7752}" presName="node" presStyleLbl="node1" presStyleIdx="2" presStyleCnt="5">
        <dgm:presLayoutVars>
          <dgm:bulletEnabled val="1"/>
        </dgm:presLayoutVars>
      </dgm:prSet>
      <dgm:spPr/>
    </dgm:pt>
    <dgm:pt modelId="{B4CC808B-6AA6-4991-8F9C-52BAC8C5B6B3}" type="pres">
      <dgm:prSet presAssocID="{1F9D0278-248B-44A6-AB3E-11ACB284A6F7}" presName="sibTrans" presStyleCnt="0"/>
      <dgm:spPr/>
    </dgm:pt>
    <dgm:pt modelId="{9EE008F2-01C6-4AFB-B63E-E8FD66814270}" type="pres">
      <dgm:prSet presAssocID="{A329E20F-323A-4B2E-B29C-DA94C5C2635A}" presName="node" presStyleLbl="node1" presStyleIdx="3" presStyleCnt="5">
        <dgm:presLayoutVars>
          <dgm:bulletEnabled val="1"/>
        </dgm:presLayoutVars>
      </dgm:prSet>
      <dgm:spPr/>
    </dgm:pt>
    <dgm:pt modelId="{C3B4BA2E-36F7-4E01-B335-359D112CF7D7}" type="pres">
      <dgm:prSet presAssocID="{1AE08FE7-FB07-4DBD-BF41-CE8146F4A707}" presName="sibTrans" presStyleCnt="0"/>
      <dgm:spPr/>
    </dgm:pt>
    <dgm:pt modelId="{A7928D11-94D6-41A1-96D0-F66E96B58DEC}" type="pres">
      <dgm:prSet presAssocID="{07F31121-A73D-442C-8944-8528278ECA01}" presName="node" presStyleLbl="node1" presStyleIdx="4" presStyleCnt="5">
        <dgm:presLayoutVars>
          <dgm:bulletEnabled val="1"/>
        </dgm:presLayoutVars>
      </dgm:prSet>
      <dgm:spPr/>
    </dgm:pt>
  </dgm:ptLst>
  <dgm:cxnLst>
    <dgm:cxn modelId="{3B180403-46A3-41EE-8BB9-6B5F4137DACB}" type="presOf" srcId="{20FB017E-BE44-401B-9165-2E5414434490}" destId="{D2F086D5-2CAD-4AB1-BC8F-6E12D4F9DF21}" srcOrd="0" destOrd="0" presId="urn:microsoft.com/office/officeart/2005/8/layout/default"/>
    <dgm:cxn modelId="{F268A52C-77BB-4867-9C23-EB57BC9411BC}" type="presOf" srcId="{405B08E9-FFFB-4183-B07A-B71729CCFE46}" destId="{BA0ED7CD-77E6-4B41-9D66-FB459D84C849}" srcOrd="0" destOrd="0" presId="urn:microsoft.com/office/officeart/2005/8/layout/default"/>
    <dgm:cxn modelId="{CA52003E-9719-4829-A0E0-E0E8CDA3E57F}" srcId="{20FB017E-BE44-401B-9165-2E5414434490}" destId="{07F31121-A73D-442C-8944-8528278ECA01}" srcOrd="4" destOrd="0" parTransId="{1C367304-4C5B-49A2-A1D4-0B15502BCF39}" sibTransId="{AFEBF405-FAF9-45FB-9182-316F6F79322A}"/>
    <dgm:cxn modelId="{124D9945-B408-48C1-8FF9-CC7A0B65AA95}" srcId="{20FB017E-BE44-401B-9165-2E5414434490}" destId="{A329E20F-323A-4B2E-B29C-DA94C5C2635A}" srcOrd="3" destOrd="0" parTransId="{DF6FA2C3-5119-4818-9BAD-1BBA3DB779C0}" sibTransId="{1AE08FE7-FB07-4DBD-BF41-CE8146F4A707}"/>
    <dgm:cxn modelId="{B86DDB52-3DEA-4B44-BF86-8DBE36EEFEC7}" type="presOf" srcId="{A329E20F-323A-4B2E-B29C-DA94C5C2635A}" destId="{9EE008F2-01C6-4AFB-B63E-E8FD66814270}" srcOrd="0" destOrd="0" presId="urn:microsoft.com/office/officeart/2005/8/layout/default"/>
    <dgm:cxn modelId="{67687FB0-1AD3-4C65-9CC9-94CAF80048D0}" srcId="{20FB017E-BE44-401B-9165-2E5414434490}" destId="{884432D9-311E-4707-9004-0FA7C3EE7752}" srcOrd="2" destOrd="0" parTransId="{C4D8CC04-15B4-4E16-8A1C-ADA3FE9D3D43}" sibTransId="{1F9D0278-248B-44A6-AB3E-11ACB284A6F7}"/>
    <dgm:cxn modelId="{619EDFBF-2E1D-4CAB-B440-D1930B865F64}" type="presOf" srcId="{07F31121-A73D-442C-8944-8528278ECA01}" destId="{A7928D11-94D6-41A1-96D0-F66E96B58DEC}" srcOrd="0" destOrd="0" presId="urn:microsoft.com/office/officeart/2005/8/layout/default"/>
    <dgm:cxn modelId="{BD7852CA-B60C-4C36-9663-1043DF159E00}" srcId="{20FB017E-BE44-401B-9165-2E5414434490}" destId="{5B6AAA03-AF4E-4385-8C28-FA2691BD468F}" srcOrd="1" destOrd="0" parTransId="{D3BCB0E1-578B-4460-8C68-F599DE8C1416}" sibTransId="{3E0BADCE-0FBB-4002-8303-FD173325BE99}"/>
    <dgm:cxn modelId="{63D837CF-7E19-44ED-8CEE-EF6CBAD20EB2}" type="presOf" srcId="{5B6AAA03-AF4E-4385-8C28-FA2691BD468F}" destId="{A898787A-3686-4CE6-ACDF-4342961AB21B}" srcOrd="0" destOrd="0" presId="urn:microsoft.com/office/officeart/2005/8/layout/default"/>
    <dgm:cxn modelId="{3ABBA7E9-C877-4385-98FF-D62905826EC7}" type="presOf" srcId="{884432D9-311E-4707-9004-0FA7C3EE7752}" destId="{250E5D76-600D-455B-8316-481BB30DA7F5}" srcOrd="0" destOrd="0" presId="urn:microsoft.com/office/officeart/2005/8/layout/default"/>
    <dgm:cxn modelId="{D5FE0BF8-55C9-4F13-8AD8-E800342A7AD8}" srcId="{20FB017E-BE44-401B-9165-2E5414434490}" destId="{405B08E9-FFFB-4183-B07A-B71729CCFE46}" srcOrd="0" destOrd="0" parTransId="{B13E40EC-9966-4E38-96A4-D0795D8D15E9}" sibTransId="{13E47293-2341-405D-A8BE-518E93C8E460}"/>
    <dgm:cxn modelId="{C01B90B7-DE78-421D-BFB2-87346C3E2181}" type="presParOf" srcId="{D2F086D5-2CAD-4AB1-BC8F-6E12D4F9DF21}" destId="{BA0ED7CD-77E6-4B41-9D66-FB459D84C849}" srcOrd="0" destOrd="0" presId="urn:microsoft.com/office/officeart/2005/8/layout/default"/>
    <dgm:cxn modelId="{D2CA22F1-7258-4CDD-93BA-21FB0A00F58B}" type="presParOf" srcId="{D2F086D5-2CAD-4AB1-BC8F-6E12D4F9DF21}" destId="{8BB8CE05-266D-4C9B-A1F5-08D03B65D08C}" srcOrd="1" destOrd="0" presId="urn:microsoft.com/office/officeart/2005/8/layout/default"/>
    <dgm:cxn modelId="{381119A8-873A-448B-8676-1DD2BAB1EF28}" type="presParOf" srcId="{D2F086D5-2CAD-4AB1-BC8F-6E12D4F9DF21}" destId="{A898787A-3686-4CE6-ACDF-4342961AB21B}" srcOrd="2" destOrd="0" presId="urn:microsoft.com/office/officeart/2005/8/layout/default"/>
    <dgm:cxn modelId="{BC17321C-BF45-4372-BC96-201E0F340E08}" type="presParOf" srcId="{D2F086D5-2CAD-4AB1-BC8F-6E12D4F9DF21}" destId="{1C0D05F8-1E0A-4715-AD3F-1BDA60E60712}" srcOrd="3" destOrd="0" presId="urn:microsoft.com/office/officeart/2005/8/layout/default"/>
    <dgm:cxn modelId="{622F1DD5-875B-463E-92C4-3384BDCCC1A2}" type="presParOf" srcId="{D2F086D5-2CAD-4AB1-BC8F-6E12D4F9DF21}" destId="{250E5D76-600D-455B-8316-481BB30DA7F5}" srcOrd="4" destOrd="0" presId="urn:microsoft.com/office/officeart/2005/8/layout/default"/>
    <dgm:cxn modelId="{F1FFC6DF-7B03-4875-87EA-58052DDFF2AF}" type="presParOf" srcId="{D2F086D5-2CAD-4AB1-BC8F-6E12D4F9DF21}" destId="{B4CC808B-6AA6-4991-8F9C-52BAC8C5B6B3}" srcOrd="5" destOrd="0" presId="urn:microsoft.com/office/officeart/2005/8/layout/default"/>
    <dgm:cxn modelId="{05FCE287-1B58-4BC4-9D21-F9806638890D}" type="presParOf" srcId="{D2F086D5-2CAD-4AB1-BC8F-6E12D4F9DF21}" destId="{9EE008F2-01C6-4AFB-B63E-E8FD66814270}" srcOrd="6" destOrd="0" presId="urn:microsoft.com/office/officeart/2005/8/layout/default"/>
    <dgm:cxn modelId="{DB9302B6-FFB7-481D-BAE9-8E5D72FBAEAD}" type="presParOf" srcId="{D2F086D5-2CAD-4AB1-BC8F-6E12D4F9DF21}" destId="{C3B4BA2E-36F7-4E01-B335-359D112CF7D7}" srcOrd="7" destOrd="0" presId="urn:microsoft.com/office/officeart/2005/8/layout/default"/>
    <dgm:cxn modelId="{15265048-17A4-49CF-8FF3-50DD574DB928}" type="presParOf" srcId="{D2F086D5-2CAD-4AB1-BC8F-6E12D4F9DF21}" destId="{A7928D11-94D6-41A1-96D0-F66E96B58DE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3B99F1-166D-4559-B252-072359D53478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43CBD81-D823-40BC-BBBB-34A386E124F8}">
      <dgm:prSet/>
      <dgm:spPr/>
      <dgm:t>
        <a:bodyPr/>
        <a:lstStyle/>
        <a:p>
          <a:r>
            <a:rPr lang="en-US"/>
            <a:t>Describe</a:t>
          </a:r>
        </a:p>
      </dgm:t>
    </dgm:pt>
    <dgm:pt modelId="{24DED326-F223-4A5A-832A-7E92244721FA}" type="parTrans" cxnId="{DE5176A1-84B4-46EE-A449-12E210001E74}">
      <dgm:prSet/>
      <dgm:spPr/>
      <dgm:t>
        <a:bodyPr/>
        <a:lstStyle/>
        <a:p>
          <a:endParaRPr lang="en-US"/>
        </a:p>
      </dgm:t>
    </dgm:pt>
    <dgm:pt modelId="{B67A08F6-8C3C-480C-A448-4D9A9E7E5189}" type="sibTrans" cxnId="{DE5176A1-84B4-46EE-A449-12E210001E74}">
      <dgm:prSet/>
      <dgm:spPr/>
      <dgm:t>
        <a:bodyPr/>
        <a:lstStyle/>
        <a:p>
          <a:endParaRPr lang="en-US"/>
        </a:p>
      </dgm:t>
    </dgm:pt>
    <dgm:pt modelId="{30AB01A0-D359-42F6-A0F0-254563800E7C}">
      <dgm:prSet/>
      <dgm:spPr/>
      <dgm:t>
        <a:bodyPr/>
        <a:lstStyle/>
        <a:p>
          <a:r>
            <a:rPr lang="en-US"/>
            <a:t>Describe the various types of perinatal loss and the various family responses to perinatal loss </a:t>
          </a:r>
        </a:p>
      </dgm:t>
    </dgm:pt>
    <dgm:pt modelId="{106FEBB7-734B-4AD1-A3AD-DE66A46178BB}" type="parTrans" cxnId="{82078762-5E33-4DF0-9B72-33051D2E30BA}">
      <dgm:prSet/>
      <dgm:spPr/>
      <dgm:t>
        <a:bodyPr/>
        <a:lstStyle/>
        <a:p>
          <a:endParaRPr lang="en-US"/>
        </a:p>
      </dgm:t>
    </dgm:pt>
    <dgm:pt modelId="{CB7F9475-A5BE-401C-AF75-F7FE3877DFC4}" type="sibTrans" cxnId="{82078762-5E33-4DF0-9B72-33051D2E30BA}">
      <dgm:prSet/>
      <dgm:spPr/>
      <dgm:t>
        <a:bodyPr/>
        <a:lstStyle/>
        <a:p>
          <a:endParaRPr lang="en-US"/>
        </a:p>
      </dgm:t>
    </dgm:pt>
    <dgm:pt modelId="{B35BB2DD-D9F4-41BB-B5AA-AA1B014FD1B5}">
      <dgm:prSet/>
      <dgm:spPr/>
      <dgm:t>
        <a:bodyPr/>
        <a:lstStyle/>
        <a:p>
          <a:r>
            <a:rPr lang="en-US"/>
            <a:t>Differentiate</a:t>
          </a:r>
        </a:p>
      </dgm:t>
    </dgm:pt>
    <dgm:pt modelId="{E9F5D548-0C84-4017-915D-4D27B54B8EED}" type="parTrans" cxnId="{7946D57B-FC27-4E8F-BD3F-48A81395CDD4}">
      <dgm:prSet/>
      <dgm:spPr/>
      <dgm:t>
        <a:bodyPr/>
        <a:lstStyle/>
        <a:p>
          <a:endParaRPr lang="en-US"/>
        </a:p>
      </dgm:t>
    </dgm:pt>
    <dgm:pt modelId="{AE672093-D6EB-40FF-9C9C-5CF52F7EEB45}" type="sibTrans" cxnId="{7946D57B-FC27-4E8F-BD3F-48A81395CDD4}">
      <dgm:prSet/>
      <dgm:spPr/>
      <dgm:t>
        <a:bodyPr/>
        <a:lstStyle/>
        <a:p>
          <a:endParaRPr lang="en-US"/>
        </a:p>
      </dgm:t>
    </dgm:pt>
    <dgm:pt modelId="{5C62EA70-785C-4EAC-A69C-A3D1ADB85ED7}">
      <dgm:prSet/>
      <dgm:spPr/>
      <dgm:t>
        <a:bodyPr/>
        <a:lstStyle/>
        <a:p>
          <a:r>
            <a:rPr lang="en-US"/>
            <a:t>Differentiate between helpful and hurtful responses in caring for women, their partners and families who experience a perinatal loss</a:t>
          </a:r>
        </a:p>
      </dgm:t>
    </dgm:pt>
    <dgm:pt modelId="{8D16A1E9-A7E0-439E-BB63-8E6B53AA012E}" type="parTrans" cxnId="{A2303223-C6AD-470A-B3B0-B89018784377}">
      <dgm:prSet/>
      <dgm:spPr/>
      <dgm:t>
        <a:bodyPr/>
        <a:lstStyle/>
        <a:p>
          <a:endParaRPr lang="en-US"/>
        </a:p>
      </dgm:t>
    </dgm:pt>
    <dgm:pt modelId="{EE0EA756-B99F-403C-A48A-ABFDB68D0EA3}" type="sibTrans" cxnId="{A2303223-C6AD-470A-B3B0-B89018784377}">
      <dgm:prSet/>
      <dgm:spPr/>
      <dgm:t>
        <a:bodyPr/>
        <a:lstStyle/>
        <a:p>
          <a:endParaRPr lang="en-US"/>
        </a:p>
      </dgm:t>
    </dgm:pt>
    <dgm:pt modelId="{81264067-202B-43AB-90E2-B9BAA6912D7E}">
      <dgm:prSet/>
      <dgm:spPr/>
      <dgm:t>
        <a:bodyPr/>
        <a:lstStyle/>
        <a:p>
          <a:r>
            <a:rPr lang="en-US"/>
            <a:t>Identify</a:t>
          </a:r>
        </a:p>
      </dgm:t>
    </dgm:pt>
    <dgm:pt modelId="{56844732-3CC3-4A46-9B59-848C52AEB1F1}" type="parTrans" cxnId="{6E6B2E4E-FDF3-4E1E-BC1D-F50EE41EC6D5}">
      <dgm:prSet/>
      <dgm:spPr/>
      <dgm:t>
        <a:bodyPr/>
        <a:lstStyle/>
        <a:p>
          <a:endParaRPr lang="en-US"/>
        </a:p>
      </dgm:t>
    </dgm:pt>
    <dgm:pt modelId="{533771A0-1FA8-4D24-A523-4B14884A9616}" type="sibTrans" cxnId="{6E6B2E4E-FDF3-4E1E-BC1D-F50EE41EC6D5}">
      <dgm:prSet/>
      <dgm:spPr/>
      <dgm:t>
        <a:bodyPr/>
        <a:lstStyle/>
        <a:p>
          <a:endParaRPr lang="en-US"/>
        </a:p>
      </dgm:t>
    </dgm:pt>
    <dgm:pt modelId="{C9AB2AAD-0962-4F4D-8DF5-B3EBD6D6A969}">
      <dgm:prSet/>
      <dgm:spPr/>
      <dgm:t>
        <a:bodyPr/>
        <a:lstStyle/>
        <a:p>
          <a:r>
            <a:rPr lang="en-US"/>
            <a:t>Identify individualized nursing interventions to meet the special needs of bereaved women, their partners and families with a perinatal loss and the ensuing grief.</a:t>
          </a:r>
        </a:p>
      </dgm:t>
    </dgm:pt>
    <dgm:pt modelId="{7B6EB22C-F7C2-4A20-A490-3A91A68C607D}" type="parTrans" cxnId="{50B5F293-7529-413A-84B8-1754E72E91D1}">
      <dgm:prSet/>
      <dgm:spPr/>
      <dgm:t>
        <a:bodyPr/>
        <a:lstStyle/>
        <a:p>
          <a:endParaRPr lang="en-US"/>
        </a:p>
      </dgm:t>
    </dgm:pt>
    <dgm:pt modelId="{53ABBD4A-1144-4B13-8B40-5ACFFBBEFD54}" type="sibTrans" cxnId="{50B5F293-7529-413A-84B8-1754E72E91D1}">
      <dgm:prSet/>
      <dgm:spPr/>
      <dgm:t>
        <a:bodyPr/>
        <a:lstStyle/>
        <a:p>
          <a:endParaRPr lang="en-US"/>
        </a:p>
      </dgm:t>
    </dgm:pt>
    <dgm:pt modelId="{AFB0C601-403C-4C74-8FB4-7DEED0D7486E}" type="pres">
      <dgm:prSet presAssocID="{B73B99F1-166D-4559-B252-072359D53478}" presName="Name0" presStyleCnt="0">
        <dgm:presLayoutVars>
          <dgm:dir/>
          <dgm:animLvl val="lvl"/>
          <dgm:resizeHandles val="exact"/>
        </dgm:presLayoutVars>
      </dgm:prSet>
      <dgm:spPr/>
    </dgm:pt>
    <dgm:pt modelId="{E170FC93-DDAF-4F1D-A57A-950137E60F22}" type="pres">
      <dgm:prSet presAssocID="{543CBD81-D823-40BC-BBBB-34A386E124F8}" presName="composite" presStyleCnt="0"/>
      <dgm:spPr/>
    </dgm:pt>
    <dgm:pt modelId="{38FB31AA-828A-4BC2-BE8A-938FBB0C76B9}" type="pres">
      <dgm:prSet presAssocID="{543CBD81-D823-40BC-BBBB-34A386E124F8}" presName="parTx" presStyleLbl="alignNode1" presStyleIdx="0" presStyleCnt="3">
        <dgm:presLayoutVars>
          <dgm:chMax val="0"/>
          <dgm:chPref val="0"/>
        </dgm:presLayoutVars>
      </dgm:prSet>
      <dgm:spPr/>
    </dgm:pt>
    <dgm:pt modelId="{F4243147-8924-4AD4-9D6C-05F6A3C58B8E}" type="pres">
      <dgm:prSet presAssocID="{543CBD81-D823-40BC-BBBB-34A386E124F8}" presName="desTx" presStyleLbl="alignAccFollowNode1" presStyleIdx="0" presStyleCnt="3">
        <dgm:presLayoutVars/>
      </dgm:prSet>
      <dgm:spPr/>
    </dgm:pt>
    <dgm:pt modelId="{6E27EEF1-1ED1-4F7C-97D2-AFAB375F9236}" type="pres">
      <dgm:prSet presAssocID="{B67A08F6-8C3C-480C-A448-4D9A9E7E5189}" presName="space" presStyleCnt="0"/>
      <dgm:spPr/>
    </dgm:pt>
    <dgm:pt modelId="{4BF06332-AECC-46BD-91B3-1E90F0BC9743}" type="pres">
      <dgm:prSet presAssocID="{B35BB2DD-D9F4-41BB-B5AA-AA1B014FD1B5}" presName="composite" presStyleCnt="0"/>
      <dgm:spPr/>
    </dgm:pt>
    <dgm:pt modelId="{A5FF48D7-BDBB-4B0E-9159-9772FA7CBFDD}" type="pres">
      <dgm:prSet presAssocID="{B35BB2DD-D9F4-41BB-B5AA-AA1B014FD1B5}" presName="parTx" presStyleLbl="alignNode1" presStyleIdx="1" presStyleCnt="3">
        <dgm:presLayoutVars>
          <dgm:chMax val="0"/>
          <dgm:chPref val="0"/>
        </dgm:presLayoutVars>
      </dgm:prSet>
      <dgm:spPr/>
    </dgm:pt>
    <dgm:pt modelId="{23DA084C-CB49-454B-B91D-C52F7C818D41}" type="pres">
      <dgm:prSet presAssocID="{B35BB2DD-D9F4-41BB-B5AA-AA1B014FD1B5}" presName="desTx" presStyleLbl="alignAccFollowNode1" presStyleIdx="1" presStyleCnt="3">
        <dgm:presLayoutVars/>
      </dgm:prSet>
      <dgm:spPr/>
    </dgm:pt>
    <dgm:pt modelId="{C7BF6BEA-925F-4439-A27F-14265C330252}" type="pres">
      <dgm:prSet presAssocID="{AE672093-D6EB-40FF-9C9C-5CF52F7EEB45}" presName="space" presStyleCnt="0"/>
      <dgm:spPr/>
    </dgm:pt>
    <dgm:pt modelId="{BB74A147-474D-45A4-B6CD-1BE9D6EE9355}" type="pres">
      <dgm:prSet presAssocID="{81264067-202B-43AB-90E2-B9BAA6912D7E}" presName="composite" presStyleCnt="0"/>
      <dgm:spPr/>
    </dgm:pt>
    <dgm:pt modelId="{43CD6988-CC05-4B1D-B4A9-D835A0BF776F}" type="pres">
      <dgm:prSet presAssocID="{81264067-202B-43AB-90E2-B9BAA6912D7E}" presName="parTx" presStyleLbl="alignNode1" presStyleIdx="2" presStyleCnt="3">
        <dgm:presLayoutVars>
          <dgm:chMax val="0"/>
          <dgm:chPref val="0"/>
        </dgm:presLayoutVars>
      </dgm:prSet>
      <dgm:spPr/>
    </dgm:pt>
    <dgm:pt modelId="{477CC380-284F-4031-AAB9-BF5D78C7A326}" type="pres">
      <dgm:prSet presAssocID="{81264067-202B-43AB-90E2-B9BAA6912D7E}" presName="desTx" presStyleLbl="alignAccFollowNode1" presStyleIdx="2" presStyleCnt="3">
        <dgm:presLayoutVars/>
      </dgm:prSet>
      <dgm:spPr/>
    </dgm:pt>
  </dgm:ptLst>
  <dgm:cxnLst>
    <dgm:cxn modelId="{000FD614-D784-4628-B3FB-3D3868F549A1}" type="presOf" srcId="{543CBD81-D823-40BC-BBBB-34A386E124F8}" destId="{38FB31AA-828A-4BC2-BE8A-938FBB0C76B9}" srcOrd="0" destOrd="0" presId="urn:microsoft.com/office/officeart/2016/7/layout/ChevronBlockProcess"/>
    <dgm:cxn modelId="{A2303223-C6AD-470A-B3B0-B89018784377}" srcId="{B35BB2DD-D9F4-41BB-B5AA-AA1B014FD1B5}" destId="{5C62EA70-785C-4EAC-A69C-A3D1ADB85ED7}" srcOrd="0" destOrd="0" parTransId="{8D16A1E9-A7E0-439E-BB63-8E6B53AA012E}" sibTransId="{EE0EA756-B99F-403C-A48A-ABFDB68D0EA3}"/>
    <dgm:cxn modelId="{82078762-5E33-4DF0-9B72-33051D2E30BA}" srcId="{543CBD81-D823-40BC-BBBB-34A386E124F8}" destId="{30AB01A0-D359-42F6-A0F0-254563800E7C}" srcOrd="0" destOrd="0" parTransId="{106FEBB7-734B-4AD1-A3AD-DE66A46178BB}" sibTransId="{CB7F9475-A5BE-401C-AF75-F7FE3877DFC4}"/>
    <dgm:cxn modelId="{41AC9F6B-65A8-462D-BF6F-D85060CE647B}" type="presOf" srcId="{B35BB2DD-D9F4-41BB-B5AA-AA1B014FD1B5}" destId="{A5FF48D7-BDBB-4B0E-9159-9772FA7CBFDD}" srcOrd="0" destOrd="0" presId="urn:microsoft.com/office/officeart/2016/7/layout/ChevronBlockProcess"/>
    <dgm:cxn modelId="{6E6B2E4E-FDF3-4E1E-BC1D-F50EE41EC6D5}" srcId="{B73B99F1-166D-4559-B252-072359D53478}" destId="{81264067-202B-43AB-90E2-B9BAA6912D7E}" srcOrd="2" destOrd="0" parTransId="{56844732-3CC3-4A46-9B59-848C52AEB1F1}" sibTransId="{533771A0-1FA8-4D24-A523-4B14884A9616}"/>
    <dgm:cxn modelId="{B5CFF655-33F4-4D4B-9FB5-811C320BDC64}" type="presOf" srcId="{81264067-202B-43AB-90E2-B9BAA6912D7E}" destId="{43CD6988-CC05-4B1D-B4A9-D835A0BF776F}" srcOrd="0" destOrd="0" presId="urn:microsoft.com/office/officeart/2016/7/layout/ChevronBlockProcess"/>
    <dgm:cxn modelId="{7946D57B-FC27-4E8F-BD3F-48A81395CDD4}" srcId="{B73B99F1-166D-4559-B252-072359D53478}" destId="{B35BB2DD-D9F4-41BB-B5AA-AA1B014FD1B5}" srcOrd="1" destOrd="0" parTransId="{E9F5D548-0C84-4017-915D-4D27B54B8EED}" sibTransId="{AE672093-D6EB-40FF-9C9C-5CF52F7EEB45}"/>
    <dgm:cxn modelId="{50B5F293-7529-413A-84B8-1754E72E91D1}" srcId="{81264067-202B-43AB-90E2-B9BAA6912D7E}" destId="{C9AB2AAD-0962-4F4D-8DF5-B3EBD6D6A969}" srcOrd="0" destOrd="0" parTransId="{7B6EB22C-F7C2-4A20-A490-3A91A68C607D}" sibTransId="{53ABBD4A-1144-4B13-8B40-5ACFFBBEFD54}"/>
    <dgm:cxn modelId="{DE5176A1-84B4-46EE-A449-12E210001E74}" srcId="{B73B99F1-166D-4559-B252-072359D53478}" destId="{543CBD81-D823-40BC-BBBB-34A386E124F8}" srcOrd="0" destOrd="0" parTransId="{24DED326-F223-4A5A-832A-7E92244721FA}" sibTransId="{B67A08F6-8C3C-480C-A448-4D9A9E7E5189}"/>
    <dgm:cxn modelId="{DD9784C1-1F8E-44F5-9E03-D22B5E6260F3}" type="presOf" srcId="{5C62EA70-785C-4EAC-A69C-A3D1ADB85ED7}" destId="{23DA084C-CB49-454B-B91D-C52F7C818D41}" srcOrd="0" destOrd="0" presId="urn:microsoft.com/office/officeart/2016/7/layout/ChevronBlockProcess"/>
    <dgm:cxn modelId="{FB608CC9-278B-40DD-BA18-400363621A2E}" type="presOf" srcId="{C9AB2AAD-0962-4F4D-8DF5-B3EBD6D6A969}" destId="{477CC380-284F-4031-AAB9-BF5D78C7A326}" srcOrd="0" destOrd="0" presId="urn:microsoft.com/office/officeart/2016/7/layout/ChevronBlockProcess"/>
    <dgm:cxn modelId="{B7E1CCD2-1F43-40A6-B606-3466DD85B574}" type="presOf" srcId="{B73B99F1-166D-4559-B252-072359D53478}" destId="{AFB0C601-403C-4C74-8FB4-7DEED0D7486E}" srcOrd="0" destOrd="0" presId="urn:microsoft.com/office/officeart/2016/7/layout/ChevronBlockProcess"/>
    <dgm:cxn modelId="{54C99BF2-057B-4805-BF6F-43E8F3CC469A}" type="presOf" srcId="{30AB01A0-D359-42F6-A0F0-254563800E7C}" destId="{F4243147-8924-4AD4-9D6C-05F6A3C58B8E}" srcOrd="0" destOrd="0" presId="urn:microsoft.com/office/officeart/2016/7/layout/ChevronBlockProcess"/>
    <dgm:cxn modelId="{95D8F2E3-CC29-4A5C-A2B6-4D90266E632D}" type="presParOf" srcId="{AFB0C601-403C-4C74-8FB4-7DEED0D7486E}" destId="{E170FC93-DDAF-4F1D-A57A-950137E60F22}" srcOrd="0" destOrd="0" presId="urn:microsoft.com/office/officeart/2016/7/layout/ChevronBlockProcess"/>
    <dgm:cxn modelId="{6E57CB8C-FABE-4D57-8060-3C120142A44A}" type="presParOf" srcId="{E170FC93-DDAF-4F1D-A57A-950137E60F22}" destId="{38FB31AA-828A-4BC2-BE8A-938FBB0C76B9}" srcOrd="0" destOrd="0" presId="urn:microsoft.com/office/officeart/2016/7/layout/ChevronBlockProcess"/>
    <dgm:cxn modelId="{C889884E-2B82-45C0-9014-E5343336DAAE}" type="presParOf" srcId="{E170FC93-DDAF-4F1D-A57A-950137E60F22}" destId="{F4243147-8924-4AD4-9D6C-05F6A3C58B8E}" srcOrd="1" destOrd="0" presId="urn:microsoft.com/office/officeart/2016/7/layout/ChevronBlockProcess"/>
    <dgm:cxn modelId="{4F074B14-5FF0-4E2E-8768-D6DEA2F56F48}" type="presParOf" srcId="{AFB0C601-403C-4C74-8FB4-7DEED0D7486E}" destId="{6E27EEF1-1ED1-4F7C-97D2-AFAB375F9236}" srcOrd="1" destOrd="0" presId="urn:microsoft.com/office/officeart/2016/7/layout/ChevronBlockProcess"/>
    <dgm:cxn modelId="{7D580F7B-5490-4ED5-BC5B-CB8D9F7DCE40}" type="presParOf" srcId="{AFB0C601-403C-4C74-8FB4-7DEED0D7486E}" destId="{4BF06332-AECC-46BD-91B3-1E90F0BC9743}" srcOrd="2" destOrd="0" presId="urn:microsoft.com/office/officeart/2016/7/layout/ChevronBlockProcess"/>
    <dgm:cxn modelId="{13625A2A-CB0E-4E20-B2CE-0236D011782F}" type="presParOf" srcId="{4BF06332-AECC-46BD-91B3-1E90F0BC9743}" destId="{A5FF48D7-BDBB-4B0E-9159-9772FA7CBFDD}" srcOrd="0" destOrd="0" presId="urn:microsoft.com/office/officeart/2016/7/layout/ChevronBlockProcess"/>
    <dgm:cxn modelId="{38A7E945-9AC3-4B79-8837-66B1C38B509C}" type="presParOf" srcId="{4BF06332-AECC-46BD-91B3-1E90F0BC9743}" destId="{23DA084C-CB49-454B-B91D-C52F7C818D41}" srcOrd="1" destOrd="0" presId="urn:microsoft.com/office/officeart/2016/7/layout/ChevronBlockProcess"/>
    <dgm:cxn modelId="{D41AE0C1-CEAE-403B-8D43-6F61222FF09B}" type="presParOf" srcId="{AFB0C601-403C-4C74-8FB4-7DEED0D7486E}" destId="{C7BF6BEA-925F-4439-A27F-14265C330252}" srcOrd="3" destOrd="0" presId="urn:microsoft.com/office/officeart/2016/7/layout/ChevronBlockProcess"/>
    <dgm:cxn modelId="{30F3E8AA-CFEB-4FF0-940D-E29718E1C33E}" type="presParOf" srcId="{AFB0C601-403C-4C74-8FB4-7DEED0D7486E}" destId="{BB74A147-474D-45A4-B6CD-1BE9D6EE9355}" srcOrd="4" destOrd="0" presId="urn:microsoft.com/office/officeart/2016/7/layout/ChevronBlockProcess"/>
    <dgm:cxn modelId="{DED3C27A-7AAD-424C-B648-1A3D7C55CAFF}" type="presParOf" srcId="{BB74A147-474D-45A4-B6CD-1BE9D6EE9355}" destId="{43CD6988-CC05-4B1D-B4A9-D835A0BF776F}" srcOrd="0" destOrd="0" presId="urn:microsoft.com/office/officeart/2016/7/layout/ChevronBlockProcess"/>
    <dgm:cxn modelId="{57320F64-8A21-490D-B60F-A988CC0EDFCD}" type="presParOf" srcId="{BB74A147-474D-45A4-B6CD-1BE9D6EE9355}" destId="{477CC380-284F-4031-AAB9-BF5D78C7A326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96189-D02F-4C57-86F8-B2D1E02A0017}">
      <dsp:nvSpPr>
        <dsp:cNvPr id="0" name=""/>
        <dsp:cNvSpPr/>
      </dsp:nvSpPr>
      <dsp:spPr>
        <a:xfrm>
          <a:off x="0" y="39244"/>
          <a:ext cx="7060095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Grandparents</a:t>
          </a:r>
        </a:p>
      </dsp:txBody>
      <dsp:txXfrm>
        <a:off x="48005" y="87249"/>
        <a:ext cx="6964085" cy="887374"/>
      </dsp:txXfrm>
    </dsp:sp>
    <dsp:sp modelId="{17747981-131D-467D-89A7-391D0DDA8FAE}">
      <dsp:nvSpPr>
        <dsp:cNvPr id="0" name=""/>
        <dsp:cNvSpPr/>
      </dsp:nvSpPr>
      <dsp:spPr>
        <a:xfrm>
          <a:off x="0" y="1022629"/>
          <a:ext cx="7060095" cy="1442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158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/>
            <a:t>Complicated by emotional pain witnessing and feeling immense grief of their child </a:t>
          </a:r>
        </a:p>
      </dsp:txBody>
      <dsp:txXfrm>
        <a:off x="0" y="1022629"/>
        <a:ext cx="7060095" cy="1442790"/>
      </dsp:txXfrm>
    </dsp:sp>
    <dsp:sp modelId="{AA8DB832-0DC2-45E3-8F45-A7D0EF2FAE38}">
      <dsp:nvSpPr>
        <dsp:cNvPr id="0" name=""/>
        <dsp:cNvSpPr/>
      </dsp:nvSpPr>
      <dsp:spPr>
        <a:xfrm>
          <a:off x="0" y="2465419"/>
          <a:ext cx="7060095" cy="983384"/>
        </a:xfrm>
        <a:prstGeom prst="roundRect">
          <a:avLst/>
        </a:prstGeom>
        <a:solidFill>
          <a:schemeClr val="accent2">
            <a:hueOff val="-399945"/>
            <a:satOff val="-48385"/>
            <a:lumOff val="-2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Siblings</a:t>
          </a:r>
        </a:p>
      </dsp:txBody>
      <dsp:txXfrm>
        <a:off x="48005" y="2513424"/>
        <a:ext cx="6964085" cy="887374"/>
      </dsp:txXfrm>
    </dsp:sp>
    <dsp:sp modelId="{F9B7232D-7AED-47B5-AC0E-A196C0C48136}">
      <dsp:nvSpPr>
        <dsp:cNvPr id="0" name=""/>
        <dsp:cNvSpPr/>
      </dsp:nvSpPr>
      <dsp:spPr>
        <a:xfrm>
          <a:off x="0" y="3448804"/>
          <a:ext cx="7060095" cy="2079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158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/>
            <a:t>Young children respond more to the reactions of parents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/>
            <a:t>School-aged kids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/>
            <a:t>Teenagers</a:t>
          </a:r>
        </a:p>
      </dsp:txBody>
      <dsp:txXfrm>
        <a:off x="0" y="3448804"/>
        <a:ext cx="7060095" cy="2079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6081D-E363-439B-8222-1559D05C9770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Do your length, weight, head circumference, crib card, footprints &amp; handprints, clay molds</a:t>
          </a:r>
        </a:p>
      </dsp:txBody>
      <dsp:txXfrm>
        <a:off x="447913" y="1658"/>
        <a:ext cx="2863304" cy="1717982"/>
      </dsp:txXfrm>
    </dsp:sp>
    <dsp:sp modelId="{D4F58C19-AF0D-4664-9D3E-E3532B4DFE08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Hold them like a baby, cradle them</a:t>
          </a:r>
        </a:p>
      </dsp:txBody>
      <dsp:txXfrm>
        <a:off x="3597547" y="1658"/>
        <a:ext cx="2863304" cy="1717982"/>
      </dsp:txXfrm>
    </dsp:sp>
    <dsp:sp modelId="{4F03D139-443E-4FAD-AD8A-B10D4AD7612C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Refer to them by name, he/she, not it</a:t>
          </a:r>
        </a:p>
      </dsp:txBody>
      <dsp:txXfrm>
        <a:off x="6747182" y="1658"/>
        <a:ext cx="2863304" cy="1717982"/>
      </dsp:txXfrm>
    </dsp:sp>
    <dsp:sp modelId="{9B700675-9B7E-4064-BFCE-9044408347C1}">
      <dsp:nvSpPr>
        <dsp:cNvPr id="0" name=""/>
        <dsp:cNvSpPr/>
      </dsp:nvSpPr>
      <dsp:spPr>
        <a:xfrm>
          <a:off x="447913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Swaddle in a baby blanket, put on a hat</a:t>
          </a:r>
        </a:p>
      </dsp:txBody>
      <dsp:txXfrm>
        <a:off x="447913" y="2005971"/>
        <a:ext cx="2863304" cy="1717982"/>
      </dsp:txXfrm>
    </dsp:sp>
    <dsp:sp modelId="{D9236A99-E0FC-4850-A126-991A79B673E6}">
      <dsp:nvSpPr>
        <dsp:cNvPr id="0" name=""/>
        <dsp:cNvSpPr/>
      </dsp:nvSpPr>
      <dsp:spPr>
        <a:xfrm>
          <a:off x="3597547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Special clothes available, often donated, some very small, some from wedding dresses, decorative cloth diapers – this is all more memorabilia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Give them things that touched baby or had a connection to baby – crib card, tape measure, lotion bottle comb, clothing, hats, blankets</a:t>
          </a:r>
        </a:p>
      </dsp:txBody>
      <dsp:txXfrm>
        <a:off x="3597547" y="2005971"/>
        <a:ext cx="2863304" cy="1717982"/>
      </dsp:txXfrm>
    </dsp:sp>
    <dsp:sp modelId="{1C662238-39D8-4A68-96E5-A7EEE26D92E0}">
      <dsp:nvSpPr>
        <dsp:cNvPr id="0" name=""/>
        <dsp:cNvSpPr/>
      </dsp:nvSpPr>
      <dsp:spPr>
        <a:xfrm>
          <a:off x="6747182" y="2005971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Ask about pictures and a lock of hair</a:t>
          </a:r>
        </a:p>
      </dsp:txBody>
      <dsp:txXfrm>
        <a:off x="6747182" y="2005971"/>
        <a:ext cx="2863304" cy="17179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ED7CD-77E6-4B41-9D66-FB459D84C849}">
      <dsp:nvSpPr>
        <dsp:cNvPr id="0" name=""/>
        <dsp:cNvSpPr/>
      </dsp:nvSpPr>
      <dsp:spPr>
        <a:xfrm>
          <a:off x="0" y="296517"/>
          <a:ext cx="1840809" cy="1104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Written and verbalized discharge information</a:t>
          </a:r>
        </a:p>
      </dsp:txBody>
      <dsp:txXfrm>
        <a:off x="0" y="296517"/>
        <a:ext cx="1840809" cy="1104485"/>
      </dsp:txXfrm>
    </dsp:sp>
    <dsp:sp modelId="{A898787A-3686-4CE6-ACDF-4342961AB21B}">
      <dsp:nvSpPr>
        <dsp:cNvPr id="0" name=""/>
        <dsp:cNvSpPr/>
      </dsp:nvSpPr>
      <dsp:spPr>
        <a:xfrm>
          <a:off x="2024890" y="296517"/>
          <a:ext cx="1840809" cy="1104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Follow up Phone calls &amp; cards</a:t>
          </a:r>
        </a:p>
      </dsp:txBody>
      <dsp:txXfrm>
        <a:off x="2024890" y="296517"/>
        <a:ext cx="1840809" cy="1104485"/>
      </dsp:txXfrm>
    </dsp:sp>
    <dsp:sp modelId="{250E5D76-600D-455B-8316-481BB30DA7F5}">
      <dsp:nvSpPr>
        <dsp:cNvPr id="0" name=""/>
        <dsp:cNvSpPr/>
      </dsp:nvSpPr>
      <dsp:spPr>
        <a:xfrm>
          <a:off x="4049781" y="296517"/>
          <a:ext cx="1840809" cy="1104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Grief conference</a:t>
          </a:r>
        </a:p>
      </dsp:txBody>
      <dsp:txXfrm>
        <a:off x="4049781" y="296517"/>
        <a:ext cx="1840809" cy="1104485"/>
      </dsp:txXfrm>
    </dsp:sp>
    <dsp:sp modelId="{9EE008F2-01C6-4AFB-B63E-E8FD66814270}">
      <dsp:nvSpPr>
        <dsp:cNvPr id="0" name=""/>
        <dsp:cNvSpPr/>
      </dsp:nvSpPr>
      <dsp:spPr>
        <a:xfrm>
          <a:off x="1012445" y="1585083"/>
          <a:ext cx="1840809" cy="1104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F/u appointment</a:t>
          </a:r>
        </a:p>
      </dsp:txBody>
      <dsp:txXfrm>
        <a:off x="1012445" y="1585083"/>
        <a:ext cx="1840809" cy="1104485"/>
      </dsp:txXfrm>
    </dsp:sp>
    <dsp:sp modelId="{A7928D11-94D6-41A1-96D0-F66E96B58DEC}">
      <dsp:nvSpPr>
        <dsp:cNvPr id="0" name=""/>
        <dsp:cNvSpPr/>
      </dsp:nvSpPr>
      <dsp:spPr>
        <a:xfrm>
          <a:off x="3037335" y="1585083"/>
          <a:ext cx="1840809" cy="1104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Perinatal support group</a:t>
          </a:r>
        </a:p>
      </dsp:txBody>
      <dsp:txXfrm>
        <a:off x="3037335" y="1585083"/>
        <a:ext cx="1840809" cy="11044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B31AA-828A-4BC2-BE8A-938FBB0C76B9}">
      <dsp:nvSpPr>
        <dsp:cNvPr id="0" name=""/>
        <dsp:cNvSpPr/>
      </dsp:nvSpPr>
      <dsp:spPr>
        <a:xfrm>
          <a:off x="8930" y="207047"/>
          <a:ext cx="3534264" cy="1060279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915" tIns="130915" rIns="130915" bIns="13091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Describe</a:t>
          </a:r>
        </a:p>
      </dsp:txBody>
      <dsp:txXfrm>
        <a:off x="327014" y="207047"/>
        <a:ext cx="2898096" cy="1060279"/>
      </dsp:txXfrm>
    </dsp:sp>
    <dsp:sp modelId="{F4243147-8924-4AD4-9D6C-05F6A3C58B8E}">
      <dsp:nvSpPr>
        <dsp:cNvPr id="0" name=""/>
        <dsp:cNvSpPr/>
      </dsp:nvSpPr>
      <dsp:spPr>
        <a:xfrm>
          <a:off x="8930" y="1267327"/>
          <a:ext cx="3216180" cy="25239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150" tIns="254150" rIns="254150" bIns="50829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Describe the various types of perinatal loss and the various family responses to perinatal loss </a:t>
          </a:r>
        </a:p>
      </dsp:txBody>
      <dsp:txXfrm>
        <a:off x="8930" y="1267327"/>
        <a:ext cx="3216180" cy="2523931"/>
      </dsp:txXfrm>
    </dsp:sp>
    <dsp:sp modelId="{A5FF48D7-BDBB-4B0E-9159-9772FA7CBFDD}">
      <dsp:nvSpPr>
        <dsp:cNvPr id="0" name=""/>
        <dsp:cNvSpPr/>
      </dsp:nvSpPr>
      <dsp:spPr>
        <a:xfrm>
          <a:off x="3490667" y="207047"/>
          <a:ext cx="3534264" cy="1060279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915" tIns="130915" rIns="130915" bIns="13091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Differentiate</a:t>
          </a:r>
        </a:p>
      </dsp:txBody>
      <dsp:txXfrm>
        <a:off x="3808751" y="207047"/>
        <a:ext cx="2898096" cy="1060279"/>
      </dsp:txXfrm>
    </dsp:sp>
    <dsp:sp modelId="{23DA084C-CB49-454B-B91D-C52F7C818D41}">
      <dsp:nvSpPr>
        <dsp:cNvPr id="0" name=""/>
        <dsp:cNvSpPr/>
      </dsp:nvSpPr>
      <dsp:spPr>
        <a:xfrm>
          <a:off x="3490667" y="1267327"/>
          <a:ext cx="3216180" cy="25239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150" tIns="254150" rIns="254150" bIns="50829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Differentiate between helpful and hurtful responses in caring for women, their partners and families who experience a perinatal loss</a:t>
          </a:r>
        </a:p>
      </dsp:txBody>
      <dsp:txXfrm>
        <a:off x="3490667" y="1267327"/>
        <a:ext cx="3216180" cy="2523931"/>
      </dsp:txXfrm>
    </dsp:sp>
    <dsp:sp modelId="{43CD6988-CC05-4B1D-B4A9-D835A0BF776F}">
      <dsp:nvSpPr>
        <dsp:cNvPr id="0" name=""/>
        <dsp:cNvSpPr/>
      </dsp:nvSpPr>
      <dsp:spPr>
        <a:xfrm>
          <a:off x="6972405" y="207047"/>
          <a:ext cx="3534264" cy="1060279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915" tIns="130915" rIns="130915" bIns="13091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Identify</a:t>
          </a:r>
        </a:p>
      </dsp:txBody>
      <dsp:txXfrm>
        <a:off x="7290489" y="207047"/>
        <a:ext cx="2898096" cy="1060279"/>
      </dsp:txXfrm>
    </dsp:sp>
    <dsp:sp modelId="{477CC380-284F-4031-AAB9-BF5D78C7A326}">
      <dsp:nvSpPr>
        <dsp:cNvPr id="0" name=""/>
        <dsp:cNvSpPr/>
      </dsp:nvSpPr>
      <dsp:spPr>
        <a:xfrm>
          <a:off x="6972405" y="1267327"/>
          <a:ext cx="3216180" cy="25239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150" tIns="254150" rIns="254150" bIns="50829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Identify individualized nursing interventions to meet the special needs of bereaved women, their partners and families with a perinatal loss and the ensuing grief.</a:t>
          </a:r>
        </a:p>
      </dsp:txBody>
      <dsp:txXfrm>
        <a:off x="6972405" y="1267327"/>
        <a:ext cx="3216180" cy="2523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8F373-4F34-4EA8-ACB0-A74CA78F722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F9D9F-44D6-4B67-8BBF-91F4829EA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F9D9F-44D6-4B67-8BBF-91F4829EAE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58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B026900E-22F7-4EF5-B646-9E48093527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541F01FE-8FD5-4D24-BDB2-50AC78DDC2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defTabSz="922338">
              <a:defRPr/>
            </a:pPr>
            <a:endParaRPr lang="en-US" altLang="en-US" dirty="0"/>
          </a:p>
          <a:p>
            <a:pPr defTabSz="922338">
              <a:defRPr/>
            </a:pPr>
            <a:endParaRPr lang="en-US" altLang="en-US" dirty="0"/>
          </a:p>
          <a:p>
            <a:pPr defTabSz="922338">
              <a:defRPr/>
            </a:pPr>
            <a:endParaRPr lang="en-US" altLang="en-US" dirty="0"/>
          </a:p>
          <a:p>
            <a:pPr defTabSz="922338"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65CAF7BE-1AB4-4992-8628-30C78956A1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895A2DD1-69F1-4961-A75F-AC68266DC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65F1F33D-6F48-44A2-83C4-21D363F6E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4686CC-B0F4-400B-B977-376653363E36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2BE49B24-0FB8-4EAC-A17E-789A2C9AC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664238C-80B6-4E2A-BDF6-7E86A9554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7BAF20BE-DABE-4770-887F-1FCBFFD35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3438B3-7747-4624-A1DC-CF868E89C3CD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230A3DA3-5D32-4753-8B9D-3FFB8AB9F2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F59CE85F-5BBD-4ED7-9C09-91FC350013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7B46AE34-F9D8-4A0A-BCA3-98604FC3D7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EF6F62-D4AC-46BD-AB39-3D8A9D532329}" type="slidenum">
              <a:rPr lang="es-UY" altLang="en-US"/>
              <a:pPr/>
              <a:t>20</a:t>
            </a:fld>
            <a:endParaRPr lang="es-UY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B50F21D8-C3ED-4A35-8ED1-9893581AB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992949BE-E9A1-4B5C-A08D-7077DFFC7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285A10C6-C251-414F-8CFB-9BAD17F715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3C91D6-472A-44FB-9EFF-DA1B197E5A77}" type="slidenum">
              <a:rPr lang="es-UY" altLang="en-US"/>
              <a:pPr/>
              <a:t>22</a:t>
            </a:fld>
            <a:endParaRPr lang="es-UY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F9D9F-44D6-4B67-8BBF-91F4829EAE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04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F9D9F-44D6-4B67-8BBF-91F4829EAE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3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F9D9F-44D6-4B67-8BBF-91F4829EAE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2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Box 37.1 from Lowdermilk, also from Gunderson Lutheran Affiliate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F9D9F-44D6-4B67-8BBF-91F4829EAE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6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Shown is Figure 37-2 from the textbook: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Laura’s family members say a special goodbye. (Courtesy Amy and Ken Turner, Cary, NC.)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686349-84AC-4A96-A81D-D9A02C6A34D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66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F9D9F-44D6-4B67-8BBF-91F4829EAE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22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41CE463-B6B3-4387-BAA8-17B1ABA57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0200" y="3048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Notes Placeholder 2">
            <a:extLst>
              <a:ext uri="{FF2B5EF4-FFF2-40B4-BE49-F238E27FC236}">
                <a16:creationId xmlns:a16="http://schemas.microsoft.com/office/drawing/2014/main" id="{2E40E1DC-52B2-40F5-8C6E-E0A94E264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810000"/>
            <a:ext cx="5486400" cy="5410200"/>
          </a:xfrm>
          <a:ln/>
        </p:spPr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229877F8-7CB8-452B-A4C4-4A3CE007B6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29AEE5-A47C-4DB1-BDAD-F08D49862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267200"/>
            <a:ext cx="5486400" cy="4183063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E0D3B346-0C95-4227-83B8-2F921C3680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FD3B5F-0364-4212-BADB-CB0029F7C710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615CA9A3-44A6-4585-9281-8628FDA2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BC3D351F-F32B-4D7A-937F-3830D7729A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86349-84AC-4A96-A81D-D9A02C6A34D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9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4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F2C1AB64-DB5C-48E8-AD05-EEA696AD1C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09EB7-A35C-48C9-AF6B-B57F3A481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0947"/>
            <a:ext cx="9144000" cy="2940679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Perinatal Loss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BFD82-2DA0-4CDC-914D-F54564688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86396"/>
            <a:ext cx="9144000" cy="1642477"/>
          </a:xfrm>
        </p:spPr>
        <p:txBody>
          <a:bodyPr anchor="b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Kimberly Rosenbaum MSN, RNC-OB, IBCLC </a:t>
            </a:r>
          </a:p>
          <a:p>
            <a:r>
              <a:rPr lang="en-US" sz="2200">
                <a:solidFill>
                  <a:srgbClr val="FFFFFF"/>
                </a:solidFill>
              </a:rPr>
              <a:t>Assistant Clinical Professor</a:t>
            </a:r>
          </a:p>
          <a:p>
            <a:r>
              <a:rPr lang="en-US" sz="2200">
                <a:solidFill>
                  <a:srgbClr val="FFFFFF"/>
                </a:solidFill>
              </a:rPr>
              <a:t>Texas State University</a:t>
            </a:r>
          </a:p>
          <a:p>
            <a:endParaRPr lang="en-US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5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5F00-CDC8-43B9-AD25-AE754B44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&amp;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4BF0-D813-4E59-8E13-CBC55CA24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3346"/>
            <a:ext cx="10515600" cy="4283617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US" altLang="en-US" dirty="0">
                <a:effectLst/>
              </a:rPr>
              <a:t>Respectful Disposition of the body</a:t>
            </a:r>
          </a:p>
          <a:p>
            <a:pPr lvl="2">
              <a:defRPr/>
            </a:pPr>
            <a:r>
              <a:rPr lang="en-US" altLang="en-US" dirty="0"/>
              <a:t>After 20 weeks</a:t>
            </a:r>
          </a:p>
          <a:p>
            <a:pPr lvl="2">
              <a:defRPr/>
            </a:pPr>
            <a:r>
              <a:rPr lang="en-US" altLang="en-US" dirty="0">
                <a:effectLst/>
              </a:rPr>
              <a:t>Prior to 20 weeks</a:t>
            </a:r>
          </a:p>
          <a:p>
            <a:pPr lvl="1" eaLnBrk="1" hangingPunct="1">
              <a:defRPr/>
            </a:pPr>
            <a:r>
              <a:rPr lang="en-US" altLang="en-US" dirty="0">
                <a:effectLst/>
              </a:rPr>
              <a:t>Autopsy</a:t>
            </a:r>
          </a:p>
          <a:p>
            <a:pPr lvl="2" eaLnBrk="1" hangingPunct="1">
              <a:defRPr/>
            </a:pPr>
            <a:r>
              <a:rPr lang="en-US" altLang="en-US" dirty="0">
                <a:effectLst/>
              </a:rPr>
              <a:t>Personal, cultural, and religious views </a:t>
            </a:r>
          </a:p>
          <a:p>
            <a:pPr lvl="1" eaLnBrk="1" hangingPunct="1">
              <a:defRPr/>
            </a:pPr>
            <a:r>
              <a:rPr lang="en-US" altLang="en-US" dirty="0">
                <a:effectLst/>
              </a:rPr>
              <a:t>Organ donation</a:t>
            </a:r>
          </a:p>
          <a:p>
            <a:pPr lvl="1" eaLnBrk="1" hangingPunct="1">
              <a:defRPr/>
            </a:pPr>
            <a:r>
              <a:rPr lang="en-US" altLang="en-US" dirty="0">
                <a:effectLst/>
              </a:rPr>
              <a:t>Spiritual rituals</a:t>
            </a:r>
          </a:p>
          <a:p>
            <a:pPr lvl="1" eaLnBrk="1" hangingPunct="1">
              <a:defRPr/>
            </a:pPr>
            <a:r>
              <a:rPr lang="en-US" altLang="en-US" dirty="0">
                <a:effectLst/>
              </a:rPr>
              <a:t>Memorial or funeral service</a:t>
            </a:r>
          </a:p>
          <a:p>
            <a:pPr lvl="1" eaLnBrk="1" hangingPunct="1">
              <a:defRPr/>
            </a:pPr>
            <a:r>
              <a:rPr lang="en-US" altLang="en-US" dirty="0">
                <a:effectLst/>
              </a:rPr>
              <a:t>Do not rush the family into making 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2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11C15-F9AD-4287-A409-C691C00E6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Postpartum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62ABD-9538-4FE8-B322-A577D231A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190875"/>
            <a:ext cx="4581526" cy="2986087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Hospital Unit</a:t>
            </a:r>
          </a:p>
          <a:p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Location on Unit</a:t>
            </a:r>
          </a:p>
          <a:p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BUBBLE-LE</a:t>
            </a:r>
          </a:p>
          <a:p>
            <a:endParaRPr lang="en-US" sz="180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4" name="Content Placeholder 4" descr="Figure 37-3. Door card for room of mother who has had a perinatal loss. Photo of a leaf on a purple background." title="Figure 37-3. Door card for room of mother who has had a perinatal loss. Photo of a leaf on a purple background.">
            <a:extLst>
              <a:ext uri="{FF2B5EF4-FFF2-40B4-BE49-F238E27FC236}">
                <a16:creationId xmlns:a16="http://schemas.microsoft.com/office/drawing/2014/main" id="{076ED64C-812D-403E-9FA5-CB8952FF7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r="4407" b="-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45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Baby care</a:t>
            </a:r>
          </a:p>
        </p:txBody>
      </p:sp>
      <p:graphicFrame>
        <p:nvGraphicFramePr>
          <p:cNvPr id="6" name="Content Placeholder">
            <a:extLst>
              <a:ext uri="{FF2B5EF4-FFF2-40B4-BE49-F238E27FC236}">
                <a16:creationId xmlns:a16="http://schemas.microsoft.com/office/drawing/2014/main" id="{62631FC4-DFC4-49E4-88BA-88067694FA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926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ED47F38-4C6F-4545-88C2-F8486354EC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sz="6600"/>
            </a:br>
            <a:r>
              <a:rPr lang="en-US" altLang="en-US"/>
              <a:t>Protecting</a:t>
            </a:r>
            <a:br>
              <a:rPr lang="en-US" altLang="en-US" sz="4000">
                <a:solidFill>
                  <a:srgbClr val="323E1A"/>
                </a:solidFill>
              </a:rPr>
            </a:br>
            <a:br>
              <a:rPr lang="en-US" altLang="en-US" sz="6600"/>
            </a:br>
            <a:endParaRPr lang="en-US" altLang="en-US" sz="6600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88312686-8C29-4FE8-A9A2-11EA464C0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0" y="549276"/>
            <a:ext cx="4648200" cy="54006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eaLnBrk="1" hangingPunct="1">
              <a:buFontTx/>
              <a:buBlip>
                <a:blip r:embed="rId3"/>
              </a:buBlip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Physical and emotional pain </a:t>
            </a:r>
          </a:p>
          <a:p>
            <a:pPr>
              <a:defRPr/>
            </a:pPr>
            <a:r>
              <a:rPr lang="en-US" dirty="0"/>
              <a:t>Hunger</a:t>
            </a:r>
          </a:p>
          <a:p>
            <a:pPr>
              <a:defRPr/>
            </a:pPr>
            <a:r>
              <a:rPr lang="en-US" dirty="0"/>
              <a:t>Cold</a:t>
            </a:r>
          </a:p>
          <a:p>
            <a:pPr>
              <a:defRPr/>
            </a:pPr>
            <a:r>
              <a:rPr lang="en-US" dirty="0"/>
              <a:t>Thirst</a:t>
            </a:r>
          </a:p>
          <a:p>
            <a:pPr>
              <a:defRPr/>
            </a:pPr>
            <a:r>
              <a:rPr lang="en-US" dirty="0"/>
              <a:t>Dignity</a:t>
            </a:r>
          </a:p>
          <a:p>
            <a:pPr>
              <a:defRPr/>
            </a:pPr>
            <a:r>
              <a:rPr lang="en-US" dirty="0"/>
              <a:t>Hope</a:t>
            </a:r>
          </a:p>
          <a:p>
            <a:pPr>
              <a:defRPr/>
            </a:pPr>
            <a:r>
              <a:rPr lang="en-US" dirty="0"/>
              <a:t>Soothing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52EC2593-8422-4BDA-BF5C-5D76A973842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800" y="2425700"/>
            <a:ext cx="4483100" cy="3340100"/>
          </a:xfrm>
        </p:spPr>
      </p:pic>
      <p:sp>
        <p:nvSpPr>
          <p:cNvPr id="25605" name="Footer Placeholder 3">
            <a:extLst>
              <a:ext uri="{FF2B5EF4-FFF2-40B4-BE49-F238E27FC236}">
                <a16:creationId xmlns:a16="http://schemas.microsoft.com/office/drawing/2014/main" id="{C07A6BBE-A5E5-4196-80CB-81493B872B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©2012, Gundersen Lutheran Medical Foundation, Inc. </a:t>
            </a:r>
          </a:p>
        </p:txBody>
      </p:sp>
      <p:sp>
        <p:nvSpPr>
          <p:cNvPr id="25606" name="Slide Number Placeholder 5">
            <a:extLst>
              <a:ext uri="{FF2B5EF4-FFF2-40B4-BE49-F238E27FC236}">
                <a16:creationId xmlns:a16="http://schemas.microsoft.com/office/drawing/2014/main" id="{2D39AD12-82C9-48A2-A504-743964EDB7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4A78D4-6479-4928-A13F-86A654C89C1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>
            <a:extLst>
              <a:ext uri="{FF2B5EF4-FFF2-40B4-BE49-F238E27FC236}">
                <a16:creationId xmlns:a16="http://schemas.microsoft.com/office/drawing/2014/main" id="{1849B024-5BC7-410F-BE63-8217C9C1F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Nurturing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4ED3A6DC-8756-446D-8908-59EDB49BD54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1300" y="1536700"/>
            <a:ext cx="4902200" cy="3632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3CCEA-2D4F-4068-938C-85D1C23E9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722438"/>
            <a:ext cx="4038600" cy="45259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Breast milk</a:t>
            </a:r>
          </a:p>
          <a:p>
            <a:pPr>
              <a:defRPr/>
            </a:pPr>
            <a:r>
              <a:rPr lang="en-US" dirty="0"/>
              <a:t>Doing for the baby</a:t>
            </a:r>
          </a:p>
          <a:p>
            <a:pPr>
              <a:defRPr/>
            </a:pPr>
            <a:r>
              <a:rPr lang="en-US" dirty="0"/>
              <a:t>Holding</a:t>
            </a:r>
          </a:p>
          <a:p>
            <a:pPr>
              <a:defRPr/>
            </a:pPr>
            <a:r>
              <a:rPr lang="en-US" dirty="0"/>
              <a:t>Parenting</a:t>
            </a:r>
          </a:p>
          <a:p>
            <a:pPr>
              <a:defRPr/>
            </a:pPr>
            <a:r>
              <a:rPr lang="en-US" dirty="0"/>
              <a:t>Bathing</a:t>
            </a:r>
          </a:p>
          <a:p>
            <a:pPr>
              <a:defRPr/>
            </a:pPr>
            <a:r>
              <a:rPr lang="en-US" dirty="0"/>
              <a:t>Regulating temperature</a:t>
            </a:r>
          </a:p>
          <a:p>
            <a:pPr marL="0" indent="0">
              <a:buNone/>
              <a:defRPr/>
            </a:pPr>
            <a:r>
              <a:rPr lang="en-US" sz="1600" dirty="0"/>
              <a:t>                                     </a:t>
            </a:r>
          </a:p>
          <a:p>
            <a:pPr marL="0" indent="0">
              <a:buNone/>
              <a:defRPr/>
            </a:pPr>
            <a:r>
              <a:rPr lang="en-US" sz="1600" dirty="0"/>
              <a:t>			</a:t>
            </a:r>
            <a:endParaRPr lang="en-US" sz="1600" dirty="0">
              <a:solidFill>
                <a:srgbClr val="323E1A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27653" name="Footer Placeholder 5">
            <a:extLst>
              <a:ext uri="{FF2B5EF4-FFF2-40B4-BE49-F238E27FC236}">
                <a16:creationId xmlns:a16="http://schemas.microsoft.com/office/drawing/2014/main" id="{6DB443F8-CC63-4F31-94EF-1075582E6B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©2012, Gundersen Lutheran Medical Foundation, Inc. </a:t>
            </a:r>
          </a:p>
        </p:txBody>
      </p:sp>
      <p:sp>
        <p:nvSpPr>
          <p:cNvPr id="27654" name="Slide Number Placeholder 7">
            <a:extLst>
              <a:ext uri="{FF2B5EF4-FFF2-40B4-BE49-F238E27FC236}">
                <a16:creationId xmlns:a16="http://schemas.microsoft.com/office/drawing/2014/main" id="{F53FD7E4-E22C-4017-9277-3E7375F089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478A3C-0B90-4E2F-AE54-1E520D5DAF7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27655" name="TextBox 1">
            <a:extLst>
              <a:ext uri="{FF2B5EF4-FFF2-40B4-BE49-F238E27FC236}">
                <a16:creationId xmlns:a16="http://schemas.microsoft.com/office/drawing/2014/main" id="{D13C3F23-3D20-4E3B-BE39-9A2EA885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89564"/>
            <a:ext cx="1905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>
                <a:solidFill>
                  <a:srgbClr val="336600"/>
                </a:solidFill>
              </a:rPr>
              <a:t>(Warland &amp; Davis, 2011)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3366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C35EB73D-AA51-4120-9ECF-4E7ECDB18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Socializing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489CDF4C-C7FB-49DC-9C7B-EE5F2D40B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800" y="1951038"/>
            <a:ext cx="4191000" cy="45259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Helping the child be in relationship with others   </a:t>
            </a:r>
          </a:p>
          <a:p>
            <a:pPr marL="0" indent="0">
              <a:buNone/>
              <a:defRPr/>
            </a:pPr>
            <a:r>
              <a:rPr lang="en-US" dirty="0"/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en-US" dirty="0"/>
              <a:t>Helping the child be known as a “real person” </a:t>
            </a:r>
          </a:p>
          <a:p>
            <a:pPr>
              <a:defRPr/>
            </a:pPr>
            <a:endParaRPr lang="en-US" dirty="0">
              <a:solidFill>
                <a:srgbClr val="800080"/>
              </a:solidFill>
            </a:endParaRPr>
          </a:p>
          <a:p>
            <a:pPr marL="0" indent="0">
              <a:buNone/>
              <a:defRPr/>
            </a:pPr>
            <a:endParaRPr lang="en-US" sz="1600" dirty="0">
              <a:solidFill>
                <a:srgbClr val="323E1A"/>
              </a:solidFill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endParaRPr lang="en-US" sz="1600" dirty="0">
              <a:solidFill>
                <a:srgbClr val="323E1A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1600" dirty="0">
                <a:solidFill>
                  <a:srgbClr val="323E1A"/>
                </a:solidFill>
              </a:rPr>
              <a:t>  </a:t>
            </a:r>
            <a:r>
              <a:rPr lang="en-US" sz="1200" dirty="0"/>
              <a:t>(</a:t>
            </a:r>
            <a:r>
              <a:rPr lang="en-US" sz="1200" dirty="0" err="1"/>
              <a:t>C</a:t>
            </a:r>
            <a:r>
              <a:rPr lang="en-US" sz="1200" dirty="0" err="1">
                <a:latin typeface="Calibri"/>
                <a:cs typeface="Calibri"/>
              </a:rPr>
              <a:t>ôté</a:t>
            </a:r>
            <a:r>
              <a:rPr lang="en-US" sz="1200" dirty="0">
                <a:latin typeface="Calibri"/>
                <a:cs typeface="Calibri"/>
              </a:rPr>
              <a:t>-Arsenault &amp; Denney-</a:t>
            </a:r>
            <a:r>
              <a:rPr lang="en-US" sz="1200" dirty="0" err="1">
                <a:latin typeface="Calibri"/>
                <a:cs typeface="Calibri"/>
              </a:rPr>
              <a:t>Koelsch</a:t>
            </a:r>
            <a:r>
              <a:rPr lang="en-US" sz="1200" dirty="0">
                <a:latin typeface="Calibri"/>
                <a:cs typeface="Calibri"/>
              </a:rPr>
              <a:t>, 2011)</a:t>
            </a:r>
            <a:endParaRPr lang="en-US" sz="1200" dirty="0"/>
          </a:p>
          <a:p>
            <a:pPr>
              <a:buFontTx/>
              <a:buBlip>
                <a:blip r:embed="rId3"/>
              </a:buBlip>
              <a:defRPr/>
            </a:pPr>
            <a:endParaRPr lang="en-US" sz="12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sz="1600" dirty="0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704956E6-8BA5-4BD3-9B6D-6FFC8BA670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00" y="1790700"/>
            <a:ext cx="4787900" cy="3213100"/>
          </a:xfrm>
        </p:spPr>
      </p:pic>
      <p:sp>
        <p:nvSpPr>
          <p:cNvPr id="29701" name="Footer Placeholder 3">
            <a:extLst>
              <a:ext uri="{FF2B5EF4-FFF2-40B4-BE49-F238E27FC236}">
                <a16:creationId xmlns:a16="http://schemas.microsoft.com/office/drawing/2014/main" id="{2282E0F1-55F1-4535-8EC7-A891E7FD7A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©2012, Gundersen Lutheran Medical Foundation, Inc. </a:t>
            </a:r>
          </a:p>
        </p:txBody>
      </p:sp>
      <p:sp>
        <p:nvSpPr>
          <p:cNvPr id="29702" name="Slide Number Placeholder 5">
            <a:extLst>
              <a:ext uri="{FF2B5EF4-FFF2-40B4-BE49-F238E27FC236}">
                <a16:creationId xmlns:a16="http://schemas.microsoft.com/office/drawing/2014/main" id="{447B5E37-1BB6-448C-9F8A-60E377706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23E8E1-59CF-49F3-91C7-01F09D05DEF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en-GB" altLang="en-US" dirty="0">
                <a:effectLst/>
              </a:rPr>
              <a:t>Special Situations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/>
              </a:rPr>
              <a:t>Infertility or Assisted reproduction</a:t>
            </a:r>
          </a:p>
          <a:p>
            <a:pPr eaLnBrk="1" hangingPunct="1">
              <a:defRPr/>
            </a:pPr>
            <a:r>
              <a:rPr lang="en-US" altLang="en-US" dirty="0"/>
              <a:t>Death from multiple birth</a:t>
            </a:r>
          </a:p>
          <a:p>
            <a:pPr eaLnBrk="1" hangingPunct="1">
              <a:defRPr/>
            </a:pPr>
            <a:r>
              <a:rPr lang="en-US" altLang="en-US" dirty="0">
                <a:effectLst/>
              </a:rPr>
              <a:t>Adolescent </a:t>
            </a:r>
            <a:r>
              <a:rPr lang="en-US" altLang="en-US" dirty="0"/>
              <a:t>Grief</a:t>
            </a:r>
          </a:p>
          <a:p>
            <a:pPr eaLnBrk="1" hangingPunct="1">
              <a:defRPr/>
            </a:pPr>
            <a:r>
              <a:rPr lang="en-US" altLang="en-US" dirty="0">
                <a:effectLst/>
              </a:rPr>
              <a:t>Medical Interruption of Pregnancy</a:t>
            </a:r>
          </a:p>
          <a:p>
            <a:pPr eaLnBrk="1" hangingPunct="1">
              <a:defRPr/>
            </a:pPr>
            <a:r>
              <a:rPr lang="en-US" altLang="en-US" dirty="0">
                <a:effectLst/>
              </a:rPr>
              <a:t>Miscarriage or ectopic pregnancy</a:t>
            </a:r>
          </a:p>
          <a:p>
            <a:pPr eaLnBrk="1" hangingPunct="1">
              <a:defRPr/>
            </a:pPr>
            <a:r>
              <a:rPr lang="en-US" altLang="en-US" dirty="0">
                <a:effectLst/>
              </a:rPr>
              <a:t>Neonatal or Infant Death</a:t>
            </a:r>
          </a:p>
          <a:p>
            <a:pPr eaLnBrk="1" hangingPunct="1">
              <a:defRPr/>
            </a:pPr>
            <a:endParaRPr lang="en-US" altLang="en-US" dirty="0">
              <a:effectLst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2B6C6969-4987-4C55-BA98-C7C7A179C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48640"/>
            <a:ext cx="8229600" cy="925158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336600"/>
                </a:solidFill>
              </a:rPr>
              <a:t>Memory Making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C0785C1D-7224-40D1-AF4C-61291DD372C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81200" y="1600200"/>
            <a:ext cx="40386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Keepsakes           Time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Photography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Ritual</a:t>
            </a:r>
          </a:p>
        </p:txBody>
      </p:sp>
      <p:pic>
        <p:nvPicPr>
          <p:cNvPr id="273410" name="Picture 2">
            <a:extLst>
              <a:ext uri="{FF2B5EF4-FFF2-40B4-BE49-F238E27FC236}">
                <a16:creationId xmlns:a16="http://schemas.microsoft.com/office/drawing/2014/main" id="{CFFE3171-B9B7-47E3-B15D-B75F91C6A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70192">
            <a:off x="6450013" y="1163638"/>
            <a:ext cx="3022600" cy="4533900"/>
          </a:xfrm>
          <a:prstGeom prst="rect">
            <a:avLst/>
          </a:prstGeom>
          <a:gradFill rotWithShape="1">
            <a:gsLst>
              <a:gs pos="0">
                <a:srgbClr val="CFFFFF"/>
              </a:gs>
              <a:gs pos="35001">
                <a:srgbClr val="DDFEFF"/>
              </a:gs>
              <a:gs pos="100000">
                <a:srgbClr val="F0FFFF"/>
              </a:gs>
            </a:gsLst>
            <a:lin ang="16200000" scaled="1"/>
          </a:gradFill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pic>
      <p:sp>
        <p:nvSpPr>
          <p:cNvPr id="39941" name="Footer Placeholder 6">
            <a:extLst>
              <a:ext uri="{FF2B5EF4-FFF2-40B4-BE49-F238E27FC236}">
                <a16:creationId xmlns:a16="http://schemas.microsoft.com/office/drawing/2014/main" id="{904267F5-C9AD-4004-AB61-EA807B6D0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0" y="6429375"/>
            <a:ext cx="4495800" cy="428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©2012, Gundersen Lutheran Medical Foundation, Inc. </a:t>
            </a:r>
          </a:p>
        </p:txBody>
      </p:sp>
      <p:sp>
        <p:nvSpPr>
          <p:cNvPr id="39942" name="Slide Number Placeholder 8">
            <a:extLst>
              <a:ext uri="{FF2B5EF4-FFF2-40B4-BE49-F238E27FC236}">
                <a16:creationId xmlns:a16="http://schemas.microsoft.com/office/drawing/2014/main" id="{70AD4F42-33ED-435E-A9F5-20A54C6A0F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C4D789-81EB-4306-B238-D32C86FC66F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08A45365-8212-4C33-9B97-B742F4713C6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900" y="495300"/>
            <a:ext cx="8902700" cy="5613400"/>
          </a:xfrm>
        </p:spPr>
      </p:pic>
      <p:sp>
        <p:nvSpPr>
          <p:cNvPr id="41987" name="Footer Placeholder 3">
            <a:extLst>
              <a:ext uri="{FF2B5EF4-FFF2-40B4-BE49-F238E27FC236}">
                <a16:creationId xmlns:a16="http://schemas.microsoft.com/office/drawing/2014/main" id="{0CDBB50D-BDC3-44BE-AA4E-88A9BC7C2E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605195"/>
            <a:ext cx="3749936" cy="1893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©2012, Gundersen Lutheran Medical Foundation, Inc.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</p:txBody>
      </p:sp>
      <p:sp>
        <p:nvSpPr>
          <p:cNvPr id="41988" name="Slide Number Placeholder 5">
            <a:extLst>
              <a:ext uri="{FF2B5EF4-FFF2-40B4-BE49-F238E27FC236}">
                <a16:creationId xmlns:a16="http://schemas.microsoft.com/office/drawing/2014/main" id="{2F9C67E2-6218-495A-8514-C66F5E57E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2DA67C-1D56-44C2-8A08-D95E0D301A5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sl_162">
            <a:extLst>
              <a:ext uri="{FF2B5EF4-FFF2-40B4-BE49-F238E27FC236}">
                <a16:creationId xmlns:a16="http://schemas.microsoft.com/office/drawing/2014/main" id="{51B0559D-7B86-45C3-8421-3AB00607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52400"/>
            <a:ext cx="4406900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6">
            <a:extLst>
              <a:ext uri="{FF2B5EF4-FFF2-40B4-BE49-F238E27FC236}">
                <a16:creationId xmlns:a16="http://schemas.microsoft.com/office/drawing/2014/main" id="{7F04EF43-5EC6-4B46-B682-3384F91A7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890" y="6432551"/>
            <a:ext cx="2551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3300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sz="1000">
                <a:solidFill>
                  <a:srgbClr val="003300"/>
                </a:solidFill>
              </a:rPr>
              <a:t> </a:t>
            </a:r>
          </a:p>
        </p:txBody>
      </p:sp>
      <p:sp>
        <p:nvSpPr>
          <p:cNvPr id="44036" name="Footer Placeholder 3">
            <a:extLst>
              <a:ext uri="{FF2B5EF4-FFF2-40B4-BE49-F238E27FC236}">
                <a16:creationId xmlns:a16="http://schemas.microsoft.com/office/drawing/2014/main" id="{004C0095-6946-4DAB-82AC-B8C4C26ACC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592886"/>
            <a:ext cx="3900544" cy="2016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00"/>
                </a:solidFill>
              </a:rPr>
              <a:t>©2012, Gundersen Lutheran Medical Foundation, Inc.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</p:txBody>
      </p:sp>
      <p:sp>
        <p:nvSpPr>
          <p:cNvPr id="44037" name="Slide Number Placeholder 5">
            <a:extLst>
              <a:ext uri="{FF2B5EF4-FFF2-40B4-BE49-F238E27FC236}">
                <a16:creationId xmlns:a16="http://schemas.microsoft.com/office/drawing/2014/main" id="{6467B99C-2860-4C62-BC7D-DBEB9E88E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98E82B-5FC2-4504-AC96-C455734F0F1B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/>
          </a:p>
        </p:txBody>
      </p:sp>
      <p:pic>
        <p:nvPicPr>
          <p:cNvPr id="44038" name="Picture 2">
            <a:extLst>
              <a:ext uri="{FF2B5EF4-FFF2-40B4-BE49-F238E27FC236}">
                <a16:creationId xmlns:a16="http://schemas.microsoft.com/office/drawing/2014/main" id="{1F30B269-FAA2-4C5F-954A-53B01D44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51604" b="21791"/>
          <a:stretch>
            <a:fillRect/>
          </a:stretch>
        </p:blipFill>
        <p:spPr bwMode="auto">
          <a:xfrm>
            <a:off x="4022725" y="265114"/>
            <a:ext cx="4146550" cy="18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3DB4-1340-4EE8-9C96-471714CA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B7402-1DFA-496F-B379-B1E8AB4AF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Describe the various types of perinatal loss and the various family responses to perinatal loss </a:t>
            </a:r>
          </a:p>
          <a:p>
            <a:r>
              <a:rPr lang="en-US" dirty="0"/>
              <a:t>Differentiate between helpful and hurtful responses in caring for women, their partners and families who experience a perinatal loss</a:t>
            </a:r>
          </a:p>
          <a:p>
            <a:r>
              <a:rPr lang="en-US" dirty="0"/>
              <a:t>Identify individualized nursing interventions to meet the special needs of bereaved women, their partners and families with a perinatal loss and the ensuing grief.</a:t>
            </a:r>
          </a:p>
          <a:p>
            <a:endParaRPr lang="en-US" dirty="0"/>
          </a:p>
          <a:p>
            <a:r>
              <a:rPr lang="en-US" dirty="0"/>
              <a:t>Lowdermilk: Chapter 37</a:t>
            </a:r>
          </a:p>
        </p:txBody>
      </p:sp>
    </p:spTree>
    <p:extLst>
      <p:ext uri="{BB962C8B-B14F-4D97-AF65-F5344CB8AC3E}">
        <p14:creationId xmlns:p14="http://schemas.microsoft.com/office/powerpoint/2010/main" val="431801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30B43822-2BB7-4FC8-A25F-6DA57327E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40464" y="274639"/>
            <a:ext cx="3970337" cy="2001837"/>
          </a:xfrm>
        </p:spPr>
        <p:txBody>
          <a:bodyPr/>
          <a:lstStyle/>
          <a:p>
            <a:r>
              <a:rPr lang="en-US" altLang="en-US"/>
              <a:t>Journalistic photography</a:t>
            </a:r>
          </a:p>
        </p:txBody>
      </p:sp>
      <p:pic>
        <p:nvPicPr>
          <p:cNvPr id="46083" name="Picture 2" descr="Heartbreaking Stillborn Baby Photography">
            <a:extLst>
              <a:ext uri="{FF2B5EF4-FFF2-40B4-BE49-F238E27FC236}">
                <a16:creationId xmlns:a16="http://schemas.microsoft.com/office/drawing/2014/main" id="{347CF76E-D48E-4C18-9F16-69ABEE859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810000"/>
            <a:ext cx="45640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Heartbreaking Stillborn Baby Photography">
            <a:extLst>
              <a:ext uri="{FF2B5EF4-FFF2-40B4-BE49-F238E27FC236}">
                <a16:creationId xmlns:a16="http://schemas.microsoft.com/office/drawing/2014/main" id="{4DFFCF9D-482F-4634-BE45-1435BF3D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762000"/>
            <a:ext cx="4565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10F523FC-66F1-4CA9-8700-81B0E67670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79" name="Picture 2" descr="remembrance-family-photography-deceased-infants-stillborn-9">
            <a:extLst>
              <a:ext uri="{FF2B5EF4-FFF2-40B4-BE49-F238E27FC236}">
                <a16:creationId xmlns:a16="http://schemas.microsoft.com/office/drawing/2014/main" id="{16F5D1AB-B256-4853-B62B-C6B8975A2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14313"/>
            <a:ext cx="3725862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Footer Placeholder 2">
            <a:extLst>
              <a:ext uri="{FF2B5EF4-FFF2-40B4-BE49-F238E27FC236}">
                <a16:creationId xmlns:a16="http://schemas.microsoft.com/office/drawing/2014/main" id="{6BB65496-3F5C-4A64-B83A-45127FBA7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9150" y="6245225"/>
            <a:ext cx="51133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Courtesy of Now I Lay Me Down to Sleep and https://www.bbc.com/news/uk-england-birmingham-48124991</a:t>
            </a:r>
            <a:endParaRPr lang="es-ES" altLang="en-US" sz="1400" dirty="0"/>
          </a:p>
        </p:txBody>
      </p:sp>
      <p:pic>
        <p:nvPicPr>
          <p:cNvPr id="50181" name="Picture 4" descr="James' feet">
            <a:extLst>
              <a:ext uri="{FF2B5EF4-FFF2-40B4-BE49-F238E27FC236}">
                <a16:creationId xmlns:a16="http://schemas.microsoft.com/office/drawing/2014/main" id="{5041FF84-0C82-4973-A4D1-78D9B7B6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296863"/>
            <a:ext cx="4195763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A portrait of Madelyn's foot taken by the Credit Valley Hospital nurses on June 4, 2011. (Krista Beyerlein)">
            <a:extLst>
              <a:ext uri="{FF2B5EF4-FFF2-40B4-BE49-F238E27FC236}">
                <a16:creationId xmlns:a16="http://schemas.microsoft.com/office/drawing/2014/main" id="{FFD54572-69CF-4DF1-A04A-E48B858C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2836864"/>
            <a:ext cx="48514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6C046E82-A560-4C4C-9C23-D908CAF2FC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81038"/>
            <a:ext cx="10515600" cy="901700"/>
          </a:xfrm>
        </p:spPr>
        <p:txBody>
          <a:bodyPr/>
          <a:lstStyle/>
          <a:p>
            <a:r>
              <a:rPr lang="en-US" altLang="en-US" dirty="0"/>
              <a:t>Mementoes</a:t>
            </a:r>
          </a:p>
        </p:txBody>
      </p:sp>
      <p:pic>
        <p:nvPicPr>
          <p:cNvPr id="51203" name="Content Placeholder 3">
            <a:extLst>
              <a:ext uri="{FF2B5EF4-FFF2-40B4-BE49-F238E27FC236}">
                <a16:creationId xmlns:a16="http://schemas.microsoft.com/office/drawing/2014/main" id="{156EE09E-A388-491A-8722-1F89875ED613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8" t="33086" r="19418" b="46275"/>
          <a:stretch>
            <a:fillRect/>
          </a:stretch>
        </p:blipFill>
        <p:spPr>
          <a:xfrm>
            <a:off x="9505950" y="104775"/>
            <a:ext cx="1009650" cy="1295400"/>
          </a:xfrm>
        </p:spPr>
      </p:pic>
      <p:pic>
        <p:nvPicPr>
          <p:cNvPr id="51204" name="Picture 5" descr="Madelyn's memory box opened, containing molds of her feet, the hat, mittens and receiving blanket she wore after her birth, a photo from the hospital and other small mementos (Seema Marwaha)">
            <a:extLst>
              <a:ext uri="{FF2B5EF4-FFF2-40B4-BE49-F238E27FC236}">
                <a16:creationId xmlns:a16="http://schemas.microsoft.com/office/drawing/2014/main" id="{A283D912-8322-47D3-BAC9-9466F317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38275"/>
            <a:ext cx="8229600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Footer Placeholder 1">
            <a:extLst>
              <a:ext uri="{FF2B5EF4-FFF2-40B4-BE49-F238E27FC236}">
                <a16:creationId xmlns:a16="http://schemas.microsoft.com/office/drawing/2014/main" id="{846223DB-E4D5-4E98-94F7-A368E684AB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495551" y="6245225"/>
            <a:ext cx="6696075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Courtesy of https://www.macleans.ca/society/parents-of-stillborn-children-find-solace-in-photography/</a:t>
            </a:r>
            <a:endParaRPr lang="es-ES" altLang="en-US"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3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38200" y="857251"/>
            <a:ext cx="5890590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Follow up</a:t>
            </a:r>
          </a:p>
        </p:txBody>
      </p:sp>
      <p:pic>
        <p:nvPicPr>
          <p:cNvPr id="7" name="Picture 4" descr="A group of people in uniform&#10;&#10;Description automatically generated">
            <a:extLst>
              <a:ext uri="{FF2B5EF4-FFF2-40B4-BE49-F238E27FC236}">
                <a16:creationId xmlns:a16="http://schemas.microsoft.com/office/drawing/2014/main" id="{D0481CC8-E39F-4FE4-999B-45130F2DB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r="25433" b="2"/>
          <a:stretch/>
        </p:blipFill>
        <p:spPr bwMode="auto">
          <a:xfrm>
            <a:off x="7236477" y="488577"/>
            <a:ext cx="4465948" cy="588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">
            <a:extLst>
              <a:ext uri="{FF2B5EF4-FFF2-40B4-BE49-F238E27FC236}">
                <a16:creationId xmlns:a16="http://schemas.microsoft.com/office/drawing/2014/main" id="{D7E4D8E3-4B50-4797-B804-A93594370F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8416785"/>
              </p:ext>
            </p:extLst>
          </p:nvPr>
        </p:nvGraphicFramePr>
        <p:xfrm>
          <a:off x="838199" y="3190875"/>
          <a:ext cx="5890591" cy="2986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1425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3DB4-1340-4EE8-9C96-471714CA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EB7670-D930-47A5-95C8-B09C65D5F7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178657"/>
          <a:ext cx="10515600" cy="399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3359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6CECCD83-E3C6-44C5-BF46-1361705A4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7303E2-7D44-46E4-A0D5-73DF9974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172075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2AF24B-DF9B-4580-9019-8FABD7AC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8875" y="1255390"/>
            <a:ext cx="4008678" cy="4034028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4E6672-D9A3-4574-B870-15130060A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29740" y="720056"/>
            <a:ext cx="3094425" cy="3113994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lumMod val="20000"/>
                  <a:lumOff val="80000"/>
                  <a:alpha val="69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EC0C1-BCF8-44F5-8D2E-3DFC97D25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728905"/>
            <a:ext cx="4396540" cy="3184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5952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54C4-FE18-429B-AD77-4788FA45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EB3-DDFF-4018-9EEF-C078A6797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022"/>
            <a:ext cx="10515600" cy="436494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Miscarriage</a:t>
            </a:r>
          </a:p>
          <a:p>
            <a:pPr lvl="1"/>
            <a:r>
              <a:rPr lang="en-US" dirty="0"/>
              <a:t>In utero death prior to 20 weeks of gestation</a:t>
            </a:r>
          </a:p>
          <a:p>
            <a:r>
              <a:rPr lang="en-US" dirty="0"/>
              <a:t>Fetal death/demise</a:t>
            </a:r>
          </a:p>
          <a:p>
            <a:pPr lvl="1"/>
            <a:r>
              <a:rPr lang="en-US" dirty="0"/>
              <a:t> Any death prior to birth after 20 weeks of gestation</a:t>
            </a:r>
          </a:p>
          <a:p>
            <a:pPr lvl="1"/>
            <a:r>
              <a:rPr lang="en-US" dirty="0"/>
              <a:t>Also called IUFD (intrauterine fetal demise)</a:t>
            </a:r>
          </a:p>
          <a:p>
            <a:r>
              <a:rPr lang="en-US" dirty="0"/>
              <a:t>Stillbirth </a:t>
            </a:r>
          </a:p>
          <a:p>
            <a:pPr lvl="1"/>
            <a:r>
              <a:rPr lang="en-US" dirty="0"/>
              <a:t>A fetal death occurring at 20 weeks or later</a:t>
            </a:r>
          </a:p>
          <a:p>
            <a:r>
              <a:rPr lang="en-US" dirty="0"/>
              <a:t>Neonatal death</a:t>
            </a:r>
          </a:p>
          <a:p>
            <a:pPr lvl="1"/>
            <a:r>
              <a:rPr lang="en-US" dirty="0"/>
              <a:t>Death of live-born infant at less than 28 days old</a:t>
            </a:r>
          </a:p>
          <a:p>
            <a:r>
              <a:rPr lang="en-US" dirty="0"/>
              <a:t>Infant death: </a:t>
            </a:r>
          </a:p>
          <a:p>
            <a:pPr lvl="1"/>
            <a:r>
              <a:rPr lang="en-US" dirty="0"/>
              <a:t>Death within the first year</a:t>
            </a:r>
          </a:p>
          <a:p>
            <a:r>
              <a:rPr lang="en-US" dirty="0"/>
              <a:t>Pregnancy termination</a:t>
            </a:r>
          </a:p>
          <a:p>
            <a:pPr lvl="1"/>
            <a:r>
              <a:rPr lang="en-US" dirty="0"/>
              <a:t>TOPFA: termination of pregnancy for fetal anomalies (medical interruption of pregnancy)</a:t>
            </a:r>
          </a:p>
          <a:p>
            <a:pPr lvl="1"/>
            <a:r>
              <a:rPr lang="en-US" dirty="0"/>
              <a:t>Multifetal Pregnancy Reduction (MFPR)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9E2E1-826E-4FDE-8067-6A310002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409" y="496495"/>
            <a:ext cx="4170025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7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BDC7-CDC1-4A32-9879-7FCA8DDF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1FAFE-95F2-4706-8C80-E5ED34666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Grief as a Process:</a:t>
            </a:r>
          </a:p>
          <a:p>
            <a:pPr lvl="1"/>
            <a:r>
              <a:rPr lang="en-US" dirty="0"/>
              <a:t>It is dynamic and involves complex emotions, thoughts, and behaviors that shift and change; </a:t>
            </a:r>
          </a:p>
          <a:p>
            <a:pPr lvl="1"/>
            <a:r>
              <a:rPr lang="en-US" dirty="0"/>
              <a:t>It is a process that is enduring and has no time limit; </a:t>
            </a:r>
          </a:p>
          <a:p>
            <a:pPr lvl="1"/>
            <a:r>
              <a:rPr lang="en-US" dirty="0"/>
              <a:t>It is highly individualized and manifests differently from person to person; </a:t>
            </a:r>
          </a:p>
          <a:p>
            <a:pPr lvl="1"/>
            <a:r>
              <a:rPr lang="en-US" dirty="0"/>
              <a:t>It is pervasive involving psychological, social, physical, cognitive, behavioral, and affective responses and can affect every aspect of a person’s life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04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278F-3407-4EBF-B170-01ADA894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Grief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D36DD-C823-4117-A87F-057A48C6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678"/>
            <a:ext cx="10515600" cy="4520285"/>
          </a:xfrm>
        </p:spPr>
        <p:txBody>
          <a:bodyPr>
            <a:normAutofit/>
          </a:bodyPr>
          <a:lstStyle/>
          <a:p>
            <a:r>
              <a:rPr lang="en-US" altLang="en-US" dirty="0"/>
              <a:t>Kübler-Ross’ Five Stages of Grief:</a:t>
            </a:r>
          </a:p>
          <a:p>
            <a:pPr lvl="2"/>
            <a:r>
              <a:rPr lang="en-US" altLang="en-US" dirty="0"/>
              <a:t>Denial</a:t>
            </a:r>
          </a:p>
          <a:p>
            <a:pPr lvl="2"/>
            <a:r>
              <a:rPr lang="en-US" altLang="en-US" dirty="0"/>
              <a:t>Anger</a:t>
            </a:r>
          </a:p>
          <a:p>
            <a:pPr lvl="2"/>
            <a:r>
              <a:rPr lang="en-US" altLang="en-US" dirty="0"/>
              <a:t>Bargaining</a:t>
            </a:r>
          </a:p>
          <a:p>
            <a:pPr lvl="2"/>
            <a:r>
              <a:rPr lang="en-US" altLang="en-US" dirty="0"/>
              <a:t>Depression</a:t>
            </a:r>
          </a:p>
          <a:p>
            <a:pPr lvl="2"/>
            <a:r>
              <a:rPr lang="en-US" altLang="en-US" dirty="0"/>
              <a:t>Acceptance</a:t>
            </a:r>
          </a:p>
          <a:p>
            <a:r>
              <a:rPr lang="en-US" dirty="0"/>
              <a:t>Continuing Bonds Theory </a:t>
            </a:r>
          </a:p>
          <a:p>
            <a:r>
              <a:rPr lang="en-US" dirty="0"/>
              <a:t>Dual Process Model</a:t>
            </a:r>
          </a:p>
          <a:p>
            <a:r>
              <a:rPr lang="en-US" dirty="0"/>
              <a:t>Caregiving Theory</a:t>
            </a:r>
          </a:p>
          <a:p>
            <a:endParaRPr lang="en-US" dirty="0"/>
          </a:p>
        </p:txBody>
      </p:sp>
      <p:pic>
        <p:nvPicPr>
          <p:cNvPr id="4" name="Picture 5" descr="A picture containing building, sitting, stone, statue&#10;&#10;Description automatically generated">
            <a:extLst>
              <a:ext uri="{FF2B5EF4-FFF2-40B4-BE49-F238E27FC236}">
                <a16:creationId xmlns:a16="http://schemas.microsoft.com/office/drawing/2014/main" id="{A8A057E9-8E2D-4697-A84D-C31506EC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94" y="454940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02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1DF3E2F-0A88-4C55-8678-0764BF733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06777-FB17-4D8A-AC3C-2D5A5205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09600"/>
            <a:ext cx="3200400" cy="5567363"/>
          </a:xfrm>
        </p:spPr>
        <p:txBody>
          <a:bodyPr anchor="ctr">
            <a:normAutofit/>
          </a:bodyPr>
          <a:lstStyle/>
          <a:p>
            <a:r>
              <a:rPr lang="en-US" alt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ffectLst/>
              </a:rPr>
              <a:t>Family Aspects of Grief</a:t>
            </a:r>
            <a:endParaRPr lang="en-US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010A3618-D2D0-4B05-8930-332672F60C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929430"/>
              </p:ext>
            </p:extLst>
          </p:nvPr>
        </p:nvGraphicFramePr>
        <p:xfrm>
          <a:off x="4293704" y="609600"/>
          <a:ext cx="7060095" cy="556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432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D5C2EC-FDDC-40B5-AFD1-4F96650C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62772-D927-48E4-9F61-767F4AE22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6616"/>
            <a:ext cx="5157787" cy="681300"/>
          </a:xfrm>
        </p:spPr>
        <p:txBody>
          <a:bodyPr>
            <a:normAutofit/>
          </a:bodyPr>
          <a:lstStyle/>
          <a:p>
            <a:r>
              <a:rPr lang="en-US" dirty="0"/>
              <a:t>What NOT to Say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4886F-04BF-4451-9D47-238724933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15361"/>
            <a:ext cx="5157787" cy="3874301"/>
          </a:xfrm>
        </p:spPr>
        <p:txBody>
          <a:bodyPr>
            <a:normAutofit fontScale="475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God had a purpose for her.”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“Be thankful you have another child.”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“The living must go on.”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“I know how you feel.”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“It’s God’s will.”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“You have to keep on going for her sake.”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“You’re young; you can have others.”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“We’ll see you back here next year, and you’ll be happier.”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“Now you have an angel in heaven.”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“This happened for the best.”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“Better for this to happen now, before you knew the baby.”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“There was something wrong with the baby anyway.”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74A5C-57BC-4E74-A9C1-600E850CB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83728"/>
            <a:ext cx="5183188" cy="521909"/>
          </a:xfrm>
        </p:spPr>
        <p:txBody>
          <a:bodyPr>
            <a:normAutofit/>
          </a:bodyPr>
          <a:lstStyle/>
          <a:p>
            <a:r>
              <a:rPr lang="en-US" dirty="0"/>
              <a:t>Better Options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EB9DDD-09C1-4C0E-B6E1-BFC5B3664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05637"/>
            <a:ext cx="5183188" cy="4084025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“I’m sad for you.”</a:t>
            </a:r>
          </a:p>
          <a:p>
            <a:r>
              <a:rPr lang="en-US" dirty="0">
                <a:latin typeface="Palatino Linotype" panose="02040502050505030304" pitchFamily="18" charset="0"/>
              </a:rPr>
              <a:t>“How are you doing with all of this?”</a:t>
            </a:r>
          </a:p>
          <a:p>
            <a:r>
              <a:rPr lang="en-US" dirty="0">
                <a:latin typeface="Palatino Linotype" panose="02040502050505030304" pitchFamily="18" charset="0"/>
              </a:rPr>
              <a:t>“This must be hard for you.”</a:t>
            </a:r>
          </a:p>
          <a:p>
            <a:r>
              <a:rPr lang="en-US" dirty="0">
                <a:latin typeface="Palatino Linotype" panose="02040502050505030304" pitchFamily="18" charset="0"/>
              </a:rPr>
              <a:t>“What can I do for you?”</a:t>
            </a:r>
          </a:p>
          <a:p>
            <a:r>
              <a:rPr lang="en-US" dirty="0">
                <a:latin typeface="Palatino Linotype" panose="02040502050505030304" pitchFamily="18" charset="0"/>
              </a:rPr>
              <a:t>“I’m sorry.”</a:t>
            </a:r>
          </a:p>
          <a:p>
            <a:r>
              <a:rPr lang="en-US" dirty="0">
                <a:latin typeface="Palatino Linotype" panose="02040502050505030304" pitchFamily="18" charset="0"/>
              </a:rPr>
              <a:t>“I’m here, and I want to listen.”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endParaRPr lang="en-US" dirty="0">
              <a:latin typeface="Palatino Linotype" panose="02040502050505030304" pitchFamily="18" charset="0"/>
            </a:endParaRP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sz="2900" i="1" dirty="0">
                <a:latin typeface="Palatino Linotype" panose="02040502050505030304" pitchFamily="18" charset="0"/>
              </a:rPr>
              <a:t>Remember the power of silence and just “being with” the family.</a:t>
            </a:r>
          </a:p>
        </p:txBody>
      </p:sp>
    </p:spTree>
    <p:extLst>
      <p:ext uri="{BB962C8B-B14F-4D97-AF65-F5344CB8AC3E}">
        <p14:creationId xmlns:p14="http://schemas.microsoft.com/office/powerpoint/2010/main" val="325899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/>
              </a:rPr>
              <a:t>Communication</a:t>
            </a:r>
            <a:endParaRPr lang="en-GB" altLang="en-US" dirty="0">
              <a:effectLst/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42278" y="2006599"/>
            <a:ext cx="6755802" cy="41703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dirty="0"/>
              <a:t>Helping The Bereaved Parents Acknowledge And Express Their Feelings </a:t>
            </a:r>
          </a:p>
          <a:p>
            <a:pPr lvl="1" eaLnBrk="1" hangingPunct="1">
              <a:defRPr/>
            </a:pPr>
            <a:r>
              <a:rPr lang="en-US" altLang="en-US" sz="1800" dirty="0"/>
              <a:t>Validate the experience and feelings of the parents </a:t>
            </a:r>
          </a:p>
          <a:p>
            <a:pPr lvl="1" eaLnBrk="1" hangingPunct="1">
              <a:defRPr/>
            </a:pPr>
            <a:r>
              <a:rPr lang="en-US" altLang="en-US" sz="1800" dirty="0"/>
              <a:t>Encourage them to tell their stories </a:t>
            </a:r>
          </a:p>
          <a:p>
            <a:pPr lvl="1" eaLnBrk="1" hangingPunct="1">
              <a:defRPr/>
            </a:pPr>
            <a:r>
              <a:rPr lang="en-US" altLang="en-US" sz="1800" dirty="0"/>
              <a:t>Listen with care </a:t>
            </a:r>
          </a:p>
          <a:p>
            <a:pPr lvl="1" eaLnBrk="1" hangingPunct="1">
              <a:defRPr/>
            </a:pPr>
            <a:r>
              <a:rPr lang="en-US" altLang="en-US" sz="1800" dirty="0"/>
              <a:t>Offer helpful versus unhelpful responses</a:t>
            </a:r>
          </a:p>
          <a:p>
            <a:pPr lvl="1" eaLnBrk="1" hangingPunct="1">
              <a:defRPr/>
            </a:pPr>
            <a:r>
              <a:rPr lang="en-US" altLang="en-US" sz="1800" dirty="0"/>
              <a:t>Allow enough time to engage with them without being rushed </a:t>
            </a:r>
          </a:p>
          <a:p>
            <a:pPr>
              <a:defRPr/>
            </a:pPr>
            <a:r>
              <a:rPr lang="en-US" altLang="en-US" sz="2200" dirty="0"/>
              <a:t>Simple, unambiguous, and consistent language is crucial</a:t>
            </a:r>
          </a:p>
          <a:p>
            <a:pPr>
              <a:defRPr/>
            </a:pPr>
            <a:endParaRPr lang="en-US" altLang="en-US" sz="2200" dirty="0"/>
          </a:p>
        </p:txBody>
      </p:sp>
      <p:pic>
        <p:nvPicPr>
          <p:cNvPr id="4" name="Content Placeholder 3" descr="Figure 37-2. Laura’s family members say a special goodbye. Photo of a family holding and  gathering around a deceased infant to say goodbye." title="Figure 37-2. Laura’s family members say a special goodbye. Photo of a family holding and  gathering around a deceased infant to say goodbye.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645920"/>
            <a:ext cx="2566920" cy="44545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6AE2-F4B6-4E18-8EAD-47CBAA71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Perinatal Loss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1B25-2DF8-43B9-B27D-755F36911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200" dirty="0"/>
              <a:t>Give the family options</a:t>
            </a:r>
            <a:endParaRPr lang="en-US" altLang="en-US" dirty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altLang="en-US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3200" dirty="0">
                <a:effectLst/>
              </a:rPr>
              <a:t>Holding Their Fetus Or Infant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dirty="0">
                <a:effectLst/>
              </a:rPr>
              <a:t>Research evidence supports the importance of parents’ seeing or holding their fetus or infant, but they should never be made to feel they “should” see or hold their baby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dirty="0">
                <a:effectLst/>
              </a:rPr>
              <a:t>Parents appreciate explanations about what to expect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dirty="0">
                <a:effectLst/>
              </a:rPr>
              <a:t>When bringing the baby’s body to the parents, it is important to treat the baby as one would a live baby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03457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Luminous</Template>
  <TotalTime>328</TotalTime>
  <Words>1093</Words>
  <Application>Microsoft Office PowerPoint</Application>
  <PresentationFormat>Widescreen</PresentationFormat>
  <Paragraphs>201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Avenir Next LT Pro</vt:lpstr>
      <vt:lpstr>Calibri</vt:lpstr>
      <vt:lpstr>Palatino Linotype</vt:lpstr>
      <vt:lpstr>Sabon Next LT</vt:lpstr>
      <vt:lpstr>Wingdings</vt:lpstr>
      <vt:lpstr>LuminousVTI</vt:lpstr>
      <vt:lpstr>Perinatal Loss</vt:lpstr>
      <vt:lpstr>Objectives</vt:lpstr>
      <vt:lpstr>Definitions</vt:lpstr>
      <vt:lpstr>Grief</vt:lpstr>
      <vt:lpstr>Grief Theories</vt:lpstr>
      <vt:lpstr>Family Aspects of Grief</vt:lpstr>
      <vt:lpstr>Communication</vt:lpstr>
      <vt:lpstr>Communication</vt:lpstr>
      <vt:lpstr>Perinatal Loss Management</vt:lpstr>
      <vt:lpstr>Decisions &amp; Ethics</vt:lpstr>
      <vt:lpstr>Postpartum Care</vt:lpstr>
      <vt:lpstr>Baby care</vt:lpstr>
      <vt:lpstr> Protecting  </vt:lpstr>
      <vt:lpstr>Nurturing</vt:lpstr>
      <vt:lpstr>Socializing</vt:lpstr>
      <vt:lpstr>Special Situations</vt:lpstr>
      <vt:lpstr>Memory Making</vt:lpstr>
      <vt:lpstr>PowerPoint Presentation</vt:lpstr>
      <vt:lpstr>PowerPoint Presentation</vt:lpstr>
      <vt:lpstr>Journalistic photography</vt:lpstr>
      <vt:lpstr>PowerPoint Presentation</vt:lpstr>
      <vt:lpstr>Mementoes</vt:lpstr>
      <vt:lpstr>Follow up</vt:lpstr>
      <vt:lpstr>Objectives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Perinatal Loss</dc:title>
  <dc:creator>Rosenbaum, Kimberly A</dc:creator>
  <cp:lastModifiedBy>Rosenbaum, Kimberly A</cp:lastModifiedBy>
  <cp:revision>2</cp:revision>
  <dcterms:created xsi:type="dcterms:W3CDTF">2021-08-05T18:50:02Z</dcterms:created>
  <dcterms:modified xsi:type="dcterms:W3CDTF">2021-08-06T00:18:46Z</dcterms:modified>
</cp:coreProperties>
</file>