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7" r:id="rId2"/>
    <p:sldId id="290" r:id="rId3"/>
    <p:sldId id="288" r:id="rId4"/>
    <p:sldId id="258" r:id="rId5"/>
    <p:sldId id="259" r:id="rId6"/>
    <p:sldId id="260" r:id="rId7"/>
    <p:sldId id="261" r:id="rId8"/>
    <p:sldId id="262" r:id="rId9"/>
    <p:sldId id="263" r:id="rId10"/>
    <p:sldId id="264" r:id="rId11"/>
    <p:sldId id="265" r:id="rId12"/>
    <p:sldId id="268" r:id="rId13"/>
    <p:sldId id="266" r:id="rId14"/>
    <p:sldId id="267" r:id="rId15"/>
    <p:sldId id="269" r:id="rId16"/>
    <p:sldId id="270" r:id="rId17"/>
    <p:sldId id="271" r:id="rId18"/>
    <p:sldId id="272" r:id="rId19"/>
    <p:sldId id="273" r:id="rId20"/>
    <p:sldId id="289"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78"/>
    <p:restoredTop sz="96629"/>
  </p:normalViewPr>
  <p:slideViewPr>
    <p:cSldViewPr snapToGrid="0" snapToObjects="1">
      <p:cViewPr varScale="1">
        <p:scale>
          <a:sx n="140" d="100"/>
          <a:sy n="140" d="100"/>
        </p:scale>
        <p:origin x="22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0A0505-29FD-4D6D-8B2C-1247B20791E5}"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E963EDF1-3908-410E-854E-2D2158A245EF}">
      <dgm:prSet/>
      <dgm:spPr/>
      <dgm:t>
        <a:bodyPr/>
        <a:lstStyle/>
        <a:p>
          <a:r>
            <a:rPr lang="en-US"/>
            <a:t>If you have missing assignments, they are now entered in as zeroes. </a:t>
          </a:r>
        </a:p>
      </dgm:t>
    </dgm:pt>
    <dgm:pt modelId="{D6EAE2E2-286E-46D3-A9DE-BE7837B8FFCE}" type="parTrans" cxnId="{BFF326E2-4F1E-40A2-86BE-D288A0DCAEB7}">
      <dgm:prSet/>
      <dgm:spPr/>
      <dgm:t>
        <a:bodyPr/>
        <a:lstStyle/>
        <a:p>
          <a:endParaRPr lang="en-US"/>
        </a:p>
      </dgm:t>
    </dgm:pt>
    <dgm:pt modelId="{992169E5-4270-40B1-A574-63ACCA07808E}" type="sibTrans" cxnId="{BFF326E2-4F1E-40A2-86BE-D288A0DCAEB7}">
      <dgm:prSet/>
      <dgm:spPr/>
      <dgm:t>
        <a:bodyPr/>
        <a:lstStyle/>
        <a:p>
          <a:endParaRPr lang="en-US"/>
        </a:p>
      </dgm:t>
    </dgm:pt>
    <dgm:pt modelId="{76BD0296-864E-41E9-BB3C-149DDE7FAF0E}">
      <dgm:prSet/>
      <dgm:spPr/>
      <dgm:t>
        <a:bodyPr/>
        <a:lstStyle/>
        <a:p>
          <a:r>
            <a:rPr lang="en-US" dirty="0"/>
            <a:t>If you want your assignments to be graded by me, you need to turn them in before your final exam is due (December 7). </a:t>
          </a:r>
        </a:p>
      </dgm:t>
    </dgm:pt>
    <dgm:pt modelId="{26C37669-1AF2-4A0C-8214-1AB769655485}" type="parTrans" cxnId="{B6032020-F797-4A64-B66C-3BD95D5D428D}">
      <dgm:prSet/>
      <dgm:spPr/>
      <dgm:t>
        <a:bodyPr/>
        <a:lstStyle/>
        <a:p>
          <a:endParaRPr lang="en-US"/>
        </a:p>
      </dgm:t>
    </dgm:pt>
    <dgm:pt modelId="{F0166292-67EE-4B75-9D6A-069BDC3EE495}" type="sibTrans" cxnId="{B6032020-F797-4A64-B66C-3BD95D5D428D}">
      <dgm:prSet/>
      <dgm:spPr/>
      <dgm:t>
        <a:bodyPr/>
        <a:lstStyle/>
        <a:p>
          <a:endParaRPr lang="en-US"/>
        </a:p>
      </dgm:t>
    </dgm:pt>
    <dgm:pt modelId="{EF805995-07B2-874F-BA57-C63A02A49709}">
      <dgm:prSet/>
      <dgm:spPr/>
      <dgm:t>
        <a:bodyPr/>
        <a:lstStyle/>
        <a:p>
          <a:r>
            <a:rPr lang="en-US" dirty="0"/>
            <a:t>I will be available for one-on-one conferences both this week and next week. Please email me to set up a time if you need to talk about catching up. </a:t>
          </a:r>
        </a:p>
      </dgm:t>
    </dgm:pt>
    <dgm:pt modelId="{E8354533-B4D6-FD4D-927C-26C890B581C6}" type="parTrans" cxnId="{00BDD77C-B718-F84E-A131-6FB3C8693989}">
      <dgm:prSet/>
      <dgm:spPr/>
    </dgm:pt>
    <dgm:pt modelId="{F7E63C15-3525-7042-A36D-03100B5A9AB7}" type="sibTrans" cxnId="{00BDD77C-B718-F84E-A131-6FB3C8693989}">
      <dgm:prSet/>
      <dgm:spPr/>
    </dgm:pt>
    <dgm:pt modelId="{7EBBD562-F323-AA40-B6DD-F2203E6BED17}" type="pres">
      <dgm:prSet presAssocID="{7F0A0505-29FD-4D6D-8B2C-1247B20791E5}" presName="linear" presStyleCnt="0">
        <dgm:presLayoutVars>
          <dgm:animLvl val="lvl"/>
          <dgm:resizeHandles val="exact"/>
        </dgm:presLayoutVars>
      </dgm:prSet>
      <dgm:spPr/>
    </dgm:pt>
    <dgm:pt modelId="{899A7B85-63D4-DE40-A3D9-DA4EA7E0740D}" type="pres">
      <dgm:prSet presAssocID="{E963EDF1-3908-410E-854E-2D2158A245EF}" presName="parentText" presStyleLbl="node1" presStyleIdx="0" presStyleCnt="3">
        <dgm:presLayoutVars>
          <dgm:chMax val="0"/>
          <dgm:bulletEnabled val="1"/>
        </dgm:presLayoutVars>
      </dgm:prSet>
      <dgm:spPr/>
    </dgm:pt>
    <dgm:pt modelId="{97D7A849-9D77-AA49-9E26-AE0A325AAD97}" type="pres">
      <dgm:prSet presAssocID="{992169E5-4270-40B1-A574-63ACCA07808E}" presName="spacer" presStyleCnt="0"/>
      <dgm:spPr/>
    </dgm:pt>
    <dgm:pt modelId="{5201776A-F697-C14F-BA49-58874CF6D3F1}" type="pres">
      <dgm:prSet presAssocID="{76BD0296-864E-41E9-BB3C-149DDE7FAF0E}" presName="parentText" presStyleLbl="node1" presStyleIdx="1" presStyleCnt="3">
        <dgm:presLayoutVars>
          <dgm:chMax val="0"/>
          <dgm:bulletEnabled val="1"/>
        </dgm:presLayoutVars>
      </dgm:prSet>
      <dgm:spPr/>
    </dgm:pt>
    <dgm:pt modelId="{4DCE1B15-1D8D-DB47-864B-C92D2942D332}" type="pres">
      <dgm:prSet presAssocID="{F0166292-67EE-4B75-9D6A-069BDC3EE495}" presName="spacer" presStyleCnt="0"/>
      <dgm:spPr/>
    </dgm:pt>
    <dgm:pt modelId="{979BD7FC-6CB9-B34E-B0B8-415B2BB4D2B0}" type="pres">
      <dgm:prSet presAssocID="{EF805995-07B2-874F-BA57-C63A02A49709}" presName="parentText" presStyleLbl="node1" presStyleIdx="2" presStyleCnt="3">
        <dgm:presLayoutVars>
          <dgm:chMax val="0"/>
          <dgm:bulletEnabled val="1"/>
        </dgm:presLayoutVars>
      </dgm:prSet>
      <dgm:spPr/>
    </dgm:pt>
  </dgm:ptLst>
  <dgm:cxnLst>
    <dgm:cxn modelId="{1A7AD202-F33C-EB48-8C44-EA22C4EBD13C}" type="presOf" srcId="{7F0A0505-29FD-4D6D-8B2C-1247B20791E5}" destId="{7EBBD562-F323-AA40-B6DD-F2203E6BED17}" srcOrd="0" destOrd="0" presId="urn:microsoft.com/office/officeart/2005/8/layout/vList2"/>
    <dgm:cxn modelId="{B6032020-F797-4A64-B66C-3BD95D5D428D}" srcId="{7F0A0505-29FD-4D6D-8B2C-1247B20791E5}" destId="{76BD0296-864E-41E9-BB3C-149DDE7FAF0E}" srcOrd="1" destOrd="0" parTransId="{26C37669-1AF2-4A0C-8214-1AB769655485}" sibTransId="{F0166292-67EE-4B75-9D6A-069BDC3EE495}"/>
    <dgm:cxn modelId="{A3B6B755-5E73-634F-93C9-D02CCF622F5E}" type="presOf" srcId="{EF805995-07B2-874F-BA57-C63A02A49709}" destId="{979BD7FC-6CB9-B34E-B0B8-415B2BB4D2B0}" srcOrd="0" destOrd="0" presId="urn:microsoft.com/office/officeart/2005/8/layout/vList2"/>
    <dgm:cxn modelId="{911F0074-1E76-2B4A-A331-D67DF41FBCC7}" type="presOf" srcId="{76BD0296-864E-41E9-BB3C-149DDE7FAF0E}" destId="{5201776A-F697-C14F-BA49-58874CF6D3F1}" srcOrd="0" destOrd="0" presId="urn:microsoft.com/office/officeart/2005/8/layout/vList2"/>
    <dgm:cxn modelId="{00BDD77C-B718-F84E-A131-6FB3C8693989}" srcId="{7F0A0505-29FD-4D6D-8B2C-1247B20791E5}" destId="{EF805995-07B2-874F-BA57-C63A02A49709}" srcOrd="2" destOrd="0" parTransId="{E8354533-B4D6-FD4D-927C-26C890B581C6}" sibTransId="{F7E63C15-3525-7042-A36D-03100B5A9AB7}"/>
    <dgm:cxn modelId="{7CB649D9-6371-9C41-862B-3553668EC400}" type="presOf" srcId="{E963EDF1-3908-410E-854E-2D2158A245EF}" destId="{899A7B85-63D4-DE40-A3D9-DA4EA7E0740D}" srcOrd="0" destOrd="0" presId="urn:microsoft.com/office/officeart/2005/8/layout/vList2"/>
    <dgm:cxn modelId="{BFF326E2-4F1E-40A2-86BE-D288A0DCAEB7}" srcId="{7F0A0505-29FD-4D6D-8B2C-1247B20791E5}" destId="{E963EDF1-3908-410E-854E-2D2158A245EF}" srcOrd="0" destOrd="0" parTransId="{D6EAE2E2-286E-46D3-A9DE-BE7837B8FFCE}" sibTransId="{992169E5-4270-40B1-A574-63ACCA07808E}"/>
    <dgm:cxn modelId="{106B2A1F-7E77-B945-A6E5-3A9C234B4032}" type="presParOf" srcId="{7EBBD562-F323-AA40-B6DD-F2203E6BED17}" destId="{899A7B85-63D4-DE40-A3D9-DA4EA7E0740D}" srcOrd="0" destOrd="0" presId="urn:microsoft.com/office/officeart/2005/8/layout/vList2"/>
    <dgm:cxn modelId="{D621763C-6EE4-8647-B83E-FA7505369687}" type="presParOf" srcId="{7EBBD562-F323-AA40-B6DD-F2203E6BED17}" destId="{97D7A849-9D77-AA49-9E26-AE0A325AAD97}" srcOrd="1" destOrd="0" presId="urn:microsoft.com/office/officeart/2005/8/layout/vList2"/>
    <dgm:cxn modelId="{3D0D3532-0B4F-A043-AD63-9CD5031C74F9}" type="presParOf" srcId="{7EBBD562-F323-AA40-B6DD-F2203E6BED17}" destId="{5201776A-F697-C14F-BA49-58874CF6D3F1}" srcOrd="2" destOrd="0" presId="urn:microsoft.com/office/officeart/2005/8/layout/vList2"/>
    <dgm:cxn modelId="{F958FE5B-0E6C-6347-B6B5-67902678C539}" type="presParOf" srcId="{7EBBD562-F323-AA40-B6DD-F2203E6BED17}" destId="{4DCE1B15-1D8D-DB47-864B-C92D2942D332}" srcOrd="3" destOrd="0" presId="urn:microsoft.com/office/officeart/2005/8/layout/vList2"/>
    <dgm:cxn modelId="{A8B04BA3-97CE-8E4E-9CE6-E9F656C40B03}" type="presParOf" srcId="{7EBBD562-F323-AA40-B6DD-F2203E6BED17}" destId="{979BD7FC-6CB9-B34E-B0B8-415B2BB4D2B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A7B85-63D4-DE40-A3D9-DA4EA7E0740D}">
      <dsp:nvSpPr>
        <dsp:cNvPr id="0" name=""/>
        <dsp:cNvSpPr/>
      </dsp:nvSpPr>
      <dsp:spPr>
        <a:xfrm>
          <a:off x="0" y="44929"/>
          <a:ext cx="5744684" cy="1505152"/>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If you have missing assignments, they are now entered in as zeroes. </a:t>
          </a:r>
        </a:p>
      </dsp:txBody>
      <dsp:txXfrm>
        <a:off x="73475" y="118404"/>
        <a:ext cx="5597734" cy="1358202"/>
      </dsp:txXfrm>
    </dsp:sp>
    <dsp:sp modelId="{5201776A-F697-C14F-BA49-58874CF6D3F1}">
      <dsp:nvSpPr>
        <dsp:cNvPr id="0" name=""/>
        <dsp:cNvSpPr/>
      </dsp:nvSpPr>
      <dsp:spPr>
        <a:xfrm>
          <a:off x="0" y="1610561"/>
          <a:ext cx="5744684" cy="1505152"/>
        </a:xfrm>
        <a:prstGeom prst="round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If you want your assignments to be graded by me, you need to turn them in before your final exam is due (December 7). </a:t>
          </a:r>
        </a:p>
      </dsp:txBody>
      <dsp:txXfrm>
        <a:off x="73475" y="1684036"/>
        <a:ext cx="5597734" cy="1358202"/>
      </dsp:txXfrm>
    </dsp:sp>
    <dsp:sp modelId="{979BD7FC-6CB9-B34E-B0B8-415B2BB4D2B0}">
      <dsp:nvSpPr>
        <dsp:cNvPr id="0" name=""/>
        <dsp:cNvSpPr/>
      </dsp:nvSpPr>
      <dsp:spPr>
        <a:xfrm>
          <a:off x="0" y="3176194"/>
          <a:ext cx="5744684" cy="1505152"/>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I will be available for one-on-one conferences both this week and next week. Please email me to set up a time if you need to talk about catching up. </a:t>
          </a:r>
        </a:p>
      </dsp:txBody>
      <dsp:txXfrm>
        <a:off x="73475" y="3249669"/>
        <a:ext cx="5597734" cy="13582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AFEBB-BE39-1648-A2C9-E7BF0A58D0E2}" type="datetimeFigureOut">
              <a:rPr lang="en-US" smtClean="0"/>
              <a:t>12/1/21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48D38-D869-C541-B105-E4F0205CC9FE}" type="slidenum">
              <a:rPr lang="en-US" smtClean="0"/>
              <a:t>‹#›</a:t>
            </a:fld>
            <a:endParaRPr lang="en-US"/>
          </a:p>
        </p:txBody>
      </p:sp>
    </p:spTree>
    <p:extLst>
      <p:ext uri="{BB962C8B-B14F-4D97-AF65-F5344CB8AC3E}">
        <p14:creationId xmlns:p14="http://schemas.microsoft.com/office/powerpoint/2010/main" val="221909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48D38-D869-C541-B105-E4F0205CC9FE}" type="slidenum">
              <a:rPr lang="en-US" smtClean="0"/>
              <a:t>5</a:t>
            </a:fld>
            <a:endParaRPr lang="en-US"/>
          </a:p>
        </p:txBody>
      </p:sp>
    </p:spTree>
    <p:extLst>
      <p:ext uri="{BB962C8B-B14F-4D97-AF65-F5344CB8AC3E}">
        <p14:creationId xmlns:p14="http://schemas.microsoft.com/office/powerpoint/2010/main" val="3393536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996FE-C13E-D245-ACD7-0C4CF510C2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78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451ED-3EBB-E645-88FA-70E964733F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C9908-059E-5747-AFDE-B297A58749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CDB778-8AA0-A841-AC44-FBBF50F3C9A4}"/>
              </a:ext>
            </a:extLst>
          </p:cNvPr>
          <p:cNvSpPr>
            <a:spLocks noGrp="1"/>
          </p:cNvSpPr>
          <p:nvPr>
            <p:ph type="dt" sz="half" idx="10"/>
          </p:nvPr>
        </p:nvSpPr>
        <p:spPr/>
        <p:txBody>
          <a:bodyPr/>
          <a:lstStyle/>
          <a:p>
            <a:fld id="{38964E6D-68DA-8C4B-9851-328AFB46932E}" type="datetimeFigureOut">
              <a:rPr lang="en-US" smtClean="0"/>
              <a:t>12/1/21</a:t>
            </a:fld>
            <a:endParaRPr lang="en-US"/>
          </a:p>
        </p:txBody>
      </p:sp>
      <p:sp>
        <p:nvSpPr>
          <p:cNvPr id="5" name="Footer Placeholder 4">
            <a:extLst>
              <a:ext uri="{FF2B5EF4-FFF2-40B4-BE49-F238E27FC236}">
                <a16:creationId xmlns:a16="http://schemas.microsoft.com/office/drawing/2014/main" id="{3895284C-135A-444F-9646-985F541F80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2FB6C3-53FC-574E-A7EA-546460AFECF9}"/>
              </a:ext>
            </a:extLst>
          </p:cNvPr>
          <p:cNvSpPr>
            <a:spLocks noGrp="1"/>
          </p:cNvSpPr>
          <p:nvPr>
            <p:ph type="sldNum" sz="quarter" idx="12"/>
          </p:nvPr>
        </p:nvSpPr>
        <p:spPr/>
        <p:txBody>
          <a:bodyPr/>
          <a:lstStyle/>
          <a:p>
            <a:fld id="{F72CB6FA-1372-A741-A632-AE8FD5336B74}" type="slidenum">
              <a:rPr lang="en-US" smtClean="0"/>
              <a:t>‹#›</a:t>
            </a:fld>
            <a:endParaRPr lang="en-US"/>
          </a:p>
        </p:txBody>
      </p:sp>
    </p:spTree>
    <p:extLst>
      <p:ext uri="{BB962C8B-B14F-4D97-AF65-F5344CB8AC3E}">
        <p14:creationId xmlns:p14="http://schemas.microsoft.com/office/powerpoint/2010/main" val="1874044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8AE1D-0BDB-C743-9948-7539BC1311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B3AB67-B2DB-F249-B441-701A7520EA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409575-42C3-CB43-AE1B-1BB2E4B942AE}"/>
              </a:ext>
            </a:extLst>
          </p:cNvPr>
          <p:cNvSpPr>
            <a:spLocks noGrp="1"/>
          </p:cNvSpPr>
          <p:nvPr>
            <p:ph type="dt" sz="half" idx="10"/>
          </p:nvPr>
        </p:nvSpPr>
        <p:spPr/>
        <p:txBody>
          <a:bodyPr/>
          <a:lstStyle/>
          <a:p>
            <a:fld id="{38964E6D-68DA-8C4B-9851-328AFB46932E}" type="datetimeFigureOut">
              <a:rPr lang="en-US" smtClean="0"/>
              <a:t>12/1/21</a:t>
            </a:fld>
            <a:endParaRPr lang="en-US"/>
          </a:p>
        </p:txBody>
      </p:sp>
      <p:sp>
        <p:nvSpPr>
          <p:cNvPr id="5" name="Footer Placeholder 4">
            <a:extLst>
              <a:ext uri="{FF2B5EF4-FFF2-40B4-BE49-F238E27FC236}">
                <a16:creationId xmlns:a16="http://schemas.microsoft.com/office/drawing/2014/main" id="{D1A36B30-FDB3-4E40-9641-9B64561B9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D5069E-0FE6-C24D-8F0A-6F39F7555C92}"/>
              </a:ext>
            </a:extLst>
          </p:cNvPr>
          <p:cNvSpPr>
            <a:spLocks noGrp="1"/>
          </p:cNvSpPr>
          <p:nvPr>
            <p:ph type="sldNum" sz="quarter" idx="12"/>
          </p:nvPr>
        </p:nvSpPr>
        <p:spPr/>
        <p:txBody>
          <a:bodyPr/>
          <a:lstStyle/>
          <a:p>
            <a:fld id="{F72CB6FA-1372-A741-A632-AE8FD5336B74}" type="slidenum">
              <a:rPr lang="en-US" smtClean="0"/>
              <a:t>‹#›</a:t>
            </a:fld>
            <a:endParaRPr lang="en-US"/>
          </a:p>
        </p:txBody>
      </p:sp>
    </p:spTree>
    <p:extLst>
      <p:ext uri="{BB962C8B-B14F-4D97-AF65-F5344CB8AC3E}">
        <p14:creationId xmlns:p14="http://schemas.microsoft.com/office/powerpoint/2010/main" val="3621720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C5B690-82D5-354A-B215-F8A9CAAAD9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B5BCB2-4296-9840-80DB-30A8B00510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02B33-D23C-F643-8039-EEC7913A2F15}"/>
              </a:ext>
            </a:extLst>
          </p:cNvPr>
          <p:cNvSpPr>
            <a:spLocks noGrp="1"/>
          </p:cNvSpPr>
          <p:nvPr>
            <p:ph type="dt" sz="half" idx="10"/>
          </p:nvPr>
        </p:nvSpPr>
        <p:spPr/>
        <p:txBody>
          <a:bodyPr/>
          <a:lstStyle/>
          <a:p>
            <a:fld id="{38964E6D-68DA-8C4B-9851-328AFB46932E}" type="datetimeFigureOut">
              <a:rPr lang="en-US" smtClean="0"/>
              <a:t>12/1/21</a:t>
            </a:fld>
            <a:endParaRPr lang="en-US"/>
          </a:p>
        </p:txBody>
      </p:sp>
      <p:sp>
        <p:nvSpPr>
          <p:cNvPr id="5" name="Footer Placeholder 4">
            <a:extLst>
              <a:ext uri="{FF2B5EF4-FFF2-40B4-BE49-F238E27FC236}">
                <a16:creationId xmlns:a16="http://schemas.microsoft.com/office/drawing/2014/main" id="{ADA62FB2-003C-4C41-BAAE-F5C4A73C5E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45C8C7-42F1-9D4B-A6DD-1EBA2727D606}"/>
              </a:ext>
            </a:extLst>
          </p:cNvPr>
          <p:cNvSpPr>
            <a:spLocks noGrp="1"/>
          </p:cNvSpPr>
          <p:nvPr>
            <p:ph type="sldNum" sz="quarter" idx="12"/>
          </p:nvPr>
        </p:nvSpPr>
        <p:spPr/>
        <p:txBody>
          <a:bodyPr/>
          <a:lstStyle/>
          <a:p>
            <a:fld id="{F72CB6FA-1372-A741-A632-AE8FD5336B74}" type="slidenum">
              <a:rPr lang="en-US" smtClean="0"/>
              <a:t>‹#›</a:t>
            </a:fld>
            <a:endParaRPr lang="en-US"/>
          </a:p>
        </p:txBody>
      </p:sp>
    </p:spTree>
    <p:extLst>
      <p:ext uri="{BB962C8B-B14F-4D97-AF65-F5344CB8AC3E}">
        <p14:creationId xmlns:p14="http://schemas.microsoft.com/office/powerpoint/2010/main" val="3664029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F817E-C2D4-0142-A6C0-1909DFD8E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FFD11-EF41-B34D-8F58-B607B097DC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68881-2BF4-4D45-A71A-D51F35A840BB}"/>
              </a:ext>
            </a:extLst>
          </p:cNvPr>
          <p:cNvSpPr>
            <a:spLocks noGrp="1"/>
          </p:cNvSpPr>
          <p:nvPr>
            <p:ph type="dt" sz="half" idx="10"/>
          </p:nvPr>
        </p:nvSpPr>
        <p:spPr/>
        <p:txBody>
          <a:bodyPr/>
          <a:lstStyle/>
          <a:p>
            <a:fld id="{38964E6D-68DA-8C4B-9851-328AFB46932E}" type="datetimeFigureOut">
              <a:rPr lang="en-US" smtClean="0"/>
              <a:t>12/1/21</a:t>
            </a:fld>
            <a:endParaRPr lang="en-US"/>
          </a:p>
        </p:txBody>
      </p:sp>
      <p:sp>
        <p:nvSpPr>
          <p:cNvPr id="5" name="Footer Placeholder 4">
            <a:extLst>
              <a:ext uri="{FF2B5EF4-FFF2-40B4-BE49-F238E27FC236}">
                <a16:creationId xmlns:a16="http://schemas.microsoft.com/office/drawing/2014/main" id="{3B9A506D-1C93-0841-8CBA-7FE2CA8C5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86A3BE-5FB5-3E44-B214-855794C379F9}"/>
              </a:ext>
            </a:extLst>
          </p:cNvPr>
          <p:cNvSpPr>
            <a:spLocks noGrp="1"/>
          </p:cNvSpPr>
          <p:nvPr>
            <p:ph type="sldNum" sz="quarter" idx="12"/>
          </p:nvPr>
        </p:nvSpPr>
        <p:spPr/>
        <p:txBody>
          <a:bodyPr/>
          <a:lstStyle/>
          <a:p>
            <a:fld id="{F72CB6FA-1372-A741-A632-AE8FD5336B74}" type="slidenum">
              <a:rPr lang="en-US" smtClean="0"/>
              <a:t>‹#›</a:t>
            </a:fld>
            <a:endParaRPr lang="en-US"/>
          </a:p>
        </p:txBody>
      </p:sp>
    </p:spTree>
    <p:extLst>
      <p:ext uri="{BB962C8B-B14F-4D97-AF65-F5344CB8AC3E}">
        <p14:creationId xmlns:p14="http://schemas.microsoft.com/office/powerpoint/2010/main" val="149133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8638F-7938-4042-AAF8-420697B470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A6F271-F56E-B042-ADEB-5C746AB88B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B33AFE-0C25-714A-8E80-FF4655C55FDE}"/>
              </a:ext>
            </a:extLst>
          </p:cNvPr>
          <p:cNvSpPr>
            <a:spLocks noGrp="1"/>
          </p:cNvSpPr>
          <p:nvPr>
            <p:ph type="dt" sz="half" idx="10"/>
          </p:nvPr>
        </p:nvSpPr>
        <p:spPr/>
        <p:txBody>
          <a:bodyPr/>
          <a:lstStyle/>
          <a:p>
            <a:fld id="{38964E6D-68DA-8C4B-9851-328AFB46932E}" type="datetimeFigureOut">
              <a:rPr lang="en-US" smtClean="0"/>
              <a:t>12/1/21</a:t>
            </a:fld>
            <a:endParaRPr lang="en-US"/>
          </a:p>
        </p:txBody>
      </p:sp>
      <p:sp>
        <p:nvSpPr>
          <p:cNvPr id="5" name="Footer Placeholder 4">
            <a:extLst>
              <a:ext uri="{FF2B5EF4-FFF2-40B4-BE49-F238E27FC236}">
                <a16:creationId xmlns:a16="http://schemas.microsoft.com/office/drawing/2014/main" id="{8D121EE0-B7FE-0F45-B720-67573CCCFF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76DF2-6B14-6443-9E45-068218EE5E47}"/>
              </a:ext>
            </a:extLst>
          </p:cNvPr>
          <p:cNvSpPr>
            <a:spLocks noGrp="1"/>
          </p:cNvSpPr>
          <p:nvPr>
            <p:ph type="sldNum" sz="quarter" idx="12"/>
          </p:nvPr>
        </p:nvSpPr>
        <p:spPr/>
        <p:txBody>
          <a:bodyPr/>
          <a:lstStyle/>
          <a:p>
            <a:fld id="{F72CB6FA-1372-A741-A632-AE8FD5336B74}" type="slidenum">
              <a:rPr lang="en-US" smtClean="0"/>
              <a:t>‹#›</a:t>
            </a:fld>
            <a:endParaRPr lang="en-US"/>
          </a:p>
        </p:txBody>
      </p:sp>
    </p:spTree>
    <p:extLst>
      <p:ext uri="{BB962C8B-B14F-4D97-AF65-F5344CB8AC3E}">
        <p14:creationId xmlns:p14="http://schemas.microsoft.com/office/powerpoint/2010/main" val="109304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43D7-17FC-BF4C-B263-9098337403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1028DD-F6A1-3342-8DD3-333BEAD270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B2D3DD-D797-6C45-8428-EB150210FD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89BAE6-77E1-754F-8B55-6F2A4E5DFEDF}"/>
              </a:ext>
            </a:extLst>
          </p:cNvPr>
          <p:cNvSpPr>
            <a:spLocks noGrp="1"/>
          </p:cNvSpPr>
          <p:nvPr>
            <p:ph type="dt" sz="half" idx="10"/>
          </p:nvPr>
        </p:nvSpPr>
        <p:spPr/>
        <p:txBody>
          <a:bodyPr/>
          <a:lstStyle/>
          <a:p>
            <a:fld id="{38964E6D-68DA-8C4B-9851-328AFB46932E}" type="datetimeFigureOut">
              <a:rPr lang="en-US" smtClean="0"/>
              <a:t>12/1/21</a:t>
            </a:fld>
            <a:endParaRPr lang="en-US"/>
          </a:p>
        </p:txBody>
      </p:sp>
      <p:sp>
        <p:nvSpPr>
          <p:cNvPr id="6" name="Footer Placeholder 5">
            <a:extLst>
              <a:ext uri="{FF2B5EF4-FFF2-40B4-BE49-F238E27FC236}">
                <a16:creationId xmlns:a16="http://schemas.microsoft.com/office/drawing/2014/main" id="{68C58B32-4F2A-0D41-B9A6-5A3925E03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108CB4-EDB4-3148-91D4-AFFFA5759798}"/>
              </a:ext>
            </a:extLst>
          </p:cNvPr>
          <p:cNvSpPr>
            <a:spLocks noGrp="1"/>
          </p:cNvSpPr>
          <p:nvPr>
            <p:ph type="sldNum" sz="quarter" idx="12"/>
          </p:nvPr>
        </p:nvSpPr>
        <p:spPr/>
        <p:txBody>
          <a:bodyPr/>
          <a:lstStyle/>
          <a:p>
            <a:fld id="{F72CB6FA-1372-A741-A632-AE8FD5336B74}" type="slidenum">
              <a:rPr lang="en-US" smtClean="0"/>
              <a:t>‹#›</a:t>
            </a:fld>
            <a:endParaRPr lang="en-US"/>
          </a:p>
        </p:txBody>
      </p:sp>
    </p:spTree>
    <p:extLst>
      <p:ext uri="{BB962C8B-B14F-4D97-AF65-F5344CB8AC3E}">
        <p14:creationId xmlns:p14="http://schemas.microsoft.com/office/powerpoint/2010/main" val="4140652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096C0-03D7-C748-ACFF-F559FFE1EC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076229-0A8E-644C-8488-5EBE247160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BC604B-46DB-BA43-AA3A-CC32570FE2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FF7903-3D48-4640-88DE-225C2D575F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701F08-30FF-1049-A034-596913D206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1E930A-AF21-ED49-828E-0853A2046B31}"/>
              </a:ext>
            </a:extLst>
          </p:cNvPr>
          <p:cNvSpPr>
            <a:spLocks noGrp="1"/>
          </p:cNvSpPr>
          <p:nvPr>
            <p:ph type="dt" sz="half" idx="10"/>
          </p:nvPr>
        </p:nvSpPr>
        <p:spPr/>
        <p:txBody>
          <a:bodyPr/>
          <a:lstStyle/>
          <a:p>
            <a:fld id="{38964E6D-68DA-8C4B-9851-328AFB46932E}" type="datetimeFigureOut">
              <a:rPr lang="en-US" smtClean="0"/>
              <a:t>12/1/21</a:t>
            </a:fld>
            <a:endParaRPr lang="en-US"/>
          </a:p>
        </p:txBody>
      </p:sp>
      <p:sp>
        <p:nvSpPr>
          <p:cNvPr id="8" name="Footer Placeholder 7">
            <a:extLst>
              <a:ext uri="{FF2B5EF4-FFF2-40B4-BE49-F238E27FC236}">
                <a16:creationId xmlns:a16="http://schemas.microsoft.com/office/drawing/2014/main" id="{47BD1449-FE4E-FF45-AA19-3E992B58C1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A22DBB-EFB2-1640-A219-AB6483175E04}"/>
              </a:ext>
            </a:extLst>
          </p:cNvPr>
          <p:cNvSpPr>
            <a:spLocks noGrp="1"/>
          </p:cNvSpPr>
          <p:nvPr>
            <p:ph type="sldNum" sz="quarter" idx="12"/>
          </p:nvPr>
        </p:nvSpPr>
        <p:spPr/>
        <p:txBody>
          <a:bodyPr/>
          <a:lstStyle/>
          <a:p>
            <a:fld id="{F72CB6FA-1372-A741-A632-AE8FD5336B74}" type="slidenum">
              <a:rPr lang="en-US" smtClean="0"/>
              <a:t>‹#›</a:t>
            </a:fld>
            <a:endParaRPr lang="en-US"/>
          </a:p>
        </p:txBody>
      </p:sp>
    </p:spTree>
    <p:extLst>
      <p:ext uri="{BB962C8B-B14F-4D97-AF65-F5344CB8AC3E}">
        <p14:creationId xmlns:p14="http://schemas.microsoft.com/office/powerpoint/2010/main" val="4053983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1AFD-B181-B14A-B4F7-24F53E3E2B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51AD2D-6F33-D446-A411-2C5879FB079F}"/>
              </a:ext>
            </a:extLst>
          </p:cNvPr>
          <p:cNvSpPr>
            <a:spLocks noGrp="1"/>
          </p:cNvSpPr>
          <p:nvPr>
            <p:ph type="dt" sz="half" idx="10"/>
          </p:nvPr>
        </p:nvSpPr>
        <p:spPr/>
        <p:txBody>
          <a:bodyPr/>
          <a:lstStyle/>
          <a:p>
            <a:fld id="{38964E6D-68DA-8C4B-9851-328AFB46932E}" type="datetimeFigureOut">
              <a:rPr lang="en-US" smtClean="0"/>
              <a:t>12/1/21</a:t>
            </a:fld>
            <a:endParaRPr lang="en-US"/>
          </a:p>
        </p:txBody>
      </p:sp>
      <p:sp>
        <p:nvSpPr>
          <p:cNvPr id="4" name="Footer Placeholder 3">
            <a:extLst>
              <a:ext uri="{FF2B5EF4-FFF2-40B4-BE49-F238E27FC236}">
                <a16:creationId xmlns:a16="http://schemas.microsoft.com/office/drawing/2014/main" id="{32064130-AA6D-394B-A53E-1D10B359B8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5CB879-E0A5-7943-AC2C-5350EB8A9D34}"/>
              </a:ext>
            </a:extLst>
          </p:cNvPr>
          <p:cNvSpPr>
            <a:spLocks noGrp="1"/>
          </p:cNvSpPr>
          <p:nvPr>
            <p:ph type="sldNum" sz="quarter" idx="12"/>
          </p:nvPr>
        </p:nvSpPr>
        <p:spPr/>
        <p:txBody>
          <a:bodyPr/>
          <a:lstStyle/>
          <a:p>
            <a:fld id="{F72CB6FA-1372-A741-A632-AE8FD5336B74}" type="slidenum">
              <a:rPr lang="en-US" smtClean="0"/>
              <a:t>‹#›</a:t>
            </a:fld>
            <a:endParaRPr lang="en-US"/>
          </a:p>
        </p:txBody>
      </p:sp>
    </p:spTree>
    <p:extLst>
      <p:ext uri="{BB962C8B-B14F-4D97-AF65-F5344CB8AC3E}">
        <p14:creationId xmlns:p14="http://schemas.microsoft.com/office/powerpoint/2010/main" val="296800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97AF56-DE5E-C843-B407-CCB239029E60}"/>
              </a:ext>
            </a:extLst>
          </p:cNvPr>
          <p:cNvSpPr>
            <a:spLocks noGrp="1"/>
          </p:cNvSpPr>
          <p:nvPr>
            <p:ph type="dt" sz="half" idx="10"/>
          </p:nvPr>
        </p:nvSpPr>
        <p:spPr/>
        <p:txBody>
          <a:bodyPr/>
          <a:lstStyle/>
          <a:p>
            <a:fld id="{38964E6D-68DA-8C4B-9851-328AFB46932E}" type="datetimeFigureOut">
              <a:rPr lang="en-US" smtClean="0"/>
              <a:t>12/1/21</a:t>
            </a:fld>
            <a:endParaRPr lang="en-US"/>
          </a:p>
        </p:txBody>
      </p:sp>
      <p:sp>
        <p:nvSpPr>
          <p:cNvPr id="3" name="Footer Placeholder 2">
            <a:extLst>
              <a:ext uri="{FF2B5EF4-FFF2-40B4-BE49-F238E27FC236}">
                <a16:creationId xmlns:a16="http://schemas.microsoft.com/office/drawing/2014/main" id="{3E8AB2FD-65DD-4445-9E44-A94D6A9E2B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715F45-5C68-7F43-9284-A32B358C5A41}"/>
              </a:ext>
            </a:extLst>
          </p:cNvPr>
          <p:cNvSpPr>
            <a:spLocks noGrp="1"/>
          </p:cNvSpPr>
          <p:nvPr>
            <p:ph type="sldNum" sz="quarter" idx="12"/>
          </p:nvPr>
        </p:nvSpPr>
        <p:spPr/>
        <p:txBody>
          <a:bodyPr/>
          <a:lstStyle/>
          <a:p>
            <a:fld id="{F72CB6FA-1372-A741-A632-AE8FD5336B74}" type="slidenum">
              <a:rPr lang="en-US" smtClean="0"/>
              <a:t>‹#›</a:t>
            </a:fld>
            <a:endParaRPr lang="en-US"/>
          </a:p>
        </p:txBody>
      </p:sp>
    </p:spTree>
    <p:extLst>
      <p:ext uri="{BB962C8B-B14F-4D97-AF65-F5344CB8AC3E}">
        <p14:creationId xmlns:p14="http://schemas.microsoft.com/office/powerpoint/2010/main" val="3907139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2094-A7A7-8C48-8174-E095FEDC70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3CB826-49EB-A149-AE6D-0CF6E034DD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D02B74-5D32-3548-9B0E-28854C73FD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C80DCF-501D-794E-84AC-45EE4ADB3920}"/>
              </a:ext>
            </a:extLst>
          </p:cNvPr>
          <p:cNvSpPr>
            <a:spLocks noGrp="1"/>
          </p:cNvSpPr>
          <p:nvPr>
            <p:ph type="dt" sz="half" idx="10"/>
          </p:nvPr>
        </p:nvSpPr>
        <p:spPr/>
        <p:txBody>
          <a:bodyPr/>
          <a:lstStyle/>
          <a:p>
            <a:fld id="{38964E6D-68DA-8C4B-9851-328AFB46932E}" type="datetimeFigureOut">
              <a:rPr lang="en-US" smtClean="0"/>
              <a:t>12/1/21</a:t>
            </a:fld>
            <a:endParaRPr lang="en-US"/>
          </a:p>
        </p:txBody>
      </p:sp>
      <p:sp>
        <p:nvSpPr>
          <p:cNvPr id="6" name="Footer Placeholder 5">
            <a:extLst>
              <a:ext uri="{FF2B5EF4-FFF2-40B4-BE49-F238E27FC236}">
                <a16:creationId xmlns:a16="http://schemas.microsoft.com/office/drawing/2014/main" id="{37104423-0290-404A-83E6-18DAFA43C2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2160F8-F8D7-734A-A4A6-3D440C2273C6}"/>
              </a:ext>
            </a:extLst>
          </p:cNvPr>
          <p:cNvSpPr>
            <a:spLocks noGrp="1"/>
          </p:cNvSpPr>
          <p:nvPr>
            <p:ph type="sldNum" sz="quarter" idx="12"/>
          </p:nvPr>
        </p:nvSpPr>
        <p:spPr/>
        <p:txBody>
          <a:bodyPr/>
          <a:lstStyle/>
          <a:p>
            <a:fld id="{F72CB6FA-1372-A741-A632-AE8FD5336B74}" type="slidenum">
              <a:rPr lang="en-US" smtClean="0"/>
              <a:t>‹#›</a:t>
            </a:fld>
            <a:endParaRPr lang="en-US"/>
          </a:p>
        </p:txBody>
      </p:sp>
    </p:spTree>
    <p:extLst>
      <p:ext uri="{BB962C8B-B14F-4D97-AF65-F5344CB8AC3E}">
        <p14:creationId xmlns:p14="http://schemas.microsoft.com/office/powerpoint/2010/main" val="2437219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16BB7-BB38-B54E-81D4-C40A62049C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687C6E-0F4A-BC47-BCD0-68E56E9CD8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12A064-77ED-7040-A25A-0341BF551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A7F007-0BF2-4940-989D-12E3BC7384D8}"/>
              </a:ext>
            </a:extLst>
          </p:cNvPr>
          <p:cNvSpPr>
            <a:spLocks noGrp="1"/>
          </p:cNvSpPr>
          <p:nvPr>
            <p:ph type="dt" sz="half" idx="10"/>
          </p:nvPr>
        </p:nvSpPr>
        <p:spPr/>
        <p:txBody>
          <a:bodyPr/>
          <a:lstStyle/>
          <a:p>
            <a:fld id="{38964E6D-68DA-8C4B-9851-328AFB46932E}" type="datetimeFigureOut">
              <a:rPr lang="en-US" smtClean="0"/>
              <a:t>12/1/21</a:t>
            </a:fld>
            <a:endParaRPr lang="en-US"/>
          </a:p>
        </p:txBody>
      </p:sp>
      <p:sp>
        <p:nvSpPr>
          <p:cNvPr id="6" name="Footer Placeholder 5">
            <a:extLst>
              <a:ext uri="{FF2B5EF4-FFF2-40B4-BE49-F238E27FC236}">
                <a16:creationId xmlns:a16="http://schemas.microsoft.com/office/drawing/2014/main" id="{9F181FA3-D719-6849-8193-2D5973C170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1C002-D7BD-C142-960C-4C85BEDCCA44}"/>
              </a:ext>
            </a:extLst>
          </p:cNvPr>
          <p:cNvSpPr>
            <a:spLocks noGrp="1"/>
          </p:cNvSpPr>
          <p:nvPr>
            <p:ph type="sldNum" sz="quarter" idx="12"/>
          </p:nvPr>
        </p:nvSpPr>
        <p:spPr/>
        <p:txBody>
          <a:bodyPr/>
          <a:lstStyle/>
          <a:p>
            <a:fld id="{F72CB6FA-1372-A741-A632-AE8FD5336B74}" type="slidenum">
              <a:rPr lang="en-US" smtClean="0"/>
              <a:t>‹#›</a:t>
            </a:fld>
            <a:endParaRPr lang="en-US"/>
          </a:p>
        </p:txBody>
      </p:sp>
    </p:spTree>
    <p:extLst>
      <p:ext uri="{BB962C8B-B14F-4D97-AF65-F5344CB8AC3E}">
        <p14:creationId xmlns:p14="http://schemas.microsoft.com/office/powerpoint/2010/main" val="2620675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2B4C2C-8C11-DF4E-B20C-8373ED1549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6246AA-76AB-0441-ACA3-15C6E6729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F4D95-1749-6843-9472-2A773B54DC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64E6D-68DA-8C4B-9851-328AFB46932E}" type="datetimeFigureOut">
              <a:rPr lang="en-US" smtClean="0"/>
              <a:t>12/1/21</a:t>
            </a:fld>
            <a:endParaRPr lang="en-US"/>
          </a:p>
        </p:txBody>
      </p:sp>
      <p:sp>
        <p:nvSpPr>
          <p:cNvPr id="5" name="Footer Placeholder 4">
            <a:extLst>
              <a:ext uri="{FF2B5EF4-FFF2-40B4-BE49-F238E27FC236}">
                <a16:creationId xmlns:a16="http://schemas.microsoft.com/office/drawing/2014/main" id="{BFEA8962-18F5-024E-A0F0-210CF322CD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64E855-FCB9-0A4E-89C2-EA3E4B91EA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2CB6FA-1372-A741-A632-AE8FD5336B74}" type="slidenum">
              <a:rPr lang="en-US" smtClean="0"/>
              <a:t>‹#›</a:t>
            </a:fld>
            <a:endParaRPr lang="en-US"/>
          </a:p>
        </p:txBody>
      </p:sp>
    </p:spTree>
    <p:extLst>
      <p:ext uri="{BB962C8B-B14F-4D97-AF65-F5344CB8AC3E}">
        <p14:creationId xmlns:p14="http://schemas.microsoft.com/office/powerpoint/2010/main" val="1139042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t that is looking at the camera&#10;&#10;Description automatically generated">
            <a:extLst>
              <a:ext uri="{FF2B5EF4-FFF2-40B4-BE49-F238E27FC236}">
                <a16:creationId xmlns:a16="http://schemas.microsoft.com/office/drawing/2014/main" id="{460F6471-2AD0-9C4A-8B00-2A3640184A9B}"/>
              </a:ext>
            </a:extLst>
          </p:cNvPr>
          <p:cNvPicPr>
            <a:picLocks noChangeAspect="1"/>
          </p:cNvPicPr>
          <p:nvPr/>
        </p:nvPicPr>
        <p:blipFill rotWithShape="1">
          <a:blip r:embed="rId2"/>
          <a:srcRect t="11616" r="9089" b="9565"/>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0FB94A-3805-ED48-B426-336F56DEC2EA}"/>
              </a:ext>
            </a:extLst>
          </p:cNvPr>
          <p:cNvSpPr>
            <a:spLocks noGrp="1"/>
          </p:cNvSpPr>
          <p:nvPr>
            <p:ph type="title"/>
          </p:nvPr>
        </p:nvSpPr>
        <p:spPr>
          <a:xfrm>
            <a:off x="371094" y="1161288"/>
            <a:ext cx="3438144" cy="1124712"/>
          </a:xfrm>
        </p:spPr>
        <p:txBody>
          <a:bodyPr anchor="b">
            <a:normAutofit/>
          </a:bodyPr>
          <a:lstStyle/>
          <a:p>
            <a:r>
              <a:rPr lang="en-US" sz="2800"/>
              <a:t>RDG 1300 </a:t>
            </a:r>
            <a:r>
              <a:rPr lang="en-US" sz="2800" b="1" u="sng"/>
              <a:t>LAST CLASS</a:t>
            </a:r>
            <a:r>
              <a:rPr lang="en-US" sz="2800" b="1"/>
              <a:t>!!!!</a:t>
            </a:r>
            <a:endParaRPr lang="en-US" sz="2800" b="1" u="sng"/>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1E62A07-B214-604D-9165-2FDAE516691F}"/>
              </a:ext>
            </a:extLst>
          </p:cNvPr>
          <p:cNvSpPr>
            <a:spLocks noGrp="1"/>
          </p:cNvSpPr>
          <p:nvPr>
            <p:ph idx="1"/>
          </p:nvPr>
        </p:nvSpPr>
        <p:spPr>
          <a:xfrm>
            <a:off x="371094" y="2718054"/>
            <a:ext cx="3438906" cy="3207258"/>
          </a:xfrm>
        </p:spPr>
        <p:txBody>
          <a:bodyPr anchor="t">
            <a:normAutofit/>
          </a:bodyPr>
          <a:lstStyle/>
          <a:p>
            <a:pPr marL="0" indent="0">
              <a:buNone/>
            </a:pPr>
            <a:r>
              <a:rPr lang="en-US" sz="2400" dirty="0"/>
              <a:t>Agenda</a:t>
            </a:r>
          </a:p>
          <a:p>
            <a:r>
              <a:rPr lang="en-US" sz="2400" dirty="0"/>
              <a:t>What’s left? </a:t>
            </a:r>
          </a:p>
          <a:p>
            <a:r>
              <a:rPr lang="en-US" sz="2400" dirty="0"/>
              <a:t>Final Exam overview</a:t>
            </a:r>
          </a:p>
          <a:p>
            <a:r>
              <a:rPr lang="en-US" sz="2400" dirty="0"/>
              <a:t>Exam Strategies</a:t>
            </a:r>
          </a:p>
          <a:p>
            <a:endParaRPr lang="en-US" sz="1700" dirty="0"/>
          </a:p>
        </p:txBody>
      </p:sp>
    </p:spTree>
    <p:extLst>
      <p:ext uri="{BB962C8B-B14F-4D97-AF65-F5344CB8AC3E}">
        <p14:creationId xmlns:p14="http://schemas.microsoft.com/office/powerpoint/2010/main" val="2171013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at lying on a blanket&#10;&#10;Description automatically generated">
            <a:extLst>
              <a:ext uri="{FF2B5EF4-FFF2-40B4-BE49-F238E27FC236}">
                <a16:creationId xmlns:a16="http://schemas.microsoft.com/office/drawing/2014/main" id="{201A1266-E546-AA4B-81C1-C58FCDBDFAE7}"/>
              </a:ext>
            </a:extLst>
          </p:cNvPr>
          <p:cNvPicPr>
            <a:picLocks noGrp="1" noChangeAspect="1"/>
          </p:cNvPicPr>
          <p:nvPr>
            <p:ph idx="1"/>
          </p:nvPr>
        </p:nvPicPr>
        <p:blipFill rotWithShape="1">
          <a:blip r:embed="rId2"/>
          <a:srcRect l="820" r="10796"/>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7" name="Freeform: Shape 11">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14E7FB-F150-8440-9FA4-CAAD95F434E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Okay, how would you approach this question? </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134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C33CD-76B7-C54D-B375-565E14B93C05}"/>
              </a:ext>
            </a:extLst>
          </p:cNvPr>
          <p:cNvSpPr>
            <a:spLocks noGrp="1"/>
          </p:cNvSpPr>
          <p:nvPr>
            <p:ph type="title"/>
          </p:nvPr>
        </p:nvSpPr>
        <p:spPr/>
        <p:txBody>
          <a:bodyPr/>
          <a:lstStyle/>
          <a:p>
            <a:r>
              <a:rPr lang="en-US" dirty="0"/>
              <a:t>Strategies for answering this</a:t>
            </a:r>
          </a:p>
        </p:txBody>
      </p:sp>
      <p:sp>
        <p:nvSpPr>
          <p:cNvPr id="3" name="Content Placeholder 2">
            <a:extLst>
              <a:ext uri="{FF2B5EF4-FFF2-40B4-BE49-F238E27FC236}">
                <a16:creationId xmlns:a16="http://schemas.microsoft.com/office/drawing/2014/main" id="{AA77A560-7615-3E40-ADAA-07BC91347DA5}"/>
              </a:ext>
            </a:extLst>
          </p:cNvPr>
          <p:cNvSpPr>
            <a:spLocks noGrp="1"/>
          </p:cNvSpPr>
          <p:nvPr>
            <p:ph idx="1"/>
          </p:nvPr>
        </p:nvSpPr>
        <p:spPr/>
        <p:txBody>
          <a:bodyPr>
            <a:normAutofit/>
          </a:bodyPr>
          <a:lstStyle/>
          <a:p>
            <a:r>
              <a:rPr lang="en-US" dirty="0"/>
              <a:t>Remember – all instructors (including me) typically have to grade many of these. They’ll usually refer to a rubric in order to make things easier to grade. </a:t>
            </a:r>
          </a:p>
          <a:p>
            <a:r>
              <a:rPr lang="en-US" dirty="0"/>
              <a:t>The question from the midterm actually had </a:t>
            </a:r>
            <a:r>
              <a:rPr lang="en-US" b="1" u="sng" dirty="0"/>
              <a:t>three</a:t>
            </a:r>
            <a:r>
              <a:rPr lang="en-US" b="1" dirty="0"/>
              <a:t> </a:t>
            </a:r>
            <a:r>
              <a:rPr lang="en-US" dirty="0"/>
              <a:t>mini questions</a:t>
            </a:r>
          </a:p>
          <a:p>
            <a:pPr lvl="1"/>
            <a:r>
              <a:rPr lang="en-US" dirty="0"/>
              <a:t>What’s her purpose? 1pt</a:t>
            </a:r>
          </a:p>
          <a:p>
            <a:pPr lvl="1"/>
            <a:r>
              <a:rPr lang="en-US" dirty="0"/>
              <a:t>How does the author achieve this purpose? 1pt</a:t>
            </a:r>
          </a:p>
          <a:p>
            <a:pPr lvl="1"/>
            <a:r>
              <a:rPr lang="en-US" dirty="0"/>
              <a:t>Explain your response using a specific example 3pts</a:t>
            </a:r>
          </a:p>
          <a:p>
            <a:r>
              <a:rPr lang="en-US" dirty="0"/>
              <a:t>So, any rubric that I (hypothetically) made in order grade this essay more efficiently would address how you covered each question in your response</a:t>
            </a:r>
          </a:p>
          <a:p>
            <a:pPr lvl="1"/>
            <a:endParaRPr lang="en-US" dirty="0"/>
          </a:p>
          <a:p>
            <a:pPr lvl="1"/>
            <a:endParaRPr lang="en-US" dirty="0"/>
          </a:p>
          <a:p>
            <a:pPr lvl="1"/>
            <a:endParaRPr lang="en-US" dirty="0"/>
          </a:p>
          <a:p>
            <a:pPr lvl="1"/>
            <a:endParaRPr lang="en-US" dirty="0"/>
          </a:p>
          <a:p>
            <a:pPr lvl="1"/>
            <a:endParaRPr lang="en-US" b="1" u="sng" dirty="0"/>
          </a:p>
        </p:txBody>
      </p:sp>
    </p:spTree>
    <p:extLst>
      <p:ext uri="{BB962C8B-B14F-4D97-AF65-F5344CB8AC3E}">
        <p14:creationId xmlns:p14="http://schemas.microsoft.com/office/powerpoint/2010/main" val="4105823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E6841-55AA-674B-A704-11B9D69BBC3A}"/>
              </a:ext>
            </a:extLst>
          </p:cNvPr>
          <p:cNvSpPr>
            <a:spLocks noGrp="1"/>
          </p:cNvSpPr>
          <p:nvPr>
            <p:ph type="title"/>
          </p:nvPr>
        </p:nvSpPr>
        <p:spPr>
          <a:xfrm>
            <a:off x="4965430" y="629268"/>
            <a:ext cx="6586491" cy="1286160"/>
          </a:xfrm>
        </p:spPr>
        <p:txBody>
          <a:bodyPr anchor="b">
            <a:normAutofit/>
          </a:bodyPr>
          <a:lstStyle/>
          <a:p>
            <a:r>
              <a:rPr lang="en-US" sz="4100"/>
              <a:t>Strategies for answering this… </a:t>
            </a:r>
          </a:p>
        </p:txBody>
      </p:sp>
      <p:sp>
        <p:nvSpPr>
          <p:cNvPr id="3" name="Content Placeholder 2">
            <a:extLst>
              <a:ext uri="{FF2B5EF4-FFF2-40B4-BE49-F238E27FC236}">
                <a16:creationId xmlns:a16="http://schemas.microsoft.com/office/drawing/2014/main" id="{B3482FE5-9D5B-004A-9C76-FA39E8DFC59D}"/>
              </a:ext>
            </a:extLst>
          </p:cNvPr>
          <p:cNvSpPr>
            <a:spLocks noGrp="1"/>
          </p:cNvSpPr>
          <p:nvPr>
            <p:ph idx="1"/>
          </p:nvPr>
        </p:nvSpPr>
        <p:spPr>
          <a:xfrm>
            <a:off x="4965431" y="2438400"/>
            <a:ext cx="6586489" cy="3785419"/>
          </a:xfrm>
        </p:spPr>
        <p:txBody>
          <a:bodyPr>
            <a:normAutofit/>
          </a:bodyPr>
          <a:lstStyle/>
          <a:p>
            <a:r>
              <a:rPr lang="en-US" dirty="0"/>
              <a:t>Short answer questions are typically a mix of recall (repeating information from the text) and critical response (responding with your own ideas). </a:t>
            </a:r>
          </a:p>
        </p:txBody>
      </p:sp>
      <p:pic>
        <p:nvPicPr>
          <p:cNvPr id="5" name="Picture 4" descr="A cat with its mouth open&#10;&#10;Description automatically generated">
            <a:extLst>
              <a:ext uri="{FF2B5EF4-FFF2-40B4-BE49-F238E27FC236}">
                <a16:creationId xmlns:a16="http://schemas.microsoft.com/office/drawing/2014/main" id="{C732B140-952F-5649-BC15-0C12AD4C5358}"/>
              </a:ext>
            </a:extLst>
          </p:cNvPr>
          <p:cNvPicPr>
            <a:picLocks noChangeAspect="1"/>
          </p:cNvPicPr>
          <p:nvPr/>
        </p:nvPicPr>
        <p:blipFill rotWithShape="1">
          <a:blip r:embed="rId2"/>
          <a:srcRect r="-1" b="13823"/>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C638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4763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8CC5A-329B-8948-A161-B339E9A89623}"/>
              </a:ext>
            </a:extLst>
          </p:cNvPr>
          <p:cNvSpPr>
            <a:spLocks noGrp="1"/>
          </p:cNvSpPr>
          <p:nvPr>
            <p:ph type="title"/>
          </p:nvPr>
        </p:nvSpPr>
        <p:spPr/>
        <p:txBody>
          <a:bodyPr/>
          <a:lstStyle/>
          <a:p>
            <a:r>
              <a:rPr lang="en-US" dirty="0"/>
              <a:t>What I’m looking for…</a:t>
            </a:r>
          </a:p>
        </p:txBody>
      </p:sp>
      <p:sp>
        <p:nvSpPr>
          <p:cNvPr id="3" name="Content Placeholder 2">
            <a:extLst>
              <a:ext uri="{FF2B5EF4-FFF2-40B4-BE49-F238E27FC236}">
                <a16:creationId xmlns:a16="http://schemas.microsoft.com/office/drawing/2014/main" id="{E4A96B97-0670-1C4C-A1F2-3890AFC49079}"/>
              </a:ext>
            </a:extLst>
          </p:cNvPr>
          <p:cNvSpPr>
            <a:spLocks noGrp="1"/>
          </p:cNvSpPr>
          <p:nvPr>
            <p:ph idx="1"/>
          </p:nvPr>
        </p:nvSpPr>
        <p:spPr/>
        <p:txBody>
          <a:bodyPr/>
          <a:lstStyle/>
          <a:p>
            <a:pPr marL="0" indent="0">
              <a:buNone/>
            </a:pPr>
            <a:r>
              <a:rPr lang="en-US" dirty="0"/>
              <a:t>A good response will… </a:t>
            </a:r>
          </a:p>
          <a:p>
            <a:r>
              <a:rPr lang="en-US" dirty="0"/>
              <a:t>Carefully read the short answer question and determine how many </a:t>
            </a:r>
            <a:r>
              <a:rPr lang="en-US" i="1" dirty="0"/>
              <a:t>mini</a:t>
            </a:r>
            <a:r>
              <a:rPr lang="en-US" dirty="0"/>
              <a:t>-questions or </a:t>
            </a:r>
            <a:r>
              <a:rPr lang="en-US" i="1" dirty="0"/>
              <a:t>mini</a:t>
            </a:r>
            <a:r>
              <a:rPr lang="en-US" dirty="0"/>
              <a:t>-responses I’m actually looking for. </a:t>
            </a:r>
          </a:p>
          <a:p>
            <a:r>
              <a:rPr lang="en-US" dirty="0"/>
              <a:t>Cover each mini question with at least a sentence, maybe more (remember though, it is SHORT answer)</a:t>
            </a:r>
          </a:p>
          <a:p>
            <a:pPr marL="0" indent="0">
              <a:buNone/>
            </a:pPr>
            <a:r>
              <a:rPr lang="en-US" dirty="0"/>
              <a:t>A less-good response will… </a:t>
            </a:r>
          </a:p>
          <a:p>
            <a:r>
              <a:rPr lang="en-US" dirty="0"/>
              <a:t>Fail to cover the question in its entirety </a:t>
            </a:r>
          </a:p>
          <a:p>
            <a:r>
              <a:rPr lang="en-US" dirty="0"/>
              <a:t>Respond with incomplete sentences/ideas (a one word response is typically not appropriate for this sort of thing. </a:t>
            </a:r>
          </a:p>
          <a:p>
            <a:endParaRPr lang="en-US" dirty="0"/>
          </a:p>
        </p:txBody>
      </p:sp>
    </p:spTree>
    <p:extLst>
      <p:ext uri="{BB962C8B-B14F-4D97-AF65-F5344CB8AC3E}">
        <p14:creationId xmlns:p14="http://schemas.microsoft.com/office/powerpoint/2010/main" val="3672689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68A1E-C754-EB42-B268-8EC61DAB3451}"/>
              </a:ext>
            </a:extLst>
          </p:cNvPr>
          <p:cNvSpPr>
            <a:spLocks noGrp="1"/>
          </p:cNvSpPr>
          <p:nvPr>
            <p:ph type="title"/>
          </p:nvPr>
        </p:nvSpPr>
        <p:spPr/>
        <p:txBody>
          <a:bodyPr/>
          <a:lstStyle/>
          <a:p>
            <a:r>
              <a:rPr lang="en-US" dirty="0"/>
              <a:t>Essay Response (30 points)</a:t>
            </a:r>
          </a:p>
        </p:txBody>
      </p:sp>
      <p:sp>
        <p:nvSpPr>
          <p:cNvPr id="3" name="Content Placeholder 2">
            <a:extLst>
              <a:ext uri="{FF2B5EF4-FFF2-40B4-BE49-F238E27FC236}">
                <a16:creationId xmlns:a16="http://schemas.microsoft.com/office/drawing/2014/main" id="{4B62CB3A-DB77-7144-B194-E6AEEF6A45E1}"/>
              </a:ext>
            </a:extLst>
          </p:cNvPr>
          <p:cNvSpPr>
            <a:spLocks noGrp="1"/>
          </p:cNvSpPr>
          <p:nvPr>
            <p:ph idx="1"/>
          </p:nvPr>
        </p:nvSpPr>
        <p:spPr/>
        <p:txBody>
          <a:bodyPr>
            <a:normAutofit fontScale="70000" lnSpcReduction="20000"/>
          </a:bodyPr>
          <a:lstStyle/>
          <a:p>
            <a:pPr marL="0" indent="0">
              <a:buNone/>
            </a:pPr>
            <a:r>
              <a:rPr lang="en-US" b="1" u="sng" dirty="0"/>
              <a:t>Example from the midterm</a:t>
            </a:r>
          </a:p>
          <a:p>
            <a:r>
              <a:rPr lang="en-US" dirty="0"/>
              <a:t>In her article, Ruth </a:t>
            </a:r>
            <a:r>
              <a:rPr lang="en-US" dirty="0" err="1"/>
              <a:t>Padawar</a:t>
            </a:r>
            <a:r>
              <a:rPr lang="en-US" dirty="0"/>
              <a:t> writes: </a:t>
            </a:r>
          </a:p>
          <a:p>
            <a:pPr marL="0" indent="0">
              <a:buNone/>
            </a:pPr>
            <a:r>
              <a:rPr lang="en-US" i="1" dirty="0"/>
              <a:t>“Just what role testosterone plays in improving athletic performance is still being debated. At the hearing, both sides agreed that synthetic testosterone—doping with anabolic steroids—does ramp up performance, helping male and female athletes jump higher and run faster. But they disagreed vehemently about whether the body’s own testosterone has the same effect.”  </a:t>
            </a:r>
            <a:endParaRPr lang="en-US" dirty="0"/>
          </a:p>
          <a:p>
            <a:r>
              <a:rPr lang="en-US" dirty="0"/>
              <a:t>Consider the stories of intersex athletes that </a:t>
            </a:r>
            <a:r>
              <a:rPr lang="en-US" dirty="0" err="1"/>
              <a:t>Padawar</a:t>
            </a:r>
            <a:r>
              <a:rPr lang="en-US" dirty="0"/>
              <a:t> includes in her article and refer back to </a:t>
            </a:r>
            <a:r>
              <a:rPr lang="en-US" dirty="0" err="1"/>
              <a:t>Kimberlé</a:t>
            </a:r>
            <a:r>
              <a:rPr lang="en-US" dirty="0"/>
              <a:t> Crenshaw's concept of intersectionality. How do the intersecting identities of </a:t>
            </a:r>
            <a:r>
              <a:rPr lang="en-US" dirty="0" err="1"/>
              <a:t>Dutee</a:t>
            </a:r>
            <a:r>
              <a:rPr lang="en-US" dirty="0"/>
              <a:t> Chand affect her ability to compete as an Olympic athlete?  How do you think the I.O.C. and the I.A.A.F should address this situation to ensure fairness and inclusion? </a:t>
            </a:r>
          </a:p>
          <a:p>
            <a:r>
              <a:rPr lang="en-US" dirty="0"/>
              <a:t>Your response should include a thesis statement to introduce your argument and two well-organized body paragraphs that provide evidence to support your argument. Explain your evidence carefully, making explicit connections between the readings. Save time to read over your answer and make any necessary edits before you submit! (20pts) </a:t>
            </a:r>
          </a:p>
        </p:txBody>
      </p:sp>
    </p:spTree>
    <p:extLst>
      <p:ext uri="{BB962C8B-B14F-4D97-AF65-F5344CB8AC3E}">
        <p14:creationId xmlns:p14="http://schemas.microsoft.com/office/powerpoint/2010/main" val="950680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C4EC4-8E9C-B446-A806-A47E272BC8E2}"/>
              </a:ext>
            </a:extLst>
          </p:cNvPr>
          <p:cNvSpPr>
            <a:spLocks noGrp="1"/>
          </p:cNvSpPr>
          <p:nvPr>
            <p:ph type="title"/>
          </p:nvPr>
        </p:nvSpPr>
        <p:spPr>
          <a:xfrm>
            <a:off x="1113810" y="3130041"/>
            <a:ext cx="4036334" cy="2387600"/>
          </a:xfrm>
        </p:spPr>
        <p:txBody>
          <a:bodyPr vert="horz" lIns="91440" tIns="45720" rIns="91440" bIns="45720" rtlCol="0" anchor="t">
            <a:normAutofit/>
          </a:bodyPr>
          <a:lstStyle/>
          <a:p>
            <a:r>
              <a:rPr lang="en-US" sz="5000"/>
              <a:t>How would you approach this question? </a:t>
            </a:r>
          </a:p>
        </p:txBody>
      </p:sp>
      <p:grpSp>
        <p:nvGrpSpPr>
          <p:cNvPr id="23" name="Group 2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at lying on top of a desk&#10;&#10;Description automatically generated">
            <a:extLst>
              <a:ext uri="{FF2B5EF4-FFF2-40B4-BE49-F238E27FC236}">
                <a16:creationId xmlns:a16="http://schemas.microsoft.com/office/drawing/2014/main" id="{22CC09CA-1C55-B242-9F15-8DA4823FB9DA}"/>
              </a:ext>
            </a:extLst>
          </p:cNvPr>
          <p:cNvPicPr>
            <a:picLocks noGrp="1" noChangeAspect="1"/>
          </p:cNvPicPr>
          <p:nvPr>
            <p:ph idx="1"/>
          </p:nvPr>
        </p:nvPicPr>
        <p:blipFill rotWithShape="1">
          <a:blip r:embed="rId2"/>
          <a:srcRect l="1605" r="24344" b="-2"/>
          <a:stretch/>
        </p:blipFill>
        <p:spPr>
          <a:xfrm rot="5400000">
            <a:off x="5957597" y="631623"/>
            <a:ext cx="5465791" cy="5536001"/>
          </a:xfrm>
          <a:prstGeom prst="rect">
            <a:avLst/>
          </a:prstGeom>
        </p:spPr>
      </p:pic>
    </p:spTree>
    <p:extLst>
      <p:ext uri="{BB962C8B-B14F-4D97-AF65-F5344CB8AC3E}">
        <p14:creationId xmlns:p14="http://schemas.microsoft.com/office/powerpoint/2010/main" val="2952389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8A4EC-809F-F14F-BBF1-66D532754151}"/>
              </a:ext>
            </a:extLst>
          </p:cNvPr>
          <p:cNvSpPr>
            <a:spLocks noGrp="1"/>
          </p:cNvSpPr>
          <p:nvPr>
            <p:ph type="title"/>
          </p:nvPr>
        </p:nvSpPr>
        <p:spPr/>
        <p:txBody>
          <a:bodyPr/>
          <a:lstStyle/>
          <a:p>
            <a:r>
              <a:rPr lang="en-US" dirty="0"/>
              <a:t>Strategies for answering this… </a:t>
            </a:r>
          </a:p>
        </p:txBody>
      </p:sp>
      <p:sp>
        <p:nvSpPr>
          <p:cNvPr id="3" name="Content Placeholder 2">
            <a:extLst>
              <a:ext uri="{FF2B5EF4-FFF2-40B4-BE49-F238E27FC236}">
                <a16:creationId xmlns:a16="http://schemas.microsoft.com/office/drawing/2014/main" id="{E895C182-59B2-A74C-9043-C4D24900AD6C}"/>
              </a:ext>
            </a:extLst>
          </p:cNvPr>
          <p:cNvSpPr>
            <a:spLocks noGrp="1"/>
          </p:cNvSpPr>
          <p:nvPr>
            <p:ph idx="1"/>
          </p:nvPr>
        </p:nvSpPr>
        <p:spPr/>
        <p:txBody>
          <a:bodyPr/>
          <a:lstStyle/>
          <a:p>
            <a:r>
              <a:rPr lang="en-US" dirty="0"/>
              <a:t>Essay questions will usually have one main question that you’re expected to respond to, but may have additional questions/directions that may refer to </a:t>
            </a:r>
            <a:r>
              <a:rPr lang="en-US" i="1" dirty="0"/>
              <a:t>how</a:t>
            </a:r>
            <a:r>
              <a:rPr lang="en-US" dirty="0"/>
              <a:t> you’re supposed to respond. </a:t>
            </a:r>
          </a:p>
          <a:p>
            <a:r>
              <a:rPr lang="en-US" dirty="0"/>
              <a:t>Remember, instructors usually use some kind of rubric or checklist to grade these in order to be more efficient</a:t>
            </a:r>
          </a:p>
          <a:p>
            <a:r>
              <a:rPr lang="en-US" dirty="0"/>
              <a:t>You are likely NOT going to be graded on style points here. Boring is better (usually). </a:t>
            </a:r>
          </a:p>
          <a:p>
            <a:r>
              <a:rPr lang="en-US" dirty="0"/>
              <a:t>Break the question into parts and use some time to </a:t>
            </a:r>
            <a:r>
              <a:rPr lang="en-US" i="1" dirty="0"/>
              <a:t>plan</a:t>
            </a:r>
            <a:r>
              <a:rPr lang="en-US" dirty="0"/>
              <a:t> what you’re going to write. </a:t>
            </a:r>
          </a:p>
        </p:txBody>
      </p:sp>
    </p:spTree>
    <p:extLst>
      <p:ext uri="{BB962C8B-B14F-4D97-AF65-F5344CB8AC3E}">
        <p14:creationId xmlns:p14="http://schemas.microsoft.com/office/powerpoint/2010/main" val="3880887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243C0-9831-7541-A32D-38D09098D833}"/>
              </a:ext>
            </a:extLst>
          </p:cNvPr>
          <p:cNvSpPr>
            <a:spLocks noGrp="1"/>
          </p:cNvSpPr>
          <p:nvPr>
            <p:ph type="title"/>
          </p:nvPr>
        </p:nvSpPr>
        <p:spPr/>
        <p:txBody>
          <a:bodyPr/>
          <a:lstStyle/>
          <a:p>
            <a:r>
              <a:rPr lang="en-US" dirty="0"/>
              <a:t>Strategies for answering this… </a:t>
            </a:r>
          </a:p>
        </p:txBody>
      </p:sp>
      <p:sp>
        <p:nvSpPr>
          <p:cNvPr id="3" name="Content Placeholder 2">
            <a:extLst>
              <a:ext uri="{FF2B5EF4-FFF2-40B4-BE49-F238E27FC236}">
                <a16:creationId xmlns:a16="http://schemas.microsoft.com/office/drawing/2014/main" id="{76663ECD-5E9F-634D-B51E-60D7DE26DA09}"/>
              </a:ext>
            </a:extLst>
          </p:cNvPr>
          <p:cNvSpPr>
            <a:spLocks noGrp="1"/>
          </p:cNvSpPr>
          <p:nvPr>
            <p:ph idx="1"/>
          </p:nvPr>
        </p:nvSpPr>
        <p:spPr/>
        <p:txBody>
          <a:bodyPr>
            <a:normAutofit/>
          </a:bodyPr>
          <a:lstStyle/>
          <a:p>
            <a:r>
              <a:rPr lang="en-US" dirty="0"/>
              <a:t>Intro/thesis (1-2 sentences)</a:t>
            </a:r>
          </a:p>
          <a:p>
            <a:pPr lvl="1"/>
            <a:r>
              <a:rPr lang="en-US" dirty="0"/>
              <a:t>Reintroducing the question in my own words</a:t>
            </a:r>
          </a:p>
          <a:p>
            <a:pPr lvl="1"/>
            <a:r>
              <a:rPr lang="en-US" dirty="0"/>
              <a:t>“The intersecting identities of </a:t>
            </a:r>
            <a:r>
              <a:rPr lang="en-US" dirty="0" err="1"/>
              <a:t>Duttee</a:t>
            </a:r>
            <a:r>
              <a:rPr lang="en-US" dirty="0"/>
              <a:t> Chand affect her ability to compete because… In order to address  this, the IOC and I.A.A.F should… </a:t>
            </a:r>
          </a:p>
          <a:p>
            <a:r>
              <a:rPr lang="en-US" dirty="0"/>
              <a:t>Body paragraph(s) </a:t>
            </a:r>
          </a:p>
          <a:p>
            <a:pPr lvl="1"/>
            <a:r>
              <a:rPr lang="en-US" dirty="0"/>
              <a:t>“One way these intersecting identities affects Chand’s ability to compete is… ”</a:t>
            </a:r>
          </a:p>
          <a:p>
            <a:pPr lvl="1"/>
            <a:r>
              <a:rPr lang="en-US" dirty="0"/>
              <a:t>“A strategy that the I.O.C. and the I.A.A.F could use to address this might be…” </a:t>
            </a:r>
          </a:p>
          <a:p>
            <a:r>
              <a:rPr lang="en-US" dirty="0"/>
              <a:t>Conclusion Paragraph</a:t>
            </a:r>
          </a:p>
          <a:p>
            <a:pPr lvl="1"/>
            <a:r>
              <a:rPr lang="en-US" dirty="0"/>
              <a:t>Come back to your thesis/introduction. How do your responses in the body of the essay support your overall claim? </a:t>
            </a:r>
          </a:p>
          <a:p>
            <a:pPr lvl="1"/>
            <a:endParaRPr lang="en-US" dirty="0"/>
          </a:p>
          <a:p>
            <a:pPr lvl="1"/>
            <a:endParaRPr lang="en-US" dirty="0"/>
          </a:p>
        </p:txBody>
      </p:sp>
    </p:spTree>
    <p:extLst>
      <p:ext uri="{BB962C8B-B14F-4D97-AF65-F5344CB8AC3E}">
        <p14:creationId xmlns:p14="http://schemas.microsoft.com/office/powerpoint/2010/main" val="1903094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ED379-9633-CC4E-8025-FE279FE615BA}"/>
              </a:ext>
            </a:extLst>
          </p:cNvPr>
          <p:cNvSpPr>
            <a:spLocks noGrp="1"/>
          </p:cNvSpPr>
          <p:nvPr>
            <p:ph type="title"/>
          </p:nvPr>
        </p:nvSpPr>
        <p:spPr/>
        <p:txBody>
          <a:bodyPr/>
          <a:lstStyle/>
          <a:p>
            <a:r>
              <a:rPr lang="en-US" dirty="0"/>
              <a:t>What I’m looking for…</a:t>
            </a:r>
          </a:p>
        </p:txBody>
      </p:sp>
      <p:sp>
        <p:nvSpPr>
          <p:cNvPr id="3" name="Content Placeholder 2">
            <a:extLst>
              <a:ext uri="{FF2B5EF4-FFF2-40B4-BE49-F238E27FC236}">
                <a16:creationId xmlns:a16="http://schemas.microsoft.com/office/drawing/2014/main" id="{C7129834-A220-AD4E-9498-F68F1D8F88D2}"/>
              </a:ext>
            </a:extLst>
          </p:cNvPr>
          <p:cNvSpPr>
            <a:spLocks noGrp="1"/>
          </p:cNvSpPr>
          <p:nvPr>
            <p:ph idx="1"/>
          </p:nvPr>
        </p:nvSpPr>
        <p:spPr/>
        <p:txBody>
          <a:bodyPr/>
          <a:lstStyle/>
          <a:p>
            <a:pPr marL="0" indent="0">
              <a:buNone/>
            </a:pPr>
            <a:r>
              <a:rPr lang="en-US" dirty="0"/>
              <a:t>A good response will…</a:t>
            </a:r>
          </a:p>
          <a:p>
            <a:r>
              <a:rPr lang="en-US" dirty="0"/>
              <a:t>Have an identifiable paragraph structure (indenting is your friend!)</a:t>
            </a:r>
          </a:p>
          <a:p>
            <a:r>
              <a:rPr lang="en-US" dirty="0"/>
              <a:t>Carefully address each of the questions posed </a:t>
            </a:r>
          </a:p>
          <a:p>
            <a:r>
              <a:rPr lang="en-US" dirty="0"/>
              <a:t>Show evidence of planning</a:t>
            </a:r>
          </a:p>
          <a:p>
            <a:pPr marL="0" indent="0">
              <a:buNone/>
            </a:pPr>
            <a:r>
              <a:rPr lang="en-US" dirty="0"/>
              <a:t>A less good response will… </a:t>
            </a:r>
          </a:p>
          <a:p>
            <a:r>
              <a:rPr lang="en-US" dirty="0"/>
              <a:t>Be one big blob of text (srsly, indenting is your friend). </a:t>
            </a:r>
          </a:p>
          <a:p>
            <a:r>
              <a:rPr lang="en-US" dirty="0"/>
              <a:t>Appear to be rushed or not planned</a:t>
            </a:r>
          </a:p>
          <a:p>
            <a:r>
              <a:rPr lang="en-US" dirty="0"/>
              <a:t>Neglect to have an identifiable claim or thesis </a:t>
            </a:r>
          </a:p>
        </p:txBody>
      </p:sp>
    </p:spTree>
    <p:extLst>
      <p:ext uri="{BB962C8B-B14F-4D97-AF65-F5344CB8AC3E}">
        <p14:creationId xmlns:p14="http://schemas.microsoft.com/office/powerpoint/2010/main" val="55575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1D6813-4EB8-1E46-9553-6EB93C45E382}"/>
              </a:ext>
            </a:extLst>
          </p:cNvPr>
          <p:cNvSpPr>
            <a:spLocks noGrp="1"/>
          </p:cNvSpPr>
          <p:nvPr>
            <p:ph type="title"/>
          </p:nvPr>
        </p:nvSpPr>
        <p:spPr>
          <a:xfrm>
            <a:off x="589560" y="856180"/>
            <a:ext cx="4560584" cy="1128068"/>
          </a:xfrm>
        </p:spPr>
        <p:txBody>
          <a:bodyPr anchor="ctr">
            <a:normAutofit/>
          </a:bodyPr>
          <a:lstStyle/>
          <a:p>
            <a:r>
              <a:rPr lang="en-US" sz="4000" dirty="0"/>
              <a:t>Overall notes</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97DA3B-3CAB-4F45-B48F-0254F5FBBA55}"/>
              </a:ext>
            </a:extLst>
          </p:cNvPr>
          <p:cNvSpPr>
            <a:spLocks noGrp="1"/>
          </p:cNvSpPr>
          <p:nvPr>
            <p:ph idx="1"/>
          </p:nvPr>
        </p:nvSpPr>
        <p:spPr>
          <a:xfrm>
            <a:off x="590719" y="2330505"/>
            <a:ext cx="4559425" cy="3979585"/>
          </a:xfrm>
        </p:spPr>
        <p:txBody>
          <a:bodyPr anchor="ctr">
            <a:noAutofit/>
          </a:bodyPr>
          <a:lstStyle/>
          <a:p>
            <a:r>
              <a:rPr lang="en-US" sz="2400" dirty="0"/>
              <a:t>Remember, this exam is open book, open notes, open everything. Make use of all the resources that are available to you!  </a:t>
            </a:r>
          </a:p>
          <a:p>
            <a:r>
              <a:rPr lang="en-US" sz="2400" dirty="0"/>
              <a:t>Also remember – this exam was developed to mirror the diagnostic exam. </a:t>
            </a:r>
          </a:p>
          <a:p>
            <a:pPr lvl="1"/>
            <a:r>
              <a:rPr lang="en-US" sz="2000" dirty="0"/>
              <a:t>It might be a good idea to go back and check this out (!!!)</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t sitting on top of each other&#10;&#10;Description automatically generated">
            <a:extLst>
              <a:ext uri="{FF2B5EF4-FFF2-40B4-BE49-F238E27FC236}">
                <a16:creationId xmlns:a16="http://schemas.microsoft.com/office/drawing/2014/main" id="{D5512133-A566-3B41-A436-22C532BF5FA3}"/>
              </a:ext>
            </a:extLst>
          </p:cNvPr>
          <p:cNvPicPr>
            <a:picLocks noChangeAspect="1"/>
          </p:cNvPicPr>
          <p:nvPr/>
        </p:nvPicPr>
        <p:blipFill rotWithShape="1">
          <a:blip r:embed="rId2"/>
          <a:srcRect l="13679" r="13619" b="2"/>
          <a:stretch/>
        </p:blipFill>
        <p:spPr>
          <a:xfrm rot="5400000">
            <a:off x="6060845" y="716295"/>
            <a:ext cx="5259296" cy="5425410"/>
          </a:xfrm>
          <a:prstGeom prst="rect">
            <a:avLst/>
          </a:prstGeom>
        </p:spPr>
      </p:pic>
    </p:spTree>
    <p:extLst>
      <p:ext uri="{BB962C8B-B14F-4D97-AF65-F5344CB8AC3E}">
        <p14:creationId xmlns:p14="http://schemas.microsoft.com/office/powerpoint/2010/main" val="180495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13540A2-F344-4A8D-8E74-44BA6836B001}"/>
              </a:ext>
            </a:extLst>
          </p:cNvPr>
          <p:cNvPicPr>
            <a:picLocks noChangeAspect="1"/>
          </p:cNvPicPr>
          <p:nvPr/>
        </p:nvPicPr>
        <p:blipFill rotWithShape="1">
          <a:blip r:embed="rId2">
            <a:alphaModFix amt="35000"/>
          </a:blip>
          <a:srcRect l="2667"/>
          <a:stretch/>
        </p:blipFill>
        <p:spPr>
          <a:xfrm>
            <a:off x="20" y="1"/>
            <a:ext cx="12191980" cy="6857999"/>
          </a:xfrm>
          <a:prstGeom prst="rect">
            <a:avLst/>
          </a:prstGeom>
        </p:spPr>
      </p:pic>
      <p:sp>
        <p:nvSpPr>
          <p:cNvPr id="2" name="Title 1">
            <a:extLst>
              <a:ext uri="{FF2B5EF4-FFF2-40B4-BE49-F238E27FC236}">
                <a16:creationId xmlns:a16="http://schemas.microsoft.com/office/drawing/2014/main" id="{8AB17FF3-4940-4048-B094-637B4A215B6D}"/>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What’s Left – Missing Assignments</a:t>
            </a:r>
          </a:p>
        </p:txBody>
      </p:sp>
      <p:cxnSp>
        <p:nvCxnSpPr>
          <p:cNvPr id="25" name="Straight Connector 2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4E0A7B8F-FABD-4250-A9DB-A2597D1607DD}"/>
              </a:ext>
            </a:extLst>
          </p:cNvPr>
          <p:cNvGraphicFramePr>
            <a:graphicFrameLocks noGrp="1"/>
          </p:cNvGraphicFramePr>
          <p:nvPr>
            <p:ph idx="1"/>
            <p:extLst>
              <p:ext uri="{D42A27DB-BD31-4B8C-83A1-F6EECF244321}">
                <p14:modId xmlns:p14="http://schemas.microsoft.com/office/powerpoint/2010/main" val="1664425228"/>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306674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t lying on top of a desk&#10;&#10;Description automatically generated">
            <a:extLst>
              <a:ext uri="{FF2B5EF4-FFF2-40B4-BE49-F238E27FC236}">
                <a16:creationId xmlns:a16="http://schemas.microsoft.com/office/drawing/2014/main" id="{115B334D-F732-DC4E-963A-466C835BCADB}"/>
              </a:ext>
            </a:extLst>
          </p:cNvPr>
          <p:cNvPicPr>
            <a:picLocks noChangeAspect="1"/>
          </p:cNvPicPr>
          <p:nvPr/>
        </p:nvPicPr>
        <p:blipFill rotWithShape="1">
          <a:blip r:embed="rId3"/>
          <a:srcRect t="1679" r="2" b="2444"/>
          <a:stretch/>
        </p:blipFill>
        <p:spPr>
          <a:xfrm rot="5400000">
            <a:off x="-165955" y="1410905"/>
            <a:ext cx="5607882" cy="4032621"/>
          </a:xfrm>
          <a:prstGeom prst="rect">
            <a:avLst/>
          </a:prstGeom>
        </p:spPr>
      </p:pic>
      <p:sp>
        <p:nvSpPr>
          <p:cNvPr id="2" name="Title 1">
            <a:extLst>
              <a:ext uri="{FF2B5EF4-FFF2-40B4-BE49-F238E27FC236}">
                <a16:creationId xmlns:a16="http://schemas.microsoft.com/office/drawing/2014/main" id="{068CC4F8-BBEA-BC43-B4CB-974198556C81}"/>
              </a:ext>
            </a:extLst>
          </p:cNvPr>
          <p:cNvSpPr>
            <a:spLocks noGrp="1"/>
          </p:cNvSpPr>
          <p:nvPr>
            <p:ph type="title"/>
          </p:nvPr>
        </p:nvSpPr>
        <p:spPr>
          <a:xfrm>
            <a:off x="5450209" y="1056640"/>
            <a:ext cx="5799947" cy="3494398"/>
          </a:xfrm>
        </p:spPr>
        <p:txBody>
          <a:bodyPr vert="horz" lIns="91440" tIns="45720" rIns="91440" bIns="45720" rtlCol="0" anchor="b">
            <a:normAutofit/>
          </a:bodyPr>
          <a:lstStyle/>
          <a:p>
            <a:r>
              <a:rPr lang="en-US" sz="8000" dirty="0"/>
              <a:t>Course Evaluation</a:t>
            </a:r>
          </a:p>
        </p:txBody>
      </p:sp>
      <p:sp>
        <p:nvSpPr>
          <p:cNvPr id="3" name="Content Placeholder 2">
            <a:extLst>
              <a:ext uri="{FF2B5EF4-FFF2-40B4-BE49-F238E27FC236}">
                <a16:creationId xmlns:a16="http://schemas.microsoft.com/office/drawing/2014/main" id="{F587C100-9AA4-EC47-848C-0ECED35019B2}"/>
              </a:ext>
            </a:extLst>
          </p:cNvPr>
          <p:cNvSpPr>
            <a:spLocks noGrp="1"/>
          </p:cNvSpPr>
          <p:nvPr>
            <p:ph idx="1"/>
          </p:nvPr>
        </p:nvSpPr>
        <p:spPr>
          <a:xfrm>
            <a:off x="5450210" y="4582814"/>
            <a:ext cx="4041454" cy="1312657"/>
          </a:xfrm>
        </p:spPr>
        <p:txBody>
          <a:bodyPr vert="horz" lIns="91440" tIns="45720" rIns="91440" bIns="45720" rtlCol="0" anchor="t">
            <a:normAutofit/>
          </a:bodyPr>
          <a:lstStyle/>
          <a:p>
            <a:pPr marL="0" indent="0">
              <a:buNone/>
            </a:pPr>
            <a:r>
              <a:rPr lang="en-US" sz="2400"/>
              <a:t>Have you all received an email about this? </a:t>
            </a:r>
          </a:p>
        </p:txBody>
      </p:sp>
    </p:spTree>
    <p:extLst>
      <p:ext uri="{BB962C8B-B14F-4D97-AF65-F5344CB8AC3E}">
        <p14:creationId xmlns:p14="http://schemas.microsoft.com/office/powerpoint/2010/main" val="3645609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F72F19-1473-448C-AA14-0CB8AA374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4F7F45-84A0-D245-9199-F6A60AFD8FEF}"/>
              </a:ext>
            </a:extLst>
          </p:cNvPr>
          <p:cNvSpPr>
            <a:spLocks noGrp="1"/>
          </p:cNvSpPr>
          <p:nvPr>
            <p:ph type="title"/>
          </p:nvPr>
        </p:nvSpPr>
        <p:spPr>
          <a:xfrm>
            <a:off x="641650" y="578069"/>
            <a:ext cx="4171994" cy="1694092"/>
          </a:xfrm>
        </p:spPr>
        <p:txBody>
          <a:bodyPr vert="horz" lIns="91440" tIns="45720" rIns="91440" bIns="45720" rtlCol="0" anchor="b">
            <a:normAutofit fontScale="90000"/>
          </a:bodyPr>
          <a:lstStyle/>
          <a:p>
            <a:r>
              <a:rPr lang="en-US" sz="6000" dirty="0"/>
              <a:t>For next time… </a:t>
            </a:r>
          </a:p>
        </p:txBody>
      </p:sp>
      <p:sp>
        <p:nvSpPr>
          <p:cNvPr id="3" name="Content Placeholder 2">
            <a:extLst>
              <a:ext uri="{FF2B5EF4-FFF2-40B4-BE49-F238E27FC236}">
                <a16:creationId xmlns:a16="http://schemas.microsoft.com/office/drawing/2014/main" id="{33EB2CFF-3DD7-DB42-B121-5A2B9AB09C70}"/>
              </a:ext>
            </a:extLst>
          </p:cNvPr>
          <p:cNvSpPr>
            <a:spLocks noGrp="1"/>
          </p:cNvSpPr>
          <p:nvPr>
            <p:ph idx="1"/>
          </p:nvPr>
        </p:nvSpPr>
        <p:spPr>
          <a:xfrm>
            <a:off x="599609" y="2743200"/>
            <a:ext cx="4171994" cy="3867807"/>
          </a:xfrm>
        </p:spPr>
        <p:txBody>
          <a:bodyPr vert="horz" lIns="91440" tIns="45720" rIns="91440" bIns="45720" rtlCol="0">
            <a:normAutofit fontScale="92500" lnSpcReduction="20000"/>
          </a:bodyPr>
          <a:lstStyle/>
          <a:p>
            <a:r>
              <a:rPr lang="en-US" sz="2400" dirty="0">
                <a:sym typeface="Wingdings" pitchFamily="2" charset="2"/>
              </a:rPr>
              <a:t>I will open the final at 2pm today. You may take it at any time before December 7 at midnight. </a:t>
            </a:r>
          </a:p>
          <a:p>
            <a:r>
              <a:rPr lang="en-US" sz="2400" dirty="0">
                <a:sym typeface="Wingdings" pitchFamily="2" charset="2"/>
              </a:rPr>
              <a:t>If you want to have access to me for any questions during the exam, I will open a zoom link so that you can take it during our scheduled final exam time (December 7 from 11-1:30)</a:t>
            </a:r>
          </a:p>
          <a:p>
            <a:r>
              <a:rPr lang="en-US" sz="2400" dirty="0">
                <a:sym typeface="Wingdings" pitchFamily="2" charset="2"/>
              </a:rPr>
              <a:t>Finals tip from Casey “Hang in there!”</a:t>
            </a:r>
          </a:p>
          <a:p>
            <a:r>
              <a:rPr lang="en-US" sz="2400" dirty="0">
                <a:sym typeface="Wingdings" pitchFamily="2" charset="2"/>
              </a:rPr>
              <a:t>I’ll miss you all </a:t>
            </a:r>
            <a:endParaRPr lang="en-US" sz="2400" dirty="0"/>
          </a:p>
        </p:txBody>
      </p:sp>
      <p:grpSp>
        <p:nvGrpSpPr>
          <p:cNvPr id="12" name="Group 1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3" name="Straight Connector 1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t wearing a collared shirt&#10;&#10;Description automatically generated">
            <a:extLst>
              <a:ext uri="{FF2B5EF4-FFF2-40B4-BE49-F238E27FC236}">
                <a16:creationId xmlns:a16="http://schemas.microsoft.com/office/drawing/2014/main" id="{01BADF84-6C60-4B46-AA41-38E4B125E3DF}"/>
              </a:ext>
            </a:extLst>
          </p:cNvPr>
          <p:cNvPicPr>
            <a:picLocks noChangeAspect="1"/>
          </p:cNvPicPr>
          <p:nvPr/>
        </p:nvPicPr>
        <p:blipFill rotWithShape="1">
          <a:blip r:embed="rId2"/>
          <a:srcRect l="3159" r="21521" b="-1"/>
          <a:stretch/>
        </p:blipFill>
        <p:spPr>
          <a:xfrm rot="5400000">
            <a:off x="5628635" y="569297"/>
            <a:ext cx="5632704" cy="5608830"/>
          </a:xfrm>
          <a:prstGeom prst="rect">
            <a:avLst/>
          </a:prstGeom>
        </p:spPr>
      </p:pic>
    </p:spTree>
    <p:extLst>
      <p:ext uri="{BB962C8B-B14F-4D97-AF65-F5344CB8AC3E}">
        <p14:creationId xmlns:p14="http://schemas.microsoft.com/office/powerpoint/2010/main" val="83241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04F3-C61C-464A-B98F-CB673BD0B15F}"/>
              </a:ext>
            </a:extLst>
          </p:cNvPr>
          <p:cNvSpPr>
            <a:spLocks noGrp="1"/>
          </p:cNvSpPr>
          <p:nvPr>
            <p:ph type="title"/>
          </p:nvPr>
        </p:nvSpPr>
        <p:spPr/>
        <p:txBody>
          <a:bodyPr/>
          <a:lstStyle/>
          <a:p>
            <a:r>
              <a:rPr lang="en-US" dirty="0"/>
              <a:t>Prepping for the final – Class notes</a:t>
            </a:r>
          </a:p>
        </p:txBody>
      </p:sp>
      <p:sp>
        <p:nvSpPr>
          <p:cNvPr id="3" name="Content Placeholder 2">
            <a:extLst>
              <a:ext uri="{FF2B5EF4-FFF2-40B4-BE49-F238E27FC236}">
                <a16:creationId xmlns:a16="http://schemas.microsoft.com/office/drawing/2014/main" id="{712BBCB7-56A0-5847-AD27-DFF49A67B674}"/>
              </a:ext>
            </a:extLst>
          </p:cNvPr>
          <p:cNvSpPr>
            <a:spLocks noGrp="1"/>
          </p:cNvSpPr>
          <p:nvPr>
            <p:ph idx="1"/>
          </p:nvPr>
        </p:nvSpPr>
        <p:spPr/>
        <p:txBody>
          <a:bodyPr/>
          <a:lstStyle/>
          <a:p>
            <a:pPr marL="0" indent="0">
              <a:buNone/>
            </a:pPr>
            <a:r>
              <a:rPr lang="en-US" dirty="0"/>
              <a:t>On Canvas, return to the link under the module from our last class, titled “My Mustache, Notes for the Final”</a:t>
            </a:r>
          </a:p>
          <a:p>
            <a:r>
              <a:rPr lang="en-US" dirty="0"/>
              <a:t>New Groups! Each group will be assigned one slide to work on</a:t>
            </a:r>
          </a:p>
          <a:p>
            <a:r>
              <a:rPr lang="en-US" dirty="0"/>
              <a:t>Add to your slide by using textboxes. Click the icon shown below to add a text box</a:t>
            </a:r>
          </a:p>
          <a:p>
            <a:endParaRPr lang="en-US" dirty="0"/>
          </a:p>
          <a:p>
            <a:endParaRPr lang="en-US" dirty="0"/>
          </a:p>
          <a:p>
            <a:r>
              <a:rPr lang="en-US" dirty="0"/>
              <a:t>Update your slides with your group – once you’re finished, read your classmate’s slides and make an attempt at creating a summary</a:t>
            </a:r>
          </a:p>
        </p:txBody>
      </p:sp>
      <p:pic>
        <p:nvPicPr>
          <p:cNvPr id="5" name="Picture 4" descr="Graphical user interface, text, application&#10;&#10;Description automatically generated">
            <a:extLst>
              <a:ext uri="{FF2B5EF4-FFF2-40B4-BE49-F238E27FC236}">
                <a16:creationId xmlns:a16="http://schemas.microsoft.com/office/drawing/2014/main" id="{8941E2C4-3A16-F448-98E5-C096E712B7E9}"/>
              </a:ext>
            </a:extLst>
          </p:cNvPr>
          <p:cNvPicPr>
            <a:picLocks noChangeAspect="1"/>
          </p:cNvPicPr>
          <p:nvPr/>
        </p:nvPicPr>
        <p:blipFill>
          <a:blip r:embed="rId2"/>
          <a:stretch>
            <a:fillRect/>
          </a:stretch>
        </p:blipFill>
        <p:spPr>
          <a:xfrm>
            <a:off x="3514735" y="3775904"/>
            <a:ext cx="4690433" cy="1385094"/>
          </a:xfrm>
          <a:prstGeom prst="rect">
            <a:avLst/>
          </a:prstGeom>
        </p:spPr>
      </p:pic>
      <p:pic>
        <p:nvPicPr>
          <p:cNvPr id="7" name="Graphic 6" descr="Arrow Right with solid fill">
            <a:extLst>
              <a:ext uri="{FF2B5EF4-FFF2-40B4-BE49-F238E27FC236}">
                <a16:creationId xmlns:a16="http://schemas.microsoft.com/office/drawing/2014/main" id="{AB7DF9E7-5E42-0847-B7CB-13C5822C57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867592">
            <a:off x="7544281" y="3770330"/>
            <a:ext cx="1321774" cy="914400"/>
          </a:xfrm>
          <a:prstGeom prst="rect">
            <a:avLst/>
          </a:prstGeom>
        </p:spPr>
      </p:pic>
    </p:spTree>
    <p:extLst>
      <p:ext uri="{BB962C8B-B14F-4D97-AF65-F5344CB8AC3E}">
        <p14:creationId xmlns:p14="http://schemas.microsoft.com/office/powerpoint/2010/main" val="423478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12B7-7B26-D64B-BF31-A2406D1E9C0F}"/>
              </a:ext>
            </a:extLst>
          </p:cNvPr>
          <p:cNvSpPr>
            <a:spLocks noGrp="1"/>
          </p:cNvSpPr>
          <p:nvPr>
            <p:ph type="title"/>
          </p:nvPr>
        </p:nvSpPr>
        <p:spPr>
          <a:xfrm>
            <a:off x="4965430" y="629268"/>
            <a:ext cx="6586491" cy="1286160"/>
          </a:xfrm>
        </p:spPr>
        <p:txBody>
          <a:bodyPr anchor="b">
            <a:normAutofit/>
          </a:bodyPr>
          <a:lstStyle/>
          <a:p>
            <a:r>
              <a:rPr lang="en-US" dirty="0"/>
              <a:t>Final Exam Structure</a:t>
            </a:r>
          </a:p>
        </p:txBody>
      </p:sp>
      <p:sp>
        <p:nvSpPr>
          <p:cNvPr id="3" name="Content Placeholder 2">
            <a:extLst>
              <a:ext uri="{FF2B5EF4-FFF2-40B4-BE49-F238E27FC236}">
                <a16:creationId xmlns:a16="http://schemas.microsoft.com/office/drawing/2014/main" id="{E50359DB-1D39-6441-ADCD-4EBEFBD8FE20}"/>
              </a:ext>
            </a:extLst>
          </p:cNvPr>
          <p:cNvSpPr>
            <a:spLocks noGrp="1"/>
          </p:cNvSpPr>
          <p:nvPr>
            <p:ph idx="1"/>
          </p:nvPr>
        </p:nvSpPr>
        <p:spPr>
          <a:xfrm>
            <a:off x="4965431" y="2438400"/>
            <a:ext cx="6586489" cy="3785419"/>
          </a:xfrm>
        </p:spPr>
        <p:txBody>
          <a:bodyPr>
            <a:normAutofit/>
          </a:bodyPr>
          <a:lstStyle/>
          <a:p>
            <a:r>
              <a:rPr lang="en-US" dirty="0"/>
              <a:t>1 Vocab-in-context question</a:t>
            </a:r>
          </a:p>
          <a:p>
            <a:r>
              <a:rPr lang="en-US" dirty="0"/>
              <a:t>3 Short answer questions (paragraph-length responses)</a:t>
            </a:r>
          </a:p>
          <a:p>
            <a:r>
              <a:rPr lang="en-US" dirty="0"/>
              <a:t>1 Essay Question</a:t>
            </a:r>
          </a:p>
          <a:p>
            <a:r>
              <a:rPr lang="en-US" dirty="0"/>
              <a:t>1 hour, 30 minute time limit</a:t>
            </a:r>
          </a:p>
          <a:p>
            <a:r>
              <a:rPr lang="en-US" dirty="0"/>
              <a:t>Open book, open notes, open everything</a:t>
            </a:r>
          </a:p>
        </p:txBody>
      </p:sp>
      <p:pic>
        <p:nvPicPr>
          <p:cNvPr id="5" name="Picture 4" descr="A close up of a cat&#10;&#10;Description automatically generated">
            <a:extLst>
              <a:ext uri="{FF2B5EF4-FFF2-40B4-BE49-F238E27FC236}">
                <a16:creationId xmlns:a16="http://schemas.microsoft.com/office/drawing/2014/main" id="{36B95300-E245-4443-A6D2-168FD7E90962}"/>
              </a:ext>
            </a:extLst>
          </p:cNvPr>
          <p:cNvPicPr>
            <a:picLocks noChangeAspect="1"/>
          </p:cNvPicPr>
          <p:nvPr/>
        </p:nvPicPr>
        <p:blipFill rotWithShape="1">
          <a:blip r:embed="rId2"/>
          <a:srcRect t="4937" b="4937"/>
          <a:stretch/>
        </p:blipFill>
        <p:spPr>
          <a:xfrm rot="5400000">
            <a:off x="-1111204" y="1111204"/>
            <a:ext cx="6858000" cy="4635591"/>
          </a:xfrm>
          <a:prstGeom prst="rect">
            <a:avLst/>
          </a:prstGeom>
          <a:effectLst/>
        </p:spPr>
      </p:pic>
      <p:cxnSp>
        <p:nvCxnSpPr>
          <p:cNvPr id="12"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F6C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46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1DDA8-75E3-E040-AB2E-BF3AF76A70DD}"/>
              </a:ext>
            </a:extLst>
          </p:cNvPr>
          <p:cNvSpPr>
            <a:spLocks noGrp="1"/>
          </p:cNvSpPr>
          <p:nvPr>
            <p:ph type="title"/>
          </p:nvPr>
        </p:nvSpPr>
        <p:spPr/>
        <p:txBody>
          <a:bodyPr/>
          <a:lstStyle/>
          <a:p>
            <a:r>
              <a:rPr lang="en-US" dirty="0"/>
              <a:t>Vocabulary in-context (1 questions)</a:t>
            </a:r>
          </a:p>
        </p:txBody>
      </p:sp>
      <p:sp>
        <p:nvSpPr>
          <p:cNvPr id="3" name="Content Placeholder 2">
            <a:extLst>
              <a:ext uri="{FF2B5EF4-FFF2-40B4-BE49-F238E27FC236}">
                <a16:creationId xmlns:a16="http://schemas.microsoft.com/office/drawing/2014/main" id="{D405CA94-D27C-9C4B-BB0D-C3BA7F9F58D1}"/>
              </a:ext>
            </a:extLst>
          </p:cNvPr>
          <p:cNvSpPr>
            <a:spLocks noGrp="1"/>
          </p:cNvSpPr>
          <p:nvPr>
            <p:ph idx="1"/>
          </p:nvPr>
        </p:nvSpPr>
        <p:spPr/>
        <p:txBody>
          <a:bodyPr>
            <a:normAutofit/>
          </a:bodyPr>
          <a:lstStyle/>
          <a:p>
            <a:pPr marL="0" indent="0">
              <a:buNone/>
            </a:pPr>
            <a:r>
              <a:rPr lang="en-US" b="1" u="sng" dirty="0"/>
              <a:t>Example from the </a:t>
            </a:r>
            <a:r>
              <a:rPr lang="en-US" b="1" i="1" u="sng" dirty="0"/>
              <a:t>Nah, We Straight</a:t>
            </a:r>
            <a:endParaRPr lang="en-US" i="1" dirty="0"/>
          </a:p>
          <a:p>
            <a:pPr marL="0" indent="0">
              <a:buNone/>
            </a:pPr>
            <a:r>
              <a:rPr lang="en-US" dirty="0"/>
              <a:t>"Supporting linguistic segregation is fundamentally at odds with the social justice work the </a:t>
            </a:r>
            <a:r>
              <a:rPr lang="en-US" dirty="0" err="1"/>
              <a:t>Rickfords</a:t>
            </a:r>
            <a:r>
              <a:rPr lang="en-US" dirty="0"/>
              <a:t> and Smitherman seek to accomplish and even contradicts their very own writing. So why would such </a:t>
            </a:r>
            <a:r>
              <a:rPr lang="en-US" b="1" dirty="0"/>
              <a:t>erudite</a:t>
            </a:r>
            <a:r>
              <a:rPr lang="en-US" dirty="0"/>
              <a:t> intellectuals back code switching?" (Young 59). </a:t>
            </a:r>
          </a:p>
          <a:p>
            <a:r>
              <a:rPr lang="en-US" dirty="0"/>
              <a:t>What does the word "erudite" mean in the context of this sentence? (short answer, 1 </a:t>
            </a:r>
            <a:r>
              <a:rPr lang="en-US" dirty="0" err="1"/>
              <a:t>pt</a:t>
            </a:r>
            <a:r>
              <a:rPr lang="en-US" dirty="0"/>
              <a:t>) </a:t>
            </a:r>
          </a:p>
          <a:p>
            <a:r>
              <a:rPr lang="en-US" dirty="0"/>
              <a:t>Explain how you can use context clues from the text to understand the meaning of this word. Be specific in explaining and provide an example to support your answer (short answer, 4 pts) </a:t>
            </a:r>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30442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CA114-8DCE-F94B-8FAF-74A722A771B1}"/>
              </a:ext>
            </a:extLst>
          </p:cNvPr>
          <p:cNvSpPr>
            <a:spLocks noGrp="1"/>
          </p:cNvSpPr>
          <p:nvPr>
            <p:ph type="title"/>
          </p:nvPr>
        </p:nvSpPr>
        <p:spPr>
          <a:xfrm>
            <a:off x="4965430" y="629268"/>
            <a:ext cx="6586491" cy="1286160"/>
          </a:xfrm>
        </p:spPr>
        <p:txBody>
          <a:bodyPr anchor="b">
            <a:normAutofit/>
          </a:bodyPr>
          <a:lstStyle/>
          <a:p>
            <a:r>
              <a:rPr lang="en-US" sz="4100" dirty="0"/>
              <a:t>Okay, how do you approach this question? </a:t>
            </a:r>
          </a:p>
        </p:txBody>
      </p:sp>
      <p:pic>
        <p:nvPicPr>
          <p:cNvPr id="9" name="Content Placeholder 8" descr="A picture containing indoor, cat, sitting, table&#10;&#10;Description automatically generated">
            <a:extLst>
              <a:ext uri="{FF2B5EF4-FFF2-40B4-BE49-F238E27FC236}">
                <a16:creationId xmlns:a16="http://schemas.microsoft.com/office/drawing/2014/main" id="{4A7CDE49-3E0A-8449-BDEA-596DBD4A4EE8}"/>
              </a:ext>
            </a:extLst>
          </p:cNvPr>
          <p:cNvPicPr>
            <a:picLocks noChangeAspect="1"/>
          </p:cNvPicPr>
          <p:nvPr/>
        </p:nvPicPr>
        <p:blipFill rotWithShape="1">
          <a:blip r:embed="rId2"/>
          <a:srcRect t="9875"/>
          <a:stretch/>
        </p:blipFill>
        <p:spPr>
          <a:xfrm rot="5400000">
            <a:off x="-1111204" y="1111204"/>
            <a:ext cx="6858000" cy="4635591"/>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DFF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625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BC994-925F-EE44-B1B5-D66A0548471A}"/>
              </a:ext>
            </a:extLst>
          </p:cNvPr>
          <p:cNvSpPr>
            <a:spLocks noGrp="1"/>
          </p:cNvSpPr>
          <p:nvPr>
            <p:ph type="title"/>
          </p:nvPr>
        </p:nvSpPr>
        <p:spPr/>
        <p:txBody>
          <a:bodyPr/>
          <a:lstStyle/>
          <a:p>
            <a:r>
              <a:rPr lang="en-US" dirty="0"/>
              <a:t>Strategies for approaching this</a:t>
            </a:r>
          </a:p>
        </p:txBody>
      </p:sp>
      <p:sp>
        <p:nvSpPr>
          <p:cNvPr id="3" name="Content Placeholder 2">
            <a:extLst>
              <a:ext uri="{FF2B5EF4-FFF2-40B4-BE49-F238E27FC236}">
                <a16:creationId xmlns:a16="http://schemas.microsoft.com/office/drawing/2014/main" id="{6B85EC39-11CA-D34B-914F-3B1A83E73A1F}"/>
              </a:ext>
            </a:extLst>
          </p:cNvPr>
          <p:cNvSpPr>
            <a:spLocks noGrp="1"/>
          </p:cNvSpPr>
          <p:nvPr>
            <p:ph idx="1"/>
          </p:nvPr>
        </p:nvSpPr>
        <p:spPr>
          <a:xfrm>
            <a:off x="880872" y="1690688"/>
            <a:ext cx="10515600" cy="4351338"/>
          </a:xfrm>
        </p:spPr>
        <p:txBody>
          <a:bodyPr/>
          <a:lstStyle/>
          <a:p>
            <a:r>
              <a:rPr lang="en-US" dirty="0"/>
              <a:t>Providing a dictionary definition is NOT the way to go here (but it may not hurt to look it up)</a:t>
            </a:r>
          </a:p>
          <a:p>
            <a:r>
              <a:rPr lang="en-US" dirty="0"/>
              <a:t>Start with finding the specific page or section where this quote comes from in the text. </a:t>
            </a:r>
          </a:p>
          <a:p>
            <a:r>
              <a:rPr lang="en-US" dirty="0"/>
              <a:t>Then, determine what the </a:t>
            </a:r>
            <a:r>
              <a:rPr lang="en-US" i="1" dirty="0"/>
              <a:t>sentence </a:t>
            </a:r>
            <a:r>
              <a:rPr lang="en-US" dirty="0"/>
              <a:t>or </a:t>
            </a:r>
            <a:r>
              <a:rPr lang="en-US" i="1" dirty="0"/>
              <a:t>paragraph</a:t>
            </a:r>
            <a:r>
              <a:rPr lang="en-US" dirty="0"/>
              <a:t> that the word appears in means to you. THIS will help you define the word. </a:t>
            </a:r>
          </a:p>
          <a:p>
            <a:r>
              <a:rPr lang="en-US" dirty="0"/>
              <a:t>REMEMBER – math rules apply here. The </a:t>
            </a:r>
            <a:r>
              <a:rPr lang="en-US" i="1" dirty="0"/>
              <a:t>explanation </a:t>
            </a:r>
            <a:r>
              <a:rPr lang="en-US" dirty="0"/>
              <a:t>of how you determined what the word means is worth more than actually defining the word. This means, you can totally miss the definition but still get 4 points (!!!)</a:t>
            </a:r>
          </a:p>
        </p:txBody>
      </p:sp>
    </p:spTree>
    <p:extLst>
      <p:ext uri="{BB962C8B-B14F-4D97-AF65-F5344CB8AC3E}">
        <p14:creationId xmlns:p14="http://schemas.microsoft.com/office/powerpoint/2010/main" val="149935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A4212-509C-8741-BFCD-26BB469BE581}"/>
              </a:ext>
            </a:extLst>
          </p:cNvPr>
          <p:cNvSpPr>
            <a:spLocks noGrp="1"/>
          </p:cNvSpPr>
          <p:nvPr>
            <p:ph type="title"/>
          </p:nvPr>
        </p:nvSpPr>
        <p:spPr/>
        <p:txBody>
          <a:bodyPr/>
          <a:lstStyle/>
          <a:p>
            <a:r>
              <a:rPr lang="en-US" dirty="0"/>
              <a:t>What I’m looking for… </a:t>
            </a:r>
          </a:p>
        </p:txBody>
      </p:sp>
      <p:sp>
        <p:nvSpPr>
          <p:cNvPr id="3" name="Content Placeholder 2">
            <a:extLst>
              <a:ext uri="{FF2B5EF4-FFF2-40B4-BE49-F238E27FC236}">
                <a16:creationId xmlns:a16="http://schemas.microsoft.com/office/drawing/2014/main" id="{E4C5F90B-8C36-BF49-AF46-D7D2DC902FBE}"/>
              </a:ext>
            </a:extLst>
          </p:cNvPr>
          <p:cNvSpPr>
            <a:spLocks noGrp="1"/>
          </p:cNvSpPr>
          <p:nvPr>
            <p:ph idx="1"/>
          </p:nvPr>
        </p:nvSpPr>
        <p:spPr/>
        <p:txBody>
          <a:bodyPr>
            <a:normAutofit lnSpcReduction="10000"/>
          </a:bodyPr>
          <a:lstStyle/>
          <a:p>
            <a:pPr marL="0" indent="0">
              <a:buNone/>
            </a:pPr>
            <a:r>
              <a:rPr lang="en-US" dirty="0"/>
              <a:t>A great response will… </a:t>
            </a:r>
          </a:p>
          <a:p>
            <a:r>
              <a:rPr lang="en-US" dirty="0"/>
              <a:t>Provide a definition for the word that makes sense in context</a:t>
            </a:r>
          </a:p>
          <a:p>
            <a:r>
              <a:rPr lang="en-US" dirty="0"/>
              <a:t>Give an honest explanation of how you determined the meaning (1-2 sentences)</a:t>
            </a:r>
          </a:p>
          <a:p>
            <a:r>
              <a:rPr lang="en-US" dirty="0"/>
              <a:t>Pull in reading strategies that we talked about in class</a:t>
            </a:r>
          </a:p>
          <a:p>
            <a:pPr marL="0" indent="0">
              <a:buNone/>
            </a:pPr>
            <a:r>
              <a:rPr lang="en-US" dirty="0"/>
              <a:t>A less-great response will… </a:t>
            </a:r>
          </a:p>
          <a:p>
            <a:r>
              <a:rPr lang="en-US" dirty="0"/>
              <a:t>Just provide a dictionary definition</a:t>
            </a:r>
          </a:p>
          <a:p>
            <a:r>
              <a:rPr lang="en-US" dirty="0"/>
              <a:t>Give a canned explanation of how you determined the meaning </a:t>
            </a:r>
          </a:p>
          <a:p>
            <a:r>
              <a:rPr lang="en-US" dirty="0"/>
              <a:t>Don’t just say “I used a context clue”</a:t>
            </a:r>
          </a:p>
        </p:txBody>
      </p:sp>
    </p:spTree>
    <p:extLst>
      <p:ext uri="{BB962C8B-B14F-4D97-AF65-F5344CB8AC3E}">
        <p14:creationId xmlns:p14="http://schemas.microsoft.com/office/powerpoint/2010/main" val="4121270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EE658-D8B5-E040-8F13-2BD43393E609}"/>
              </a:ext>
            </a:extLst>
          </p:cNvPr>
          <p:cNvSpPr>
            <a:spLocks noGrp="1"/>
          </p:cNvSpPr>
          <p:nvPr>
            <p:ph type="title"/>
          </p:nvPr>
        </p:nvSpPr>
        <p:spPr/>
        <p:txBody>
          <a:bodyPr/>
          <a:lstStyle/>
          <a:p>
            <a:r>
              <a:rPr lang="en-US" dirty="0"/>
              <a:t>Short answer (1 question, 10 pts)</a:t>
            </a:r>
          </a:p>
        </p:txBody>
      </p:sp>
      <p:sp>
        <p:nvSpPr>
          <p:cNvPr id="3" name="Content Placeholder 2">
            <a:extLst>
              <a:ext uri="{FF2B5EF4-FFF2-40B4-BE49-F238E27FC236}">
                <a16:creationId xmlns:a16="http://schemas.microsoft.com/office/drawing/2014/main" id="{ABEE2535-3F35-6743-B66C-3153B79E33F4}"/>
              </a:ext>
            </a:extLst>
          </p:cNvPr>
          <p:cNvSpPr>
            <a:spLocks noGrp="1"/>
          </p:cNvSpPr>
          <p:nvPr>
            <p:ph idx="1"/>
          </p:nvPr>
        </p:nvSpPr>
        <p:spPr/>
        <p:txBody>
          <a:bodyPr/>
          <a:lstStyle/>
          <a:p>
            <a:pPr marL="0" indent="0">
              <a:buNone/>
            </a:pPr>
            <a:r>
              <a:rPr lang="en-US" b="1" u="sng" dirty="0"/>
              <a:t>Example from the midterm</a:t>
            </a:r>
          </a:p>
          <a:p>
            <a:pPr marL="0" indent="0">
              <a:buNone/>
            </a:pPr>
            <a:r>
              <a:rPr lang="en-US" dirty="0"/>
              <a:t>In addition to quotes from athletes and I.A.A.F. officials, Ruth </a:t>
            </a:r>
            <a:r>
              <a:rPr lang="en-US" dirty="0" err="1"/>
              <a:t>Padawar</a:t>
            </a:r>
            <a:r>
              <a:rPr lang="en-US" dirty="0"/>
              <a:t>, the author of "Too Fast to be Female," provides several narratives of individual athletes’ experiences of being tested, humiliated, and disqualified from competition. What is the author’s purpose for providing these narratives? How do the narratives help the author achieve that purpose? Provide at least one specific example from the article to support your claim. (5pts)</a:t>
            </a:r>
            <a:endParaRPr lang="en-US" b="1" u="sng" dirty="0"/>
          </a:p>
        </p:txBody>
      </p:sp>
    </p:spTree>
    <p:extLst>
      <p:ext uri="{BB962C8B-B14F-4D97-AF65-F5344CB8AC3E}">
        <p14:creationId xmlns:p14="http://schemas.microsoft.com/office/powerpoint/2010/main" val="4158977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2857</TotalTime>
  <Words>1475</Words>
  <Application>Microsoft Macintosh PowerPoint</Application>
  <PresentationFormat>Widescreen</PresentationFormat>
  <Paragraphs>109</Paragraphs>
  <Slides>21</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RDG 1300 LAST CLASS!!!!</vt:lpstr>
      <vt:lpstr>What’s Left – Missing Assignments</vt:lpstr>
      <vt:lpstr>Prepping for the final – Class notes</vt:lpstr>
      <vt:lpstr>Final Exam Structure</vt:lpstr>
      <vt:lpstr>Vocabulary in-context (1 questions)</vt:lpstr>
      <vt:lpstr>Okay, how do you approach this question? </vt:lpstr>
      <vt:lpstr>Strategies for approaching this</vt:lpstr>
      <vt:lpstr>What I’m looking for… </vt:lpstr>
      <vt:lpstr>Short answer (1 question, 10 pts)</vt:lpstr>
      <vt:lpstr>Okay, how would you approach this question? </vt:lpstr>
      <vt:lpstr>Strategies for answering this</vt:lpstr>
      <vt:lpstr>Strategies for answering this… </vt:lpstr>
      <vt:lpstr>What I’m looking for…</vt:lpstr>
      <vt:lpstr>Essay Response (30 points)</vt:lpstr>
      <vt:lpstr>How would you approach this question? </vt:lpstr>
      <vt:lpstr>Strategies for answering this… </vt:lpstr>
      <vt:lpstr>Strategies for answering this… </vt:lpstr>
      <vt:lpstr>What I’m looking for…</vt:lpstr>
      <vt:lpstr>Overall notes</vt:lpstr>
      <vt:lpstr>Course Evaluation</vt:lpstr>
      <vt:lpstr>For next time…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RDG 1300 LAST CLASS!!!!</dc:title>
  <dc:creator>Dyer, James M</dc:creator>
  <cp:lastModifiedBy>Dyer, James M</cp:lastModifiedBy>
  <cp:revision>6</cp:revision>
  <dcterms:created xsi:type="dcterms:W3CDTF">2020-12-03T18:16:34Z</dcterms:created>
  <dcterms:modified xsi:type="dcterms:W3CDTF">2021-12-02T17:58:03Z</dcterms:modified>
</cp:coreProperties>
</file>