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56" r:id="rId3"/>
    <p:sldId id="257" r:id="rId4"/>
    <p:sldId id="258" r:id="rId5"/>
    <p:sldId id="273" r:id="rId6"/>
    <p:sldId id="282" r:id="rId7"/>
    <p:sldId id="288" r:id="rId8"/>
    <p:sldId id="279" r:id="rId9"/>
    <p:sldId id="280" r:id="rId10"/>
    <p:sldId id="276" r:id="rId11"/>
    <p:sldId id="277" r:id="rId12"/>
    <p:sldId id="285" r:id="rId13"/>
    <p:sldId id="287" r:id="rId14"/>
    <p:sldId id="283" r:id="rId15"/>
    <p:sldId id="284" r:id="rId16"/>
    <p:sldId id="286" r:id="rId17"/>
    <p:sldId id="267"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14"/>
    <p:restoredTop sz="96327"/>
  </p:normalViewPr>
  <p:slideViewPr>
    <p:cSldViewPr snapToGrid="0" snapToObjects="1">
      <p:cViewPr varScale="1">
        <p:scale>
          <a:sx n="121" d="100"/>
          <a:sy n="121" d="100"/>
        </p:scale>
        <p:origin x="17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98192-4E26-4D44-AA83-24FA1782B05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37978C1-B895-411D-8259-E6895143A9ED}">
      <dgm:prSet/>
      <dgm:spPr/>
      <dgm:t>
        <a:bodyPr/>
        <a:lstStyle/>
        <a:p>
          <a:pPr>
            <a:lnSpc>
              <a:spcPct val="100000"/>
            </a:lnSpc>
            <a:defRPr cap="all"/>
          </a:pPr>
          <a:r>
            <a:rPr lang="en-US"/>
            <a:t>Metacognitive Reading Reflection Paper (Part 2)</a:t>
          </a:r>
          <a:br>
            <a:rPr lang="en-US"/>
          </a:br>
          <a:r>
            <a:rPr lang="en-US"/>
            <a:t>CHECK IN </a:t>
          </a:r>
        </a:p>
      </dgm:t>
    </dgm:pt>
    <dgm:pt modelId="{8AA509AD-3137-49C2-B063-4D8169953810}" type="parTrans" cxnId="{7EC07206-6C22-4641-B8B3-B657B02258FC}">
      <dgm:prSet/>
      <dgm:spPr/>
      <dgm:t>
        <a:bodyPr/>
        <a:lstStyle/>
        <a:p>
          <a:endParaRPr lang="en-US"/>
        </a:p>
      </dgm:t>
    </dgm:pt>
    <dgm:pt modelId="{8FA52334-EE6F-47A7-A6AC-826FACFD1104}" type="sibTrans" cxnId="{7EC07206-6C22-4641-B8B3-B657B02258FC}">
      <dgm:prSet/>
      <dgm:spPr/>
      <dgm:t>
        <a:bodyPr/>
        <a:lstStyle/>
        <a:p>
          <a:endParaRPr lang="en-US"/>
        </a:p>
      </dgm:t>
    </dgm:pt>
    <dgm:pt modelId="{BA79344F-394A-4208-86CF-373807674490}">
      <dgm:prSet/>
      <dgm:spPr/>
      <dgm:t>
        <a:bodyPr/>
        <a:lstStyle/>
        <a:p>
          <a:pPr>
            <a:lnSpc>
              <a:spcPct val="100000"/>
            </a:lnSpc>
            <a:defRPr cap="all"/>
          </a:pPr>
          <a:r>
            <a:rPr lang="en-US"/>
            <a:t>Final Portfolio + Worktime </a:t>
          </a:r>
        </a:p>
      </dgm:t>
    </dgm:pt>
    <dgm:pt modelId="{0475D3BC-1F45-4B7F-9EAF-06C3E6F434FE}" type="parTrans" cxnId="{A4427215-1732-4311-B086-6A54612AB5B6}">
      <dgm:prSet/>
      <dgm:spPr/>
      <dgm:t>
        <a:bodyPr/>
        <a:lstStyle/>
        <a:p>
          <a:endParaRPr lang="en-US"/>
        </a:p>
      </dgm:t>
    </dgm:pt>
    <dgm:pt modelId="{94A025C1-7FF0-4D7B-8278-90CDDBBB3F2A}" type="sibTrans" cxnId="{A4427215-1732-4311-B086-6A54612AB5B6}">
      <dgm:prSet/>
      <dgm:spPr/>
      <dgm:t>
        <a:bodyPr/>
        <a:lstStyle/>
        <a:p>
          <a:endParaRPr lang="en-US"/>
        </a:p>
      </dgm:t>
    </dgm:pt>
    <dgm:pt modelId="{37736630-1A8C-438E-ABCC-40C1F21C2639}">
      <dgm:prSet/>
      <dgm:spPr/>
      <dgm:t>
        <a:bodyPr/>
        <a:lstStyle/>
        <a:p>
          <a:pPr>
            <a:lnSpc>
              <a:spcPct val="100000"/>
            </a:lnSpc>
            <a:defRPr cap="all"/>
          </a:pPr>
          <a:r>
            <a:rPr lang="en-US"/>
            <a:t>Getting ready for the final</a:t>
          </a:r>
        </a:p>
      </dgm:t>
    </dgm:pt>
    <dgm:pt modelId="{D4DA6D7F-1AFD-4036-98B0-4D8ACF74B28F}" type="parTrans" cxnId="{410E5FB9-636F-4DA2-8D58-F794E755A1C1}">
      <dgm:prSet/>
      <dgm:spPr/>
      <dgm:t>
        <a:bodyPr/>
        <a:lstStyle/>
        <a:p>
          <a:endParaRPr lang="en-US"/>
        </a:p>
      </dgm:t>
    </dgm:pt>
    <dgm:pt modelId="{B768F6C8-2080-4CB2-9B22-A0AC4035D7E3}" type="sibTrans" cxnId="{410E5FB9-636F-4DA2-8D58-F794E755A1C1}">
      <dgm:prSet/>
      <dgm:spPr/>
      <dgm:t>
        <a:bodyPr/>
        <a:lstStyle/>
        <a:p>
          <a:endParaRPr lang="en-US"/>
        </a:p>
      </dgm:t>
    </dgm:pt>
    <dgm:pt modelId="{11A2E3F4-C8E4-ED47-AF44-BA56D5E51EBD}">
      <dgm:prSet/>
      <dgm:spPr/>
      <dgm:t>
        <a:bodyPr/>
        <a:lstStyle/>
        <a:p>
          <a:pPr>
            <a:lnSpc>
              <a:spcPct val="100000"/>
            </a:lnSpc>
            <a:defRPr cap="all"/>
          </a:pPr>
          <a:r>
            <a:rPr lang="en-US" dirty="0"/>
            <a:t>My Mustache Notes</a:t>
          </a:r>
        </a:p>
      </dgm:t>
    </dgm:pt>
    <dgm:pt modelId="{E637C351-B7FC-824E-BEC4-FD4B19CE5A1D}" type="parTrans" cxnId="{90D15C33-63C3-DF42-B57B-E3207038117A}">
      <dgm:prSet/>
      <dgm:spPr/>
      <dgm:t>
        <a:bodyPr/>
        <a:lstStyle/>
        <a:p>
          <a:endParaRPr lang="en-US"/>
        </a:p>
      </dgm:t>
    </dgm:pt>
    <dgm:pt modelId="{E48706FA-43B5-7143-80D3-33ABD74B251A}" type="sibTrans" cxnId="{90D15C33-63C3-DF42-B57B-E3207038117A}">
      <dgm:prSet/>
      <dgm:spPr/>
    </dgm:pt>
    <dgm:pt modelId="{C74BD4A3-62B1-4E8E-9FCC-6BB6DB073E23}" type="pres">
      <dgm:prSet presAssocID="{BC298192-4E26-4D44-AA83-24FA1782B05E}" presName="root" presStyleCnt="0">
        <dgm:presLayoutVars>
          <dgm:dir/>
          <dgm:resizeHandles val="exact"/>
        </dgm:presLayoutVars>
      </dgm:prSet>
      <dgm:spPr/>
    </dgm:pt>
    <dgm:pt modelId="{17BFA557-2F70-4C1B-82E2-EC6BF2A12522}" type="pres">
      <dgm:prSet presAssocID="{737978C1-B895-411D-8259-E6895143A9ED}" presName="compNode" presStyleCnt="0"/>
      <dgm:spPr/>
    </dgm:pt>
    <dgm:pt modelId="{0CECBA09-34F8-42F3-B8AF-667D426CB063}" type="pres">
      <dgm:prSet presAssocID="{737978C1-B895-411D-8259-E6895143A9ED}" presName="iconBgRect" presStyleLbl="bgShp" presStyleIdx="0" presStyleCnt="4"/>
      <dgm:spPr/>
    </dgm:pt>
    <dgm:pt modelId="{EEC0CD5E-23C6-4D2B-B357-E34D487B9685}" type="pres">
      <dgm:prSet presAssocID="{737978C1-B895-411D-8259-E6895143A9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27114CF-E3A3-477C-85FA-BB25F3D601AB}" type="pres">
      <dgm:prSet presAssocID="{737978C1-B895-411D-8259-E6895143A9ED}" presName="spaceRect" presStyleCnt="0"/>
      <dgm:spPr/>
    </dgm:pt>
    <dgm:pt modelId="{3151206E-B972-4E0C-B4FE-09A63FF50E57}" type="pres">
      <dgm:prSet presAssocID="{737978C1-B895-411D-8259-E6895143A9ED}" presName="textRect" presStyleLbl="revTx" presStyleIdx="0" presStyleCnt="4">
        <dgm:presLayoutVars>
          <dgm:chMax val="1"/>
          <dgm:chPref val="1"/>
        </dgm:presLayoutVars>
      </dgm:prSet>
      <dgm:spPr/>
    </dgm:pt>
    <dgm:pt modelId="{488CAC6F-16F1-4187-B859-4BABB91ED6E2}" type="pres">
      <dgm:prSet presAssocID="{8FA52334-EE6F-47A7-A6AC-826FACFD1104}" presName="sibTrans" presStyleCnt="0"/>
      <dgm:spPr/>
    </dgm:pt>
    <dgm:pt modelId="{C4773C0B-2C08-488C-BB80-21818F782224}" type="pres">
      <dgm:prSet presAssocID="{11A2E3F4-C8E4-ED47-AF44-BA56D5E51EBD}" presName="compNode" presStyleCnt="0"/>
      <dgm:spPr/>
    </dgm:pt>
    <dgm:pt modelId="{587E2A6D-A0D5-4B8D-9A3E-FA6AA4950D5F}" type="pres">
      <dgm:prSet presAssocID="{11A2E3F4-C8E4-ED47-AF44-BA56D5E51EBD}" presName="iconBgRect" presStyleLbl="bgShp" presStyleIdx="1" presStyleCnt="4"/>
      <dgm:spPr/>
    </dgm:pt>
    <dgm:pt modelId="{15423822-3805-4E16-9478-1A9B79A47BC4}" type="pres">
      <dgm:prSet presAssocID="{11A2E3F4-C8E4-ED47-AF44-BA56D5E51EBD}" presName="iconRect" presStyleLbl="node1" presStyleIdx="1" presStyleCnt="4" custLinFactX="300000" custLinFactNeighborX="345883" custLinFactNeighborY="11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3707B5F-4ABF-41B6-85CF-20CBBDFEFC9C}" type="pres">
      <dgm:prSet presAssocID="{11A2E3F4-C8E4-ED47-AF44-BA56D5E51EBD}" presName="spaceRect" presStyleCnt="0"/>
      <dgm:spPr/>
    </dgm:pt>
    <dgm:pt modelId="{0FE3C01B-22B6-4847-B45E-A87F1FDBA6CE}" type="pres">
      <dgm:prSet presAssocID="{11A2E3F4-C8E4-ED47-AF44-BA56D5E51EBD}" presName="textRect" presStyleLbl="revTx" presStyleIdx="1" presStyleCnt="4">
        <dgm:presLayoutVars>
          <dgm:chMax val="1"/>
          <dgm:chPref val="1"/>
        </dgm:presLayoutVars>
      </dgm:prSet>
      <dgm:spPr/>
    </dgm:pt>
    <dgm:pt modelId="{C4DBB7F7-F4A0-4693-B61E-98F724084D45}" type="pres">
      <dgm:prSet presAssocID="{E48706FA-43B5-7143-80D3-33ABD74B251A}" presName="sibTrans" presStyleCnt="0"/>
      <dgm:spPr/>
    </dgm:pt>
    <dgm:pt modelId="{B2D867A6-F65E-48C9-AAC6-1A80A1C357ED}" type="pres">
      <dgm:prSet presAssocID="{BA79344F-394A-4208-86CF-373807674490}" presName="compNode" presStyleCnt="0"/>
      <dgm:spPr/>
    </dgm:pt>
    <dgm:pt modelId="{9311A28D-D329-4AB2-A759-C999642A4724}" type="pres">
      <dgm:prSet presAssocID="{BA79344F-394A-4208-86CF-373807674490}" presName="iconBgRect" presStyleLbl="bgShp" presStyleIdx="2" presStyleCnt="4"/>
      <dgm:spPr/>
    </dgm:pt>
    <dgm:pt modelId="{6DCCF475-35E1-40CC-A93F-7A82ACD0F499}" type="pres">
      <dgm:prSet presAssocID="{BA79344F-394A-4208-86CF-37380767449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379172A8-A474-4A1A-A4D3-FA732B575A5E}" type="pres">
      <dgm:prSet presAssocID="{BA79344F-394A-4208-86CF-373807674490}" presName="spaceRect" presStyleCnt="0"/>
      <dgm:spPr/>
    </dgm:pt>
    <dgm:pt modelId="{38E3B49B-B326-4266-A0C3-D703E3234E34}" type="pres">
      <dgm:prSet presAssocID="{BA79344F-394A-4208-86CF-373807674490}" presName="textRect" presStyleLbl="revTx" presStyleIdx="2" presStyleCnt="4">
        <dgm:presLayoutVars>
          <dgm:chMax val="1"/>
          <dgm:chPref val="1"/>
        </dgm:presLayoutVars>
      </dgm:prSet>
      <dgm:spPr/>
    </dgm:pt>
    <dgm:pt modelId="{1D63F2F7-7A8E-43E4-8BF2-ED1C27F46479}" type="pres">
      <dgm:prSet presAssocID="{94A025C1-7FF0-4D7B-8278-90CDDBBB3F2A}" presName="sibTrans" presStyleCnt="0"/>
      <dgm:spPr/>
    </dgm:pt>
    <dgm:pt modelId="{CA2A06CF-F439-41AF-9FA0-C49F57A7A804}" type="pres">
      <dgm:prSet presAssocID="{37736630-1A8C-438E-ABCC-40C1F21C2639}" presName="compNode" presStyleCnt="0"/>
      <dgm:spPr/>
    </dgm:pt>
    <dgm:pt modelId="{AC58A569-A383-47A1-82C8-4E6A110DDF1A}" type="pres">
      <dgm:prSet presAssocID="{37736630-1A8C-438E-ABCC-40C1F21C2639}" presName="iconBgRect" presStyleLbl="bgShp" presStyleIdx="3" presStyleCnt="4"/>
      <dgm:spPr/>
    </dgm:pt>
    <dgm:pt modelId="{CFDC2A02-2D1D-48F6-A927-0B065E35FEDC}" type="pres">
      <dgm:prSet presAssocID="{37736630-1A8C-438E-ABCC-40C1F21C2639}" presName="iconRect" presStyleLbl="node1" presStyleIdx="3" presStyleCnt="4" custLinFactX="-300000" custLinFactNeighborX="-371787" custLinFactNeighborY="11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ustache"/>
        </a:ext>
      </dgm:extLst>
    </dgm:pt>
    <dgm:pt modelId="{B947F42F-4E8E-4FEE-9A86-D4081F6E3177}" type="pres">
      <dgm:prSet presAssocID="{37736630-1A8C-438E-ABCC-40C1F21C2639}" presName="spaceRect" presStyleCnt="0"/>
      <dgm:spPr/>
    </dgm:pt>
    <dgm:pt modelId="{DBE4E4CD-F8BE-415A-A331-3EB5B30BF339}" type="pres">
      <dgm:prSet presAssocID="{37736630-1A8C-438E-ABCC-40C1F21C2639}" presName="textRect" presStyleLbl="revTx" presStyleIdx="3" presStyleCnt="4">
        <dgm:presLayoutVars>
          <dgm:chMax val="1"/>
          <dgm:chPref val="1"/>
        </dgm:presLayoutVars>
      </dgm:prSet>
      <dgm:spPr/>
    </dgm:pt>
  </dgm:ptLst>
  <dgm:cxnLst>
    <dgm:cxn modelId="{7EC07206-6C22-4641-B8B3-B657B02258FC}" srcId="{BC298192-4E26-4D44-AA83-24FA1782B05E}" destId="{737978C1-B895-411D-8259-E6895143A9ED}" srcOrd="0" destOrd="0" parTransId="{8AA509AD-3137-49C2-B063-4D8169953810}" sibTransId="{8FA52334-EE6F-47A7-A6AC-826FACFD1104}"/>
    <dgm:cxn modelId="{A4427215-1732-4311-B086-6A54612AB5B6}" srcId="{BC298192-4E26-4D44-AA83-24FA1782B05E}" destId="{BA79344F-394A-4208-86CF-373807674490}" srcOrd="2" destOrd="0" parTransId="{0475D3BC-1F45-4B7F-9EAF-06C3E6F434FE}" sibTransId="{94A025C1-7FF0-4D7B-8278-90CDDBBB3F2A}"/>
    <dgm:cxn modelId="{90D15C33-63C3-DF42-B57B-E3207038117A}" srcId="{BC298192-4E26-4D44-AA83-24FA1782B05E}" destId="{11A2E3F4-C8E4-ED47-AF44-BA56D5E51EBD}" srcOrd="1" destOrd="0" parTransId="{E637C351-B7FC-824E-BEC4-FD4B19CE5A1D}" sibTransId="{E48706FA-43B5-7143-80D3-33ABD74B251A}"/>
    <dgm:cxn modelId="{5C12584C-2B53-D847-BB49-42B1B3DC8556}" type="presOf" srcId="{11A2E3F4-C8E4-ED47-AF44-BA56D5E51EBD}" destId="{0FE3C01B-22B6-4847-B45E-A87F1FDBA6CE}" srcOrd="0" destOrd="0" presId="urn:microsoft.com/office/officeart/2018/5/layout/IconCircleLabelList"/>
    <dgm:cxn modelId="{A70E3C53-5702-CE49-B899-9D8B11CC1A6F}" type="presOf" srcId="{BC298192-4E26-4D44-AA83-24FA1782B05E}" destId="{C74BD4A3-62B1-4E8E-9FCC-6BB6DB073E23}" srcOrd="0" destOrd="0" presId="urn:microsoft.com/office/officeart/2018/5/layout/IconCircleLabelList"/>
    <dgm:cxn modelId="{4F486381-179F-D44B-AEF5-CDD31AECC6A6}" type="presOf" srcId="{37736630-1A8C-438E-ABCC-40C1F21C2639}" destId="{DBE4E4CD-F8BE-415A-A331-3EB5B30BF339}" srcOrd="0" destOrd="0" presId="urn:microsoft.com/office/officeart/2018/5/layout/IconCircleLabelList"/>
    <dgm:cxn modelId="{87E68BA9-94F5-874B-8B7F-B0D0203CF35D}" type="presOf" srcId="{BA79344F-394A-4208-86CF-373807674490}" destId="{38E3B49B-B326-4266-A0C3-D703E3234E34}" srcOrd="0" destOrd="0" presId="urn:microsoft.com/office/officeart/2018/5/layout/IconCircleLabelList"/>
    <dgm:cxn modelId="{410E5FB9-636F-4DA2-8D58-F794E755A1C1}" srcId="{BC298192-4E26-4D44-AA83-24FA1782B05E}" destId="{37736630-1A8C-438E-ABCC-40C1F21C2639}" srcOrd="3" destOrd="0" parTransId="{D4DA6D7F-1AFD-4036-98B0-4D8ACF74B28F}" sibTransId="{B768F6C8-2080-4CB2-9B22-A0AC4035D7E3}"/>
    <dgm:cxn modelId="{D3F300F4-F7EF-4740-8D2F-DC440A55CE3F}" type="presOf" srcId="{737978C1-B895-411D-8259-E6895143A9ED}" destId="{3151206E-B972-4E0C-B4FE-09A63FF50E57}" srcOrd="0" destOrd="0" presId="urn:microsoft.com/office/officeart/2018/5/layout/IconCircleLabelList"/>
    <dgm:cxn modelId="{87D4323A-484D-EC40-AACD-128A5351FAA8}" type="presParOf" srcId="{C74BD4A3-62B1-4E8E-9FCC-6BB6DB073E23}" destId="{17BFA557-2F70-4C1B-82E2-EC6BF2A12522}" srcOrd="0" destOrd="0" presId="urn:microsoft.com/office/officeart/2018/5/layout/IconCircleLabelList"/>
    <dgm:cxn modelId="{A6A10FF7-6EDF-574C-BBE8-A37BE5EC57E7}" type="presParOf" srcId="{17BFA557-2F70-4C1B-82E2-EC6BF2A12522}" destId="{0CECBA09-34F8-42F3-B8AF-667D426CB063}" srcOrd="0" destOrd="0" presId="urn:microsoft.com/office/officeart/2018/5/layout/IconCircleLabelList"/>
    <dgm:cxn modelId="{56DF66BB-7D30-3542-AA9B-59E6795A984D}" type="presParOf" srcId="{17BFA557-2F70-4C1B-82E2-EC6BF2A12522}" destId="{EEC0CD5E-23C6-4D2B-B357-E34D487B9685}" srcOrd="1" destOrd="0" presId="urn:microsoft.com/office/officeart/2018/5/layout/IconCircleLabelList"/>
    <dgm:cxn modelId="{B443FB67-6598-0F47-B840-E7A8C919E896}" type="presParOf" srcId="{17BFA557-2F70-4C1B-82E2-EC6BF2A12522}" destId="{727114CF-E3A3-477C-85FA-BB25F3D601AB}" srcOrd="2" destOrd="0" presId="urn:microsoft.com/office/officeart/2018/5/layout/IconCircleLabelList"/>
    <dgm:cxn modelId="{0E5E99E4-6FA2-944F-8795-52CF2EBC0100}" type="presParOf" srcId="{17BFA557-2F70-4C1B-82E2-EC6BF2A12522}" destId="{3151206E-B972-4E0C-B4FE-09A63FF50E57}" srcOrd="3" destOrd="0" presId="urn:microsoft.com/office/officeart/2018/5/layout/IconCircleLabelList"/>
    <dgm:cxn modelId="{9BBD5664-795F-B848-9074-6016DC041CF8}" type="presParOf" srcId="{C74BD4A3-62B1-4E8E-9FCC-6BB6DB073E23}" destId="{488CAC6F-16F1-4187-B859-4BABB91ED6E2}" srcOrd="1" destOrd="0" presId="urn:microsoft.com/office/officeart/2018/5/layout/IconCircleLabelList"/>
    <dgm:cxn modelId="{1A1A0C27-0A2E-7B44-AEC9-2FF5D8BE9AA7}" type="presParOf" srcId="{C74BD4A3-62B1-4E8E-9FCC-6BB6DB073E23}" destId="{C4773C0B-2C08-488C-BB80-21818F782224}" srcOrd="2" destOrd="0" presId="urn:microsoft.com/office/officeart/2018/5/layout/IconCircleLabelList"/>
    <dgm:cxn modelId="{D8D14DA0-EDE4-1540-BF51-A70DFE5E1AF8}" type="presParOf" srcId="{C4773C0B-2C08-488C-BB80-21818F782224}" destId="{587E2A6D-A0D5-4B8D-9A3E-FA6AA4950D5F}" srcOrd="0" destOrd="0" presId="urn:microsoft.com/office/officeart/2018/5/layout/IconCircleLabelList"/>
    <dgm:cxn modelId="{053F574D-CCFE-C840-BDBC-5BC36CA3B7A8}" type="presParOf" srcId="{C4773C0B-2C08-488C-BB80-21818F782224}" destId="{15423822-3805-4E16-9478-1A9B79A47BC4}" srcOrd="1" destOrd="0" presId="urn:microsoft.com/office/officeart/2018/5/layout/IconCircleLabelList"/>
    <dgm:cxn modelId="{F2127851-9098-0E47-8190-908296710A05}" type="presParOf" srcId="{C4773C0B-2C08-488C-BB80-21818F782224}" destId="{33707B5F-4ABF-41B6-85CF-20CBBDFEFC9C}" srcOrd="2" destOrd="0" presId="urn:microsoft.com/office/officeart/2018/5/layout/IconCircleLabelList"/>
    <dgm:cxn modelId="{1DCDDDA6-5BC4-2541-A19C-1BC75E88BECC}" type="presParOf" srcId="{C4773C0B-2C08-488C-BB80-21818F782224}" destId="{0FE3C01B-22B6-4847-B45E-A87F1FDBA6CE}" srcOrd="3" destOrd="0" presId="urn:microsoft.com/office/officeart/2018/5/layout/IconCircleLabelList"/>
    <dgm:cxn modelId="{66F897BF-00BD-BC45-8232-5E0AE59004E8}" type="presParOf" srcId="{C74BD4A3-62B1-4E8E-9FCC-6BB6DB073E23}" destId="{C4DBB7F7-F4A0-4693-B61E-98F724084D45}" srcOrd="3" destOrd="0" presId="urn:microsoft.com/office/officeart/2018/5/layout/IconCircleLabelList"/>
    <dgm:cxn modelId="{DE90C41A-667F-914B-89EA-F8755FAC8435}" type="presParOf" srcId="{C74BD4A3-62B1-4E8E-9FCC-6BB6DB073E23}" destId="{B2D867A6-F65E-48C9-AAC6-1A80A1C357ED}" srcOrd="4" destOrd="0" presId="urn:microsoft.com/office/officeart/2018/5/layout/IconCircleLabelList"/>
    <dgm:cxn modelId="{492B37EC-FB2A-9949-9538-2FE359462919}" type="presParOf" srcId="{B2D867A6-F65E-48C9-AAC6-1A80A1C357ED}" destId="{9311A28D-D329-4AB2-A759-C999642A4724}" srcOrd="0" destOrd="0" presId="urn:microsoft.com/office/officeart/2018/5/layout/IconCircleLabelList"/>
    <dgm:cxn modelId="{1515BC6A-28B0-C449-9631-6165B18F2CCF}" type="presParOf" srcId="{B2D867A6-F65E-48C9-AAC6-1A80A1C357ED}" destId="{6DCCF475-35E1-40CC-A93F-7A82ACD0F499}" srcOrd="1" destOrd="0" presId="urn:microsoft.com/office/officeart/2018/5/layout/IconCircleLabelList"/>
    <dgm:cxn modelId="{45E1ACF8-1957-354F-B7C3-5E85D6EF9ABF}" type="presParOf" srcId="{B2D867A6-F65E-48C9-AAC6-1A80A1C357ED}" destId="{379172A8-A474-4A1A-A4D3-FA732B575A5E}" srcOrd="2" destOrd="0" presId="urn:microsoft.com/office/officeart/2018/5/layout/IconCircleLabelList"/>
    <dgm:cxn modelId="{AE9785FD-744B-1D4E-8FED-76AEDF2BD4CE}" type="presParOf" srcId="{B2D867A6-F65E-48C9-AAC6-1A80A1C357ED}" destId="{38E3B49B-B326-4266-A0C3-D703E3234E34}" srcOrd="3" destOrd="0" presId="urn:microsoft.com/office/officeart/2018/5/layout/IconCircleLabelList"/>
    <dgm:cxn modelId="{0483D384-4134-B945-AD28-CFB48FE097E2}" type="presParOf" srcId="{C74BD4A3-62B1-4E8E-9FCC-6BB6DB073E23}" destId="{1D63F2F7-7A8E-43E4-8BF2-ED1C27F46479}" srcOrd="5" destOrd="0" presId="urn:microsoft.com/office/officeart/2018/5/layout/IconCircleLabelList"/>
    <dgm:cxn modelId="{B91695E7-3039-F543-947B-35E5895FFEE2}" type="presParOf" srcId="{C74BD4A3-62B1-4E8E-9FCC-6BB6DB073E23}" destId="{CA2A06CF-F439-41AF-9FA0-C49F57A7A804}" srcOrd="6" destOrd="0" presId="urn:microsoft.com/office/officeart/2018/5/layout/IconCircleLabelList"/>
    <dgm:cxn modelId="{1ADE8519-90BD-3F40-B3A9-78476F3B48EE}" type="presParOf" srcId="{CA2A06CF-F439-41AF-9FA0-C49F57A7A804}" destId="{AC58A569-A383-47A1-82C8-4E6A110DDF1A}" srcOrd="0" destOrd="0" presId="urn:microsoft.com/office/officeart/2018/5/layout/IconCircleLabelList"/>
    <dgm:cxn modelId="{F330D4EA-4D39-4846-A706-388E8C317434}" type="presParOf" srcId="{CA2A06CF-F439-41AF-9FA0-C49F57A7A804}" destId="{CFDC2A02-2D1D-48F6-A927-0B065E35FEDC}" srcOrd="1" destOrd="0" presId="urn:microsoft.com/office/officeart/2018/5/layout/IconCircleLabelList"/>
    <dgm:cxn modelId="{BABD8BB0-1B92-FE41-A18F-C2704ABFF987}" type="presParOf" srcId="{CA2A06CF-F439-41AF-9FA0-C49F57A7A804}" destId="{B947F42F-4E8E-4FEE-9A86-D4081F6E3177}" srcOrd="2" destOrd="0" presId="urn:microsoft.com/office/officeart/2018/5/layout/IconCircleLabelList"/>
    <dgm:cxn modelId="{661271B5-4EB5-A843-BCD2-7A1A0A2CE6B9}" type="presParOf" srcId="{CA2A06CF-F439-41AF-9FA0-C49F57A7A804}" destId="{DBE4E4CD-F8BE-415A-A331-3EB5B30BF33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C0E763-E64C-4C8D-955B-B10B3BC3977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72F2028-D05B-4238-881D-7E2D3F3E1C94}">
      <dgm:prSet/>
      <dgm:spPr/>
      <dgm:t>
        <a:bodyPr/>
        <a:lstStyle/>
        <a:p>
          <a:r>
            <a:rPr lang="en-US" b="1"/>
            <a:t>Brief Summary</a:t>
          </a:r>
          <a:endParaRPr lang="en-US"/>
        </a:p>
      </dgm:t>
    </dgm:pt>
    <dgm:pt modelId="{F6F60115-372E-4148-9E4C-E937B7C046ED}" type="parTrans" cxnId="{084C83FB-59DF-4E08-ADB7-478B3A451753}">
      <dgm:prSet/>
      <dgm:spPr/>
      <dgm:t>
        <a:bodyPr/>
        <a:lstStyle/>
        <a:p>
          <a:endParaRPr lang="en-US"/>
        </a:p>
      </dgm:t>
    </dgm:pt>
    <dgm:pt modelId="{40025F0B-9929-4DA8-924D-D9802677853B}" type="sibTrans" cxnId="{084C83FB-59DF-4E08-ADB7-478B3A451753}">
      <dgm:prSet/>
      <dgm:spPr/>
      <dgm:t>
        <a:bodyPr/>
        <a:lstStyle/>
        <a:p>
          <a:endParaRPr lang="en-US"/>
        </a:p>
      </dgm:t>
    </dgm:pt>
    <dgm:pt modelId="{3EB7C5A4-3B48-486F-BA82-6EF419CB9DF1}">
      <dgm:prSet/>
      <dgm:spPr/>
      <dgm:t>
        <a:bodyPr/>
        <a:lstStyle/>
        <a:p>
          <a:r>
            <a:rPr lang="en-US"/>
            <a:t>Part 1 – Introductory paragraph. </a:t>
          </a:r>
        </a:p>
      </dgm:t>
    </dgm:pt>
    <dgm:pt modelId="{8E2C917B-CE69-4841-9F25-B541CD04CA07}" type="parTrans" cxnId="{80845C99-8DE5-4E43-AF77-4B0672D9810C}">
      <dgm:prSet/>
      <dgm:spPr/>
      <dgm:t>
        <a:bodyPr/>
        <a:lstStyle/>
        <a:p>
          <a:endParaRPr lang="en-US"/>
        </a:p>
      </dgm:t>
    </dgm:pt>
    <dgm:pt modelId="{72EA7272-79C8-4327-AEB5-AEF162EC51F8}" type="sibTrans" cxnId="{80845C99-8DE5-4E43-AF77-4B0672D9810C}">
      <dgm:prSet/>
      <dgm:spPr/>
      <dgm:t>
        <a:bodyPr/>
        <a:lstStyle/>
        <a:p>
          <a:endParaRPr lang="en-US"/>
        </a:p>
      </dgm:t>
    </dgm:pt>
    <dgm:pt modelId="{7E3C9833-A9CE-4122-80FC-934100B54411}">
      <dgm:prSet/>
      <dgm:spPr/>
      <dgm:t>
        <a:bodyPr/>
        <a:lstStyle/>
        <a:p>
          <a:r>
            <a:rPr lang="en-US" dirty="0"/>
            <a:t>Part 2 – Inclusion of at least 6 assignments that you’ve completed for this class. </a:t>
          </a:r>
        </a:p>
      </dgm:t>
    </dgm:pt>
    <dgm:pt modelId="{4EB583FB-EB1F-4C37-BAAF-3A9C7FD0613D}" type="parTrans" cxnId="{C2BF1DC8-783F-4E63-BB01-16A88BB8578B}">
      <dgm:prSet/>
      <dgm:spPr/>
      <dgm:t>
        <a:bodyPr/>
        <a:lstStyle/>
        <a:p>
          <a:endParaRPr lang="en-US"/>
        </a:p>
      </dgm:t>
    </dgm:pt>
    <dgm:pt modelId="{1C08E092-54E3-44B1-9851-F6CC65081C22}" type="sibTrans" cxnId="{C2BF1DC8-783F-4E63-BB01-16A88BB8578B}">
      <dgm:prSet/>
      <dgm:spPr/>
      <dgm:t>
        <a:bodyPr/>
        <a:lstStyle/>
        <a:p>
          <a:endParaRPr lang="en-US"/>
        </a:p>
      </dgm:t>
    </dgm:pt>
    <dgm:pt modelId="{1302BF12-7CD7-49CE-AD89-9705FD0F1D00}">
      <dgm:prSet/>
      <dgm:spPr/>
      <dgm:t>
        <a:bodyPr/>
        <a:lstStyle/>
        <a:p>
          <a:r>
            <a:rPr lang="en-US" dirty="0"/>
            <a:t>Part 3 – A brief reflection on each assignment that you include</a:t>
          </a:r>
        </a:p>
        <a:p>
          <a:r>
            <a:rPr lang="en-US" dirty="0"/>
            <a:t>	(i.e. – why is this assignment a good example of your work? </a:t>
          </a:r>
        </a:p>
      </dgm:t>
    </dgm:pt>
    <dgm:pt modelId="{D17BDA02-DB45-44AA-B409-07C961F7EEE4}" type="parTrans" cxnId="{F11CA0CB-EF3E-4FD3-9BF7-7E7613F177E5}">
      <dgm:prSet/>
      <dgm:spPr/>
      <dgm:t>
        <a:bodyPr/>
        <a:lstStyle/>
        <a:p>
          <a:endParaRPr lang="en-US"/>
        </a:p>
      </dgm:t>
    </dgm:pt>
    <dgm:pt modelId="{A79CBD85-8166-4C32-B2EA-8FD8FCCEDAEF}" type="sibTrans" cxnId="{F11CA0CB-EF3E-4FD3-9BF7-7E7613F177E5}">
      <dgm:prSet/>
      <dgm:spPr/>
      <dgm:t>
        <a:bodyPr/>
        <a:lstStyle/>
        <a:p>
          <a:endParaRPr lang="en-US"/>
        </a:p>
      </dgm:t>
    </dgm:pt>
    <dgm:pt modelId="{AE8871F9-9387-47A3-904E-1C875D10A633}">
      <dgm:prSet/>
      <dgm:spPr/>
      <dgm:t>
        <a:bodyPr/>
        <a:lstStyle/>
        <a:p>
          <a:r>
            <a:rPr lang="en-US" dirty="0"/>
            <a:t>Extra – images of annotations, notes, cats, etc. </a:t>
          </a:r>
        </a:p>
      </dgm:t>
    </dgm:pt>
    <dgm:pt modelId="{FB156616-8ECC-4FFD-8A31-18D071F4EB53}" type="parTrans" cxnId="{3712346C-D31A-44AF-B705-8344871F1A6C}">
      <dgm:prSet/>
      <dgm:spPr/>
      <dgm:t>
        <a:bodyPr/>
        <a:lstStyle/>
        <a:p>
          <a:endParaRPr lang="en-US"/>
        </a:p>
      </dgm:t>
    </dgm:pt>
    <dgm:pt modelId="{88B84D21-DC81-46E0-A113-65798A87AA1F}" type="sibTrans" cxnId="{3712346C-D31A-44AF-B705-8344871F1A6C}">
      <dgm:prSet/>
      <dgm:spPr/>
      <dgm:t>
        <a:bodyPr/>
        <a:lstStyle/>
        <a:p>
          <a:endParaRPr lang="en-US"/>
        </a:p>
      </dgm:t>
    </dgm:pt>
    <dgm:pt modelId="{3BFA30A3-172F-694F-BD16-5F0546B42433}" type="pres">
      <dgm:prSet presAssocID="{7EC0E763-E64C-4C8D-955B-B10B3BC39775}" presName="linear" presStyleCnt="0">
        <dgm:presLayoutVars>
          <dgm:animLvl val="lvl"/>
          <dgm:resizeHandles val="exact"/>
        </dgm:presLayoutVars>
      </dgm:prSet>
      <dgm:spPr/>
    </dgm:pt>
    <dgm:pt modelId="{AFBAF95A-5575-474E-AF46-13A39D3FDF36}" type="pres">
      <dgm:prSet presAssocID="{272F2028-D05B-4238-881D-7E2D3F3E1C94}" presName="parentText" presStyleLbl="node1" presStyleIdx="0" presStyleCnt="5">
        <dgm:presLayoutVars>
          <dgm:chMax val="0"/>
          <dgm:bulletEnabled val="1"/>
        </dgm:presLayoutVars>
      </dgm:prSet>
      <dgm:spPr/>
    </dgm:pt>
    <dgm:pt modelId="{F9F31FC3-7E6B-FC41-8F08-BB3B09E1314A}" type="pres">
      <dgm:prSet presAssocID="{40025F0B-9929-4DA8-924D-D9802677853B}" presName="spacer" presStyleCnt="0"/>
      <dgm:spPr/>
    </dgm:pt>
    <dgm:pt modelId="{AF8A8E53-C3B0-204B-9556-B595CE143B1D}" type="pres">
      <dgm:prSet presAssocID="{3EB7C5A4-3B48-486F-BA82-6EF419CB9DF1}" presName="parentText" presStyleLbl="node1" presStyleIdx="1" presStyleCnt="5">
        <dgm:presLayoutVars>
          <dgm:chMax val="0"/>
          <dgm:bulletEnabled val="1"/>
        </dgm:presLayoutVars>
      </dgm:prSet>
      <dgm:spPr/>
    </dgm:pt>
    <dgm:pt modelId="{5B2C95D7-918E-9042-9BD4-45159818B29A}" type="pres">
      <dgm:prSet presAssocID="{72EA7272-79C8-4327-AEB5-AEF162EC51F8}" presName="spacer" presStyleCnt="0"/>
      <dgm:spPr/>
    </dgm:pt>
    <dgm:pt modelId="{10AA5CD6-9B74-EB43-A936-3048ED07061F}" type="pres">
      <dgm:prSet presAssocID="{7E3C9833-A9CE-4122-80FC-934100B54411}" presName="parentText" presStyleLbl="node1" presStyleIdx="2" presStyleCnt="5">
        <dgm:presLayoutVars>
          <dgm:chMax val="0"/>
          <dgm:bulletEnabled val="1"/>
        </dgm:presLayoutVars>
      </dgm:prSet>
      <dgm:spPr/>
    </dgm:pt>
    <dgm:pt modelId="{585026D8-20B9-9E4D-AF30-897A92B0ACD5}" type="pres">
      <dgm:prSet presAssocID="{1C08E092-54E3-44B1-9851-F6CC65081C22}" presName="spacer" presStyleCnt="0"/>
      <dgm:spPr/>
    </dgm:pt>
    <dgm:pt modelId="{0012850E-64CB-C14F-8272-FEE591FC356A}" type="pres">
      <dgm:prSet presAssocID="{1302BF12-7CD7-49CE-AD89-9705FD0F1D00}" presName="parentText" presStyleLbl="node1" presStyleIdx="3" presStyleCnt="5">
        <dgm:presLayoutVars>
          <dgm:chMax val="0"/>
          <dgm:bulletEnabled val="1"/>
        </dgm:presLayoutVars>
      </dgm:prSet>
      <dgm:spPr/>
    </dgm:pt>
    <dgm:pt modelId="{FE57D9E9-CEC7-9E4C-8B56-FC91CED970ED}" type="pres">
      <dgm:prSet presAssocID="{A79CBD85-8166-4C32-B2EA-8FD8FCCEDAEF}" presName="spacer" presStyleCnt="0"/>
      <dgm:spPr/>
    </dgm:pt>
    <dgm:pt modelId="{7D9A03D2-ECA0-6049-AD71-4E26C1E06F7E}" type="pres">
      <dgm:prSet presAssocID="{AE8871F9-9387-47A3-904E-1C875D10A633}" presName="parentText" presStyleLbl="node1" presStyleIdx="4" presStyleCnt="5">
        <dgm:presLayoutVars>
          <dgm:chMax val="0"/>
          <dgm:bulletEnabled val="1"/>
        </dgm:presLayoutVars>
      </dgm:prSet>
      <dgm:spPr/>
    </dgm:pt>
  </dgm:ptLst>
  <dgm:cxnLst>
    <dgm:cxn modelId="{05D64706-5E41-3B4B-8E26-EFA16846FFD1}" type="presOf" srcId="{7EC0E763-E64C-4C8D-955B-B10B3BC39775}" destId="{3BFA30A3-172F-694F-BD16-5F0546B42433}" srcOrd="0" destOrd="0" presId="urn:microsoft.com/office/officeart/2005/8/layout/vList2"/>
    <dgm:cxn modelId="{B120422D-D0C3-4E41-A9D4-3519F4A5944D}" type="presOf" srcId="{272F2028-D05B-4238-881D-7E2D3F3E1C94}" destId="{AFBAF95A-5575-474E-AF46-13A39D3FDF36}" srcOrd="0" destOrd="0" presId="urn:microsoft.com/office/officeart/2005/8/layout/vList2"/>
    <dgm:cxn modelId="{3712346C-D31A-44AF-B705-8344871F1A6C}" srcId="{7EC0E763-E64C-4C8D-955B-B10B3BC39775}" destId="{AE8871F9-9387-47A3-904E-1C875D10A633}" srcOrd="4" destOrd="0" parTransId="{FB156616-8ECC-4FFD-8A31-18D071F4EB53}" sibTransId="{88B84D21-DC81-46E0-A113-65798A87AA1F}"/>
    <dgm:cxn modelId="{C3F9A66E-9C33-6245-BD95-F43F79D5DAEB}" type="presOf" srcId="{3EB7C5A4-3B48-486F-BA82-6EF419CB9DF1}" destId="{AF8A8E53-C3B0-204B-9556-B595CE143B1D}" srcOrd="0" destOrd="0" presId="urn:microsoft.com/office/officeart/2005/8/layout/vList2"/>
    <dgm:cxn modelId="{80845C99-8DE5-4E43-AF77-4B0672D9810C}" srcId="{7EC0E763-E64C-4C8D-955B-B10B3BC39775}" destId="{3EB7C5A4-3B48-486F-BA82-6EF419CB9DF1}" srcOrd="1" destOrd="0" parTransId="{8E2C917B-CE69-4841-9F25-B541CD04CA07}" sibTransId="{72EA7272-79C8-4327-AEB5-AEF162EC51F8}"/>
    <dgm:cxn modelId="{C2BF1DC8-783F-4E63-BB01-16A88BB8578B}" srcId="{7EC0E763-E64C-4C8D-955B-B10B3BC39775}" destId="{7E3C9833-A9CE-4122-80FC-934100B54411}" srcOrd="2" destOrd="0" parTransId="{4EB583FB-EB1F-4C37-BAAF-3A9C7FD0613D}" sibTransId="{1C08E092-54E3-44B1-9851-F6CC65081C22}"/>
    <dgm:cxn modelId="{F11CA0CB-EF3E-4FD3-9BF7-7E7613F177E5}" srcId="{7EC0E763-E64C-4C8D-955B-B10B3BC39775}" destId="{1302BF12-7CD7-49CE-AD89-9705FD0F1D00}" srcOrd="3" destOrd="0" parTransId="{D17BDA02-DB45-44AA-B409-07C961F7EEE4}" sibTransId="{A79CBD85-8166-4C32-B2EA-8FD8FCCEDAEF}"/>
    <dgm:cxn modelId="{9C68DBDF-FAD5-CD4F-A7BB-FA20CE43C0CF}" type="presOf" srcId="{7E3C9833-A9CE-4122-80FC-934100B54411}" destId="{10AA5CD6-9B74-EB43-A936-3048ED07061F}" srcOrd="0" destOrd="0" presId="urn:microsoft.com/office/officeart/2005/8/layout/vList2"/>
    <dgm:cxn modelId="{63B7D3F6-0B68-A243-A5F7-DD36A88DF55D}" type="presOf" srcId="{AE8871F9-9387-47A3-904E-1C875D10A633}" destId="{7D9A03D2-ECA0-6049-AD71-4E26C1E06F7E}" srcOrd="0" destOrd="0" presId="urn:microsoft.com/office/officeart/2005/8/layout/vList2"/>
    <dgm:cxn modelId="{084C83FB-59DF-4E08-ADB7-478B3A451753}" srcId="{7EC0E763-E64C-4C8D-955B-B10B3BC39775}" destId="{272F2028-D05B-4238-881D-7E2D3F3E1C94}" srcOrd="0" destOrd="0" parTransId="{F6F60115-372E-4148-9E4C-E937B7C046ED}" sibTransId="{40025F0B-9929-4DA8-924D-D9802677853B}"/>
    <dgm:cxn modelId="{2BDB18FC-227C-264B-BE3E-F522C9BD2A70}" type="presOf" srcId="{1302BF12-7CD7-49CE-AD89-9705FD0F1D00}" destId="{0012850E-64CB-C14F-8272-FEE591FC356A}" srcOrd="0" destOrd="0" presId="urn:microsoft.com/office/officeart/2005/8/layout/vList2"/>
    <dgm:cxn modelId="{4F7ABC3C-3622-3643-8D03-4546BC37CB1D}" type="presParOf" srcId="{3BFA30A3-172F-694F-BD16-5F0546B42433}" destId="{AFBAF95A-5575-474E-AF46-13A39D3FDF36}" srcOrd="0" destOrd="0" presId="urn:microsoft.com/office/officeart/2005/8/layout/vList2"/>
    <dgm:cxn modelId="{4A9E1F37-8EF0-AA46-8B79-211907917E3D}" type="presParOf" srcId="{3BFA30A3-172F-694F-BD16-5F0546B42433}" destId="{F9F31FC3-7E6B-FC41-8F08-BB3B09E1314A}" srcOrd="1" destOrd="0" presId="urn:microsoft.com/office/officeart/2005/8/layout/vList2"/>
    <dgm:cxn modelId="{729224DF-06D9-5046-81D3-B3CEB6A9460E}" type="presParOf" srcId="{3BFA30A3-172F-694F-BD16-5F0546B42433}" destId="{AF8A8E53-C3B0-204B-9556-B595CE143B1D}" srcOrd="2" destOrd="0" presId="urn:microsoft.com/office/officeart/2005/8/layout/vList2"/>
    <dgm:cxn modelId="{64DCC1F0-6B90-D342-B00C-AE9D2516AB06}" type="presParOf" srcId="{3BFA30A3-172F-694F-BD16-5F0546B42433}" destId="{5B2C95D7-918E-9042-9BD4-45159818B29A}" srcOrd="3" destOrd="0" presId="urn:microsoft.com/office/officeart/2005/8/layout/vList2"/>
    <dgm:cxn modelId="{4B19747B-503E-744E-9DFB-D29D4081CD54}" type="presParOf" srcId="{3BFA30A3-172F-694F-BD16-5F0546B42433}" destId="{10AA5CD6-9B74-EB43-A936-3048ED07061F}" srcOrd="4" destOrd="0" presId="urn:microsoft.com/office/officeart/2005/8/layout/vList2"/>
    <dgm:cxn modelId="{F7238C8B-A432-D441-864A-2DD32518BCA7}" type="presParOf" srcId="{3BFA30A3-172F-694F-BD16-5F0546B42433}" destId="{585026D8-20B9-9E4D-AF30-897A92B0ACD5}" srcOrd="5" destOrd="0" presId="urn:microsoft.com/office/officeart/2005/8/layout/vList2"/>
    <dgm:cxn modelId="{95EB98BA-013F-F543-929A-92C29E28107C}" type="presParOf" srcId="{3BFA30A3-172F-694F-BD16-5F0546B42433}" destId="{0012850E-64CB-C14F-8272-FEE591FC356A}" srcOrd="6" destOrd="0" presId="urn:microsoft.com/office/officeart/2005/8/layout/vList2"/>
    <dgm:cxn modelId="{DB29EAB2-76D5-1040-9920-E1251D4209F0}" type="presParOf" srcId="{3BFA30A3-172F-694F-BD16-5F0546B42433}" destId="{FE57D9E9-CEC7-9E4C-8B56-FC91CED970ED}" srcOrd="7" destOrd="0" presId="urn:microsoft.com/office/officeart/2005/8/layout/vList2"/>
    <dgm:cxn modelId="{F91A5BD0-33D0-9441-BBD5-AEC6EB2C9D6A}" type="presParOf" srcId="{3BFA30A3-172F-694F-BD16-5F0546B42433}" destId="{7D9A03D2-ECA0-6049-AD71-4E26C1E06F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5A6F8-FFB5-43FE-A239-2F9813235F21}"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A9BF19E7-B465-4DD5-8DE5-520D0AEC8A1C}">
      <dgm:prSet/>
      <dgm:spPr/>
      <dgm:t>
        <a:bodyPr/>
        <a:lstStyle/>
        <a:p>
          <a:r>
            <a:rPr lang="en-US" dirty="0"/>
            <a:t>Diagnostic/midterm Exam Responses</a:t>
          </a:r>
        </a:p>
      </dgm:t>
    </dgm:pt>
    <dgm:pt modelId="{42542C50-472A-4EB2-9E09-C8D1B4EC05A2}" type="parTrans" cxnId="{46175924-9D91-477B-9E8E-47C5A6F63B48}">
      <dgm:prSet/>
      <dgm:spPr/>
      <dgm:t>
        <a:bodyPr/>
        <a:lstStyle/>
        <a:p>
          <a:endParaRPr lang="en-US"/>
        </a:p>
      </dgm:t>
    </dgm:pt>
    <dgm:pt modelId="{CFC4B838-026F-4B72-B00A-826E9F755ABE}" type="sibTrans" cxnId="{46175924-9D91-477B-9E8E-47C5A6F63B48}">
      <dgm:prSet/>
      <dgm:spPr/>
      <dgm:t>
        <a:bodyPr/>
        <a:lstStyle/>
        <a:p>
          <a:endParaRPr lang="en-US"/>
        </a:p>
      </dgm:t>
    </dgm:pt>
    <dgm:pt modelId="{F4F0B82C-11B1-45C3-9DC2-E017EC957089}">
      <dgm:prSet/>
      <dgm:spPr/>
      <dgm:t>
        <a:bodyPr/>
        <a:lstStyle/>
        <a:p>
          <a:r>
            <a:rPr lang="en-US" dirty="0"/>
            <a:t>Any reading log (may use multiple reading logs)</a:t>
          </a:r>
        </a:p>
      </dgm:t>
    </dgm:pt>
    <dgm:pt modelId="{93FAB4B1-162A-4B81-8277-00FF909C2AB3}" type="parTrans" cxnId="{99A88BFA-2FC5-496A-B4C5-8FC553999E56}">
      <dgm:prSet/>
      <dgm:spPr/>
      <dgm:t>
        <a:bodyPr/>
        <a:lstStyle/>
        <a:p>
          <a:endParaRPr lang="en-US"/>
        </a:p>
      </dgm:t>
    </dgm:pt>
    <dgm:pt modelId="{6306B7D5-CD25-4249-830F-FA3A6B8B0376}" type="sibTrans" cxnId="{99A88BFA-2FC5-496A-B4C5-8FC553999E56}">
      <dgm:prSet/>
      <dgm:spPr/>
      <dgm:t>
        <a:bodyPr/>
        <a:lstStyle/>
        <a:p>
          <a:endParaRPr lang="en-US"/>
        </a:p>
      </dgm:t>
    </dgm:pt>
    <dgm:pt modelId="{C2B65B73-B5C0-4C3A-A08B-00D59A7F9A19}">
      <dgm:prSet/>
      <dgm:spPr/>
      <dgm:t>
        <a:bodyPr/>
        <a:lstStyle/>
        <a:p>
          <a:r>
            <a:rPr lang="en-US" dirty="0"/>
            <a:t>In-class activities or discussions</a:t>
          </a:r>
        </a:p>
      </dgm:t>
    </dgm:pt>
    <dgm:pt modelId="{228E2E8D-62D2-4487-97C7-98BCB0EF358D}" type="parTrans" cxnId="{DB2628F8-F226-4549-BC8E-ACC12CA5CEA8}">
      <dgm:prSet/>
      <dgm:spPr/>
      <dgm:t>
        <a:bodyPr/>
        <a:lstStyle/>
        <a:p>
          <a:endParaRPr lang="en-US"/>
        </a:p>
      </dgm:t>
    </dgm:pt>
    <dgm:pt modelId="{7BCCED57-84E2-49EB-8885-F28B3EFDC3F4}" type="sibTrans" cxnId="{DB2628F8-F226-4549-BC8E-ACC12CA5CEA8}">
      <dgm:prSet/>
      <dgm:spPr/>
      <dgm:t>
        <a:bodyPr/>
        <a:lstStyle/>
        <a:p>
          <a:endParaRPr lang="en-US"/>
        </a:p>
      </dgm:t>
    </dgm:pt>
    <dgm:pt modelId="{3484A706-B3E5-4F96-A014-3A035CE360D2}">
      <dgm:prSet/>
      <dgm:spPr/>
      <dgm:t>
        <a:bodyPr/>
        <a:lstStyle/>
        <a:p>
          <a:r>
            <a:rPr lang="en-US" dirty="0"/>
            <a:t>Metacognitive reading reflection paper</a:t>
          </a:r>
        </a:p>
      </dgm:t>
    </dgm:pt>
    <dgm:pt modelId="{A13D6C1D-873A-4640-BA93-E8AED1F8C92B}" type="parTrans" cxnId="{C314BA1C-78C9-46B3-A9EC-AE63A7F53399}">
      <dgm:prSet/>
      <dgm:spPr/>
      <dgm:t>
        <a:bodyPr/>
        <a:lstStyle/>
        <a:p>
          <a:endParaRPr lang="en-US"/>
        </a:p>
      </dgm:t>
    </dgm:pt>
    <dgm:pt modelId="{9482B42E-D9EC-4125-8AE2-B4A110711FA2}" type="sibTrans" cxnId="{C314BA1C-78C9-46B3-A9EC-AE63A7F53399}">
      <dgm:prSet/>
      <dgm:spPr/>
      <dgm:t>
        <a:bodyPr/>
        <a:lstStyle/>
        <a:p>
          <a:endParaRPr lang="en-US"/>
        </a:p>
      </dgm:t>
    </dgm:pt>
    <dgm:pt modelId="{1D7F2FC0-4837-4CE6-A8B6-DC0CBA640D8E}">
      <dgm:prSet/>
      <dgm:spPr/>
      <dgm:t>
        <a:bodyPr/>
        <a:lstStyle/>
        <a:p>
          <a:r>
            <a:rPr lang="en-US" dirty="0"/>
            <a:t>Text Review</a:t>
          </a:r>
        </a:p>
      </dgm:t>
    </dgm:pt>
    <dgm:pt modelId="{4E170B99-EB93-4347-B395-A23D1A5D589E}" type="parTrans" cxnId="{DC0DEB70-34F2-4177-B78C-762546DD4059}">
      <dgm:prSet/>
      <dgm:spPr/>
      <dgm:t>
        <a:bodyPr/>
        <a:lstStyle/>
        <a:p>
          <a:endParaRPr lang="en-US"/>
        </a:p>
      </dgm:t>
    </dgm:pt>
    <dgm:pt modelId="{1866219C-D139-4177-8D15-362713A7FA4D}" type="sibTrans" cxnId="{DC0DEB70-34F2-4177-B78C-762546DD4059}">
      <dgm:prSet/>
      <dgm:spPr/>
      <dgm:t>
        <a:bodyPr/>
        <a:lstStyle/>
        <a:p>
          <a:endParaRPr lang="en-US"/>
        </a:p>
      </dgm:t>
    </dgm:pt>
    <dgm:pt modelId="{07318B81-787E-4E85-BC99-1AC573136E11}">
      <dgm:prSet/>
      <dgm:spPr/>
      <dgm:t>
        <a:bodyPr/>
        <a:lstStyle/>
        <a:p>
          <a:r>
            <a:rPr lang="en-US" dirty="0"/>
            <a:t>Peer Response Paper</a:t>
          </a:r>
        </a:p>
      </dgm:t>
    </dgm:pt>
    <dgm:pt modelId="{3F440271-08CD-4236-BB53-120B597AF958}" type="parTrans" cxnId="{E0E77B28-738C-47AD-BE03-69E3C7848F07}">
      <dgm:prSet/>
      <dgm:spPr/>
      <dgm:t>
        <a:bodyPr/>
        <a:lstStyle/>
        <a:p>
          <a:endParaRPr lang="en-US"/>
        </a:p>
      </dgm:t>
    </dgm:pt>
    <dgm:pt modelId="{BB8F6EDB-A2C8-41CA-BE49-CCFDED734169}" type="sibTrans" cxnId="{E0E77B28-738C-47AD-BE03-69E3C7848F07}">
      <dgm:prSet/>
      <dgm:spPr/>
      <dgm:t>
        <a:bodyPr/>
        <a:lstStyle/>
        <a:p>
          <a:endParaRPr lang="en-US"/>
        </a:p>
      </dgm:t>
    </dgm:pt>
    <dgm:pt modelId="{FB24988F-4B55-4DAD-AB7D-ED998733533B}">
      <dgm:prSet/>
      <dgm:spPr/>
      <dgm:t>
        <a:bodyPr/>
        <a:lstStyle/>
        <a:p>
          <a:r>
            <a:rPr lang="en-US" dirty="0"/>
            <a:t>Critical Reaction Paper</a:t>
          </a:r>
        </a:p>
      </dgm:t>
    </dgm:pt>
    <dgm:pt modelId="{77FF2178-6616-43A8-9651-1F4FD4B6AAE3}" type="parTrans" cxnId="{2EF58BFD-A813-4D32-BAB8-75494B72541E}">
      <dgm:prSet/>
      <dgm:spPr/>
      <dgm:t>
        <a:bodyPr/>
        <a:lstStyle/>
        <a:p>
          <a:endParaRPr lang="en-US"/>
        </a:p>
      </dgm:t>
    </dgm:pt>
    <dgm:pt modelId="{CF738F73-A555-4494-9C71-E3E6B8372A79}" type="sibTrans" cxnId="{2EF58BFD-A813-4D32-BAB8-75494B72541E}">
      <dgm:prSet/>
      <dgm:spPr/>
      <dgm:t>
        <a:bodyPr/>
        <a:lstStyle/>
        <a:p>
          <a:endParaRPr lang="en-US"/>
        </a:p>
      </dgm:t>
    </dgm:pt>
    <dgm:pt modelId="{503643AF-04BD-4DEF-B922-D016AF50D82D}">
      <dgm:prSet/>
      <dgm:spPr/>
      <dgm:t>
        <a:bodyPr/>
        <a:lstStyle/>
        <a:p>
          <a:r>
            <a:rPr lang="en-US" dirty="0"/>
            <a:t>Any individual annotations or notes from your readings</a:t>
          </a:r>
        </a:p>
      </dgm:t>
    </dgm:pt>
    <dgm:pt modelId="{0CFF5E5A-21CF-47DC-B538-68B8FF5C410C}" type="parTrans" cxnId="{78CFA862-5CCA-48D8-BEBC-EB343D3CA8B9}">
      <dgm:prSet/>
      <dgm:spPr/>
      <dgm:t>
        <a:bodyPr/>
        <a:lstStyle/>
        <a:p>
          <a:endParaRPr lang="en-US"/>
        </a:p>
      </dgm:t>
    </dgm:pt>
    <dgm:pt modelId="{651B44B7-ED6A-4765-A0CD-ABA72643AF39}" type="sibTrans" cxnId="{78CFA862-5CCA-48D8-BEBC-EB343D3CA8B9}">
      <dgm:prSet/>
      <dgm:spPr/>
      <dgm:t>
        <a:bodyPr/>
        <a:lstStyle/>
        <a:p>
          <a:endParaRPr lang="en-US"/>
        </a:p>
      </dgm:t>
    </dgm:pt>
    <dgm:pt modelId="{0D8DD6C6-4FC9-7F41-BF1A-498491E48811}" type="pres">
      <dgm:prSet presAssocID="{B1C5A6F8-FFB5-43FE-A239-2F9813235F21}" presName="diagram" presStyleCnt="0">
        <dgm:presLayoutVars>
          <dgm:dir/>
          <dgm:resizeHandles val="exact"/>
        </dgm:presLayoutVars>
      </dgm:prSet>
      <dgm:spPr/>
    </dgm:pt>
    <dgm:pt modelId="{C438629E-709F-E24F-B63A-D7F059D8277D}" type="pres">
      <dgm:prSet presAssocID="{A9BF19E7-B465-4DD5-8DE5-520D0AEC8A1C}" presName="node" presStyleLbl="node1" presStyleIdx="0" presStyleCnt="8">
        <dgm:presLayoutVars>
          <dgm:bulletEnabled val="1"/>
        </dgm:presLayoutVars>
      </dgm:prSet>
      <dgm:spPr/>
    </dgm:pt>
    <dgm:pt modelId="{7F2549AC-E4EE-CE41-A4F8-50123A3F0856}" type="pres">
      <dgm:prSet presAssocID="{CFC4B838-026F-4B72-B00A-826E9F755ABE}" presName="sibTrans" presStyleCnt="0"/>
      <dgm:spPr/>
    </dgm:pt>
    <dgm:pt modelId="{6D4716E0-304B-FB45-9219-9CCB1DB4213F}" type="pres">
      <dgm:prSet presAssocID="{F4F0B82C-11B1-45C3-9DC2-E017EC957089}" presName="node" presStyleLbl="node1" presStyleIdx="1" presStyleCnt="8">
        <dgm:presLayoutVars>
          <dgm:bulletEnabled val="1"/>
        </dgm:presLayoutVars>
      </dgm:prSet>
      <dgm:spPr/>
    </dgm:pt>
    <dgm:pt modelId="{AF52EC4E-933F-5D43-A46D-B8FE6E2E055B}" type="pres">
      <dgm:prSet presAssocID="{6306B7D5-CD25-4249-830F-FA3A6B8B0376}" presName="sibTrans" presStyleCnt="0"/>
      <dgm:spPr/>
    </dgm:pt>
    <dgm:pt modelId="{8D52B38D-1726-9149-B8CB-4C74055F920B}" type="pres">
      <dgm:prSet presAssocID="{C2B65B73-B5C0-4C3A-A08B-00D59A7F9A19}" presName="node" presStyleLbl="node1" presStyleIdx="2" presStyleCnt="8" custLinFactNeighborX="2698" custLinFactNeighborY="1499">
        <dgm:presLayoutVars>
          <dgm:bulletEnabled val="1"/>
        </dgm:presLayoutVars>
      </dgm:prSet>
      <dgm:spPr/>
    </dgm:pt>
    <dgm:pt modelId="{57999126-C63F-0A44-AD5C-06DC134B2AE4}" type="pres">
      <dgm:prSet presAssocID="{7BCCED57-84E2-49EB-8885-F28B3EFDC3F4}" presName="sibTrans" presStyleCnt="0"/>
      <dgm:spPr/>
    </dgm:pt>
    <dgm:pt modelId="{D9A8A60C-B743-1E44-B861-CFEBE7183801}" type="pres">
      <dgm:prSet presAssocID="{3484A706-B3E5-4F96-A014-3A035CE360D2}" presName="node" presStyleLbl="node1" presStyleIdx="3" presStyleCnt="8">
        <dgm:presLayoutVars>
          <dgm:bulletEnabled val="1"/>
        </dgm:presLayoutVars>
      </dgm:prSet>
      <dgm:spPr/>
    </dgm:pt>
    <dgm:pt modelId="{C0A30C22-8E2F-954D-BEEE-2DC7C6DD33CB}" type="pres">
      <dgm:prSet presAssocID="{9482B42E-D9EC-4125-8AE2-B4A110711FA2}" presName="sibTrans" presStyleCnt="0"/>
      <dgm:spPr/>
    </dgm:pt>
    <dgm:pt modelId="{43487648-424F-804D-BB28-D859B1FC2E11}" type="pres">
      <dgm:prSet presAssocID="{1D7F2FC0-4837-4CE6-A8B6-DC0CBA640D8E}" presName="node" presStyleLbl="node1" presStyleIdx="4" presStyleCnt="8">
        <dgm:presLayoutVars>
          <dgm:bulletEnabled val="1"/>
        </dgm:presLayoutVars>
      </dgm:prSet>
      <dgm:spPr/>
    </dgm:pt>
    <dgm:pt modelId="{8F7D3B09-E1A7-C545-860F-2925F2021CC1}" type="pres">
      <dgm:prSet presAssocID="{1866219C-D139-4177-8D15-362713A7FA4D}" presName="sibTrans" presStyleCnt="0"/>
      <dgm:spPr/>
    </dgm:pt>
    <dgm:pt modelId="{FEABF04B-3530-2F4E-8D7A-0FD3164B3464}" type="pres">
      <dgm:prSet presAssocID="{07318B81-787E-4E85-BC99-1AC573136E11}" presName="node" presStyleLbl="node1" presStyleIdx="5" presStyleCnt="8">
        <dgm:presLayoutVars>
          <dgm:bulletEnabled val="1"/>
        </dgm:presLayoutVars>
      </dgm:prSet>
      <dgm:spPr/>
    </dgm:pt>
    <dgm:pt modelId="{8DC259FA-471D-334D-8DA7-4818F2D66E01}" type="pres">
      <dgm:prSet presAssocID="{BB8F6EDB-A2C8-41CA-BE49-CCFDED734169}" presName="sibTrans" presStyleCnt="0"/>
      <dgm:spPr/>
    </dgm:pt>
    <dgm:pt modelId="{00EC51F2-1744-934A-9E59-019BB32966AC}" type="pres">
      <dgm:prSet presAssocID="{FB24988F-4B55-4DAD-AB7D-ED998733533B}" presName="node" presStyleLbl="node1" presStyleIdx="6" presStyleCnt="8">
        <dgm:presLayoutVars>
          <dgm:bulletEnabled val="1"/>
        </dgm:presLayoutVars>
      </dgm:prSet>
      <dgm:spPr/>
    </dgm:pt>
    <dgm:pt modelId="{7F08ACA7-A3FA-7148-B316-F5C142AC8E29}" type="pres">
      <dgm:prSet presAssocID="{CF738F73-A555-4494-9C71-E3E6B8372A79}" presName="sibTrans" presStyleCnt="0"/>
      <dgm:spPr/>
    </dgm:pt>
    <dgm:pt modelId="{32AEB35A-A5B6-934C-9ADE-D1DE3D403511}" type="pres">
      <dgm:prSet presAssocID="{503643AF-04BD-4DEF-B922-D016AF50D82D}" presName="node" presStyleLbl="node1" presStyleIdx="7" presStyleCnt="8">
        <dgm:presLayoutVars>
          <dgm:bulletEnabled val="1"/>
        </dgm:presLayoutVars>
      </dgm:prSet>
      <dgm:spPr/>
    </dgm:pt>
  </dgm:ptLst>
  <dgm:cxnLst>
    <dgm:cxn modelId="{7C44B20B-7750-924D-86B9-6A0168F869D0}" type="presOf" srcId="{1D7F2FC0-4837-4CE6-A8B6-DC0CBA640D8E}" destId="{43487648-424F-804D-BB28-D859B1FC2E11}" srcOrd="0" destOrd="0" presId="urn:microsoft.com/office/officeart/2005/8/layout/default"/>
    <dgm:cxn modelId="{C314BA1C-78C9-46B3-A9EC-AE63A7F53399}" srcId="{B1C5A6F8-FFB5-43FE-A239-2F9813235F21}" destId="{3484A706-B3E5-4F96-A014-3A035CE360D2}" srcOrd="3" destOrd="0" parTransId="{A13D6C1D-873A-4640-BA93-E8AED1F8C92B}" sibTransId="{9482B42E-D9EC-4125-8AE2-B4A110711FA2}"/>
    <dgm:cxn modelId="{46175924-9D91-477B-9E8E-47C5A6F63B48}" srcId="{B1C5A6F8-FFB5-43FE-A239-2F9813235F21}" destId="{A9BF19E7-B465-4DD5-8DE5-520D0AEC8A1C}" srcOrd="0" destOrd="0" parTransId="{42542C50-472A-4EB2-9E09-C8D1B4EC05A2}" sibTransId="{CFC4B838-026F-4B72-B00A-826E9F755ABE}"/>
    <dgm:cxn modelId="{E0E77B28-738C-47AD-BE03-69E3C7848F07}" srcId="{B1C5A6F8-FFB5-43FE-A239-2F9813235F21}" destId="{07318B81-787E-4E85-BC99-1AC573136E11}" srcOrd="5" destOrd="0" parTransId="{3F440271-08CD-4236-BB53-120B597AF958}" sibTransId="{BB8F6EDB-A2C8-41CA-BE49-CCFDED734169}"/>
    <dgm:cxn modelId="{C196F528-4885-3C4B-A777-C98065B14A97}" type="presOf" srcId="{C2B65B73-B5C0-4C3A-A08B-00D59A7F9A19}" destId="{8D52B38D-1726-9149-B8CB-4C74055F920B}" srcOrd="0" destOrd="0" presId="urn:microsoft.com/office/officeart/2005/8/layout/default"/>
    <dgm:cxn modelId="{4FF0FD4F-E2DD-6F48-98C2-C30B34ADC1A4}" type="presOf" srcId="{07318B81-787E-4E85-BC99-1AC573136E11}" destId="{FEABF04B-3530-2F4E-8D7A-0FD3164B3464}" srcOrd="0" destOrd="0" presId="urn:microsoft.com/office/officeart/2005/8/layout/default"/>
    <dgm:cxn modelId="{C093A859-EE6C-BF43-B7A3-01F78EF1D7B9}" type="presOf" srcId="{3484A706-B3E5-4F96-A014-3A035CE360D2}" destId="{D9A8A60C-B743-1E44-B861-CFEBE7183801}" srcOrd="0" destOrd="0" presId="urn:microsoft.com/office/officeart/2005/8/layout/default"/>
    <dgm:cxn modelId="{78CFA862-5CCA-48D8-BEBC-EB343D3CA8B9}" srcId="{B1C5A6F8-FFB5-43FE-A239-2F9813235F21}" destId="{503643AF-04BD-4DEF-B922-D016AF50D82D}" srcOrd="7" destOrd="0" parTransId="{0CFF5E5A-21CF-47DC-B538-68B8FF5C410C}" sibTransId="{651B44B7-ED6A-4765-A0CD-ABA72643AF39}"/>
    <dgm:cxn modelId="{DC0DEB70-34F2-4177-B78C-762546DD4059}" srcId="{B1C5A6F8-FFB5-43FE-A239-2F9813235F21}" destId="{1D7F2FC0-4837-4CE6-A8B6-DC0CBA640D8E}" srcOrd="4" destOrd="0" parTransId="{4E170B99-EB93-4347-B395-A23D1A5D589E}" sibTransId="{1866219C-D139-4177-8D15-362713A7FA4D}"/>
    <dgm:cxn modelId="{6402C48C-4C03-CC4F-AA24-2A354537D97E}" type="presOf" srcId="{503643AF-04BD-4DEF-B922-D016AF50D82D}" destId="{32AEB35A-A5B6-934C-9ADE-D1DE3D403511}" srcOrd="0" destOrd="0" presId="urn:microsoft.com/office/officeart/2005/8/layout/default"/>
    <dgm:cxn modelId="{5C1E9C8F-B026-7142-8201-10D5253500F0}" type="presOf" srcId="{FB24988F-4B55-4DAD-AB7D-ED998733533B}" destId="{00EC51F2-1744-934A-9E59-019BB32966AC}" srcOrd="0" destOrd="0" presId="urn:microsoft.com/office/officeart/2005/8/layout/default"/>
    <dgm:cxn modelId="{9FF1F7D9-0464-014B-88EF-34D7F81E6E2D}" type="presOf" srcId="{F4F0B82C-11B1-45C3-9DC2-E017EC957089}" destId="{6D4716E0-304B-FB45-9219-9CCB1DB4213F}" srcOrd="0" destOrd="0" presId="urn:microsoft.com/office/officeart/2005/8/layout/default"/>
    <dgm:cxn modelId="{B978FEF6-03C5-1F40-A6D5-22E8BCDFF0E0}" type="presOf" srcId="{B1C5A6F8-FFB5-43FE-A239-2F9813235F21}" destId="{0D8DD6C6-4FC9-7F41-BF1A-498491E48811}" srcOrd="0" destOrd="0" presId="urn:microsoft.com/office/officeart/2005/8/layout/default"/>
    <dgm:cxn modelId="{DB2628F8-F226-4549-BC8E-ACC12CA5CEA8}" srcId="{B1C5A6F8-FFB5-43FE-A239-2F9813235F21}" destId="{C2B65B73-B5C0-4C3A-A08B-00D59A7F9A19}" srcOrd="2" destOrd="0" parTransId="{228E2E8D-62D2-4487-97C7-98BCB0EF358D}" sibTransId="{7BCCED57-84E2-49EB-8885-F28B3EFDC3F4}"/>
    <dgm:cxn modelId="{5F704FF8-5AB5-1E47-9B50-F1C76040EA5C}" type="presOf" srcId="{A9BF19E7-B465-4DD5-8DE5-520D0AEC8A1C}" destId="{C438629E-709F-E24F-B63A-D7F059D8277D}" srcOrd="0" destOrd="0" presId="urn:microsoft.com/office/officeart/2005/8/layout/default"/>
    <dgm:cxn modelId="{99A88BFA-2FC5-496A-B4C5-8FC553999E56}" srcId="{B1C5A6F8-FFB5-43FE-A239-2F9813235F21}" destId="{F4F0B82C-11B1-45C3-9DC2-E017EC957089}" srcOrd="1" destOrd="0" parTransId="{93FAB4B1-162A-4B81-8277-00FF909C2AB3}" sibTransId="{6306B7D5-CD25-4249-830F-FA3A6B8B0376}"/>
    <dgm:cxn modelId="{2EF58BFD-A813-4D32-BAB8-75494B72541E}" srcId="{B1C5A6F8-FFB5-43FE-A239-2F9813235F21}" destId="{FB24988F-4B55-4DAD-AB7D-ED998733533B}" srcOrd="6" destOrd="0" parTransId="{77FF2178-6616-43A8-9651-1F4FD4B6AAE3}" sibTransId="{CF738F73-A555-4494-9C71-E3E6B8372A79}"/>
    <dgm:cxn modelId="{B8F12112-79FC-2042-BBA6-5519A9F15F57}" type="presParOf" srcId="{0D8DD6C6-4FC9-7F41-BF1A-498491E48811}" destId="{C438629E-709F-E24F-B63A-D7F059D8277D}" srcOrd="0" destOrd="0" presId="urn:microsoft.com/office/officeart/2005/8/layout/default"/>
    <dgm:cxn modelId="{8C1498DC-5B88-184A-BD06-95AB0E141886}" type="presParOf" srcId="{0D8DD6C6-4FC9-7F41-BF1A-498491E48811}" destId="{7F2549AC-E4EE-CE41-A4F8-50123A3F0856}" srcOrd="1" destOrd="0" presId="urn:microsoft.com/office/officeart/2005/8/layout/default"/>
    <dgm:cxn modelId="{AFABDBD1-0B1A-4447-9192-9BBC00477405}" type="presParOf" srcId="{0D8DD6C6-4FC9-7F41-BF1A-498491E48811}" destId="{6D4716E0-304B-FB45-9219-9CCB1DB4213F}" srcOrd="2" destOrd="0" presId="urn:microsoft.com/office/officeart/2005/8/layout/default"/>
    <dgm:cxn modelId="{C1ABB941-D5AC-D34D-B2FA-138460526D90}" type="presParOf" srcId="{0D8DD6C6-4FC9-7F41-BF1A-498491E48811}" destId="{AF52EC4E-933F-5D43-A46D-B8FE6E2E055B}" srcOrd="3" destOrd="0" presId="urn:microsoft.com/office/officeart/2005/8/layout/default"/>
    <dgm:cxn modelId="{E92E21FD-90C9-E24F-8056-33C9AA2C9947}" type="presParOf" srcId="{0D8DD6C6-4FC9-7F41-BF1A-498491E48811}" destId="{8D52B38D-1726-9149-B8CB-4C74055F920B}" srcOrd="4" destOrd="0" presId="urn:microsoft.com/office/officeart/2005/8/layout/default"/>
    <dgm:cxn modelId="{CD76DFA1-A55D-4049-A8B3-63FB31BC2B54}" type="presParOf" srcId="{0D8DD6C6-4FC9-7F41-BF1A-498491E48811}" destId="{57999126-C63F-0A44-AD5C-06DC134B2AE4}" srcOrd="5" destOrd="0" presId="urn:microsoft.com/office/officeart/2005/8/layout/default"/>
    <dgm:cxn modelId="{1B06EA3D-74D1-DB4B-8BFF-93CEC5DA64C1}" type="presParOf" srcId="{0D8DD6C6-4FC9-7F41-BF1A-498491E48811}" destId="{D9A8A60C-B743-1E44-B861-CFEBE7183801}" srcOrd="6" destOrd="0" presId="urn:microsoft.com/office/officeart/2005/8/layout/default"/>
    <dgm:cxn modelId="{F918AA3E-3F39-1D40-ABF8-5AA40ED066D1}" type="presParOf" srcId="{0D8DD6C6-4FC9-7F41-BF1A-498491E48811}" destId="{C0A30C22-8E2F-954D-BEEE-2DC7C6DD33CB}" srcOrd="7" destOrd="0" presId="urn:microsoft.com/office/officeart/2005/8/layout/default"/>
    <dgm:cxn modelId="{78069845-745F-9B47-9FCF-35E6A4251B93}" type="presParOf" srcId="{0D8DD6C6-4FC9-7F41-BF1A-498491E48811}" destId="{43487648-424F-804D-BB28-D859B1FC2E11}" srcOrd="8" destOrd="0" presId="urn:microsoft.com/office/officeart/2005/8/layout/default"/>
    <dgm:cxn modelId="{CC609180-8D54-7043-B92A-F938B275687B}" type="presParOf" srcId="{0D8DD6C6-4FC9-7F41-BF1A-498491E48811}" destId="{8F7D3B09-E1A7-C545-860F-2925F2021CC1}" srcOrd="9" destOrd="0" presId="urn:microsoft.com/office/officeart/2005/8/layout/default"/>
    <dgm:cxn modelId="{A2BC778B-0573-6F41-9B87-53560929D83B}" type="presParOf" srcId="{0D8DD6C6-4FC9-7F41-BF1A-498491E48811}" destId="{FEABF04B-3530-2F4E-8D7A-0FD3164B3464}" srcOrd="10" destOrd="0" presId="urn:microsoft.com/office/officeart/2005/8/layout/default"/>
    <dgm:cxn modelId="{B596A4A8-98AD-4C4E-83C6-741D1DB2943B}" type="presParOf" srcId="{0D8DD6C6-4FC9-7F41-BF1A-498491E48811}" destId="{8DC259FA-471D-334D-8DA7-4818F2D66E01}" srcOrd="11" destOrd="0" presId="urn:microsoft.com/office/officeart/2005/8/layout/default"/>
    <dgm:cxn modelId="{5378B0FE-DD00-7F46-A74D-06A3BB599503}" type="presParOf" srcId="{0D8DD6C6-4FC9-7F41-BF1A-498491E48811}" destId="{00EC51F2-1744-934A-9E59-019BB32966AC}" srcOrd="12" destOrd="0" presId="urn:microsoft.com/office/officeart/2005/8/layout/default"/>
    <dgm:cxn modelId="{1D40EC8B-C0A2-BD4C-A00B-0988BC9A86DE}" type="presParOf" srcId="{0D8DD6C6-4FC9-7F41-BF1A-498491E48811}" destId="{7F08ACA7-A3FA-7148-B316-F5C142AC8E29}" srcOrd="13" destOrd="0" presId="urn:microsoft.com/office/officeart/2005/8/layout/default"/>
    <dgm:cxn modelId="{C602ECE8-02B8-2F49-B611-78D1B9BB1F9C}" type="presParOf" srcId="{0D8DD6C6-4FC9-7F41-BF1A-498491E48811}" destId="{32AEB35A-A5B6-934C-9ADE-D1DE3D40351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CBA09-34F8-42F3-B8AF-667D426CB063}">
      <dsp:nvSpPr>
        <dsp:cNvPr id="0" name=""/>
        <dsp:cNvSpPr/>
      </dsp:nvSpPr>
      <dsp:spPr>
        <a:xfrm>
          <a:off x="523095" y="561389"/>
          <a:ext cx="1441902" cy="144190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C0CD5E-23C6-4D2B-B357-E34D487B9685}">
      <dsp:nvSpPr>
        <dsp:cNvPr id="0" name=""/>
        <dsp:cNvSpPr/>
      </dsp:nvSpPr>
      <dsp:spPr>
        <a:xfrm>
          <a:off x="830385" y="868680"/>
          <a:ext cx="827321" cy="8273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51206E-B972-4E0C-B4FE-09A63FF50E57}">
      <dsp:nvSpPr>
        <dsp:cNvPr id="0" name=""/>
        <dsp:cNvSpPr/>
      </dsp:nvSpPr>
      <dsp:spPr>
        <a:xfrm>
          <a:off x="62159" y="2452409"/>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Metacognitive Reading Reflection Paper (Part 2)</a:t>
          </a:r>
          <a:br>
            <a:rPr lang="en-US" sz="1500" kern="1200"/>
          </a:br>
          <a:r>
            <a:rPr lang="en-US" sz="1500" kern="1200"/>
            <a:t>CHECK IN </a:t>
          </a:r>
        </a:p>
      </dsp:txBody>
      <dsp:txXfrm>
        <a:off x="62159" y="2452409"/>
        <a:ext cx="2363775" cy="720000"/>
      </dsp:txXfrm>
    </dsp:sp>
    <dsp:sp modelId="{587E2A6D-A0D5-4B8D-9A3E-FA6AA4950D5F}">
      <dsp:nvSpPr>
        <dsp:cNvPr id="0" name=""/>
        <dsp:cNvSpPr/>
      </dsp:nvSpPr>
      <dsp:spPr>
        <a:xfrm>
          <a:off x="3300530" y="561389"/>
          <a:ext cx="1441902" cy="144190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423822-3805-4E16-9478-1A9B79A47BC4}">
      <dsp:nvSpPr>
        <dsp:cNvPr id="0" name=""/>
        <dsp:cNvSpPr/>
      </dsp:nvSpPr>
      <dsp:spPr>
        <a:xfrm>
          <a:off x="8951348" y="878111"/>
          <a:ext cx="827321" cy="8273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E3C01B-22B6-4847-B45E-A87F1FDBA6CE}">
      <dsp:nvSpPr>
        <dsp:cNvPr id="0" name=""/>
        <dsp:cNvSpPr/>
      </dsp:nvSpPr>
      <dsp:spPr>
        <a:xfrm>
          <a:off x="2839594" y="2452409"/>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My Mustache Notes</a:t>
          </a:r>
        </a:p>
      </dsp:txBody>
      <dsp:txXfrm>
        <a:off x="2839594" y="2452409"/>
        <a:ext cx="2363775" cy="720000"/>
      </dsp:txXfrm>
    </dsp:sp>
    <dsp:sp modelId="{9311A28D-D329-4AB2-A759-C999642A4724}">
      <dsp:nvSpPr>
        <dsp:cNvPr id="0" name=""/>
        <dsp:cNvSpPr/>
      </dsp:nvSpPr>
      <dsp:spPr>
        <a:xfrm>
          <a:off x="6077966" y="561389"/>
          <a:ext cx="1441902" cy="144190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CF475-35E1-40CC-A93F-7A82ACD0F499}">
      <dsp:nvSpPr>
        <dsp:cNvPr id="0" name=""/>
        <dsp:cNvSpPr/>
      </dsp:nvSpPr>
      <dsp:spPr>
        <a:xfrm>
          <a:off x="6385257" y="868680"/>
          <a:ext cx="827321" cy="8273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E3B49B-B326-4266-A0C3-D703E3234E34}">
      <dsp:nvSpPr>
        <dsp:cNvPr id="0" name=""/>
        <dsp:cNvSpPr/>
      </dsp:nvSpPr>
      <dsp:spPr>
        <a:xfrm>
          <a:off x="5617030" y="2452409"/>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Final Portfolio + Worktime </a:t>
          </a:r>
        </a:p>
      </dsp:txBody>
      <dsp:txXfrm>
        <a:off x="5617030" y="2452409"/>
        <a:ext cx="2363775" cy="720000"/>
      </dsp:txXfrm>
    </dsp:sp>
    <dsp:sp modelId="{AC58A569-A383-47A1-82C8-4E6A110DDF1A}">
      <dsp:nvSpPr>
        <dsp:cNvPr id="0" name=""/>
        <dsp:cNvSpPr/>
      </dsp:nvSpPr>
      <dsp:spPr>
        <a:xfrm>
          <a:off x="8855402" y="561389"/>
          <a:ext cx="1441902" cy="144190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C2A02-2D1D-48F6-A927-0B065E35FEDC}">
      <dsp:nvSpPr>
        <dsp:cNvPr id="0" name=""/>
        <dsp:cNvSpPr/>
      </dsp:nvSpPr>
      <dsp:spPr>
        <a:xfrm>
          <a:off x="3604856" y="878111"/>
          <a:ext cx="827321" cy="8273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E4E4CD-F8BE-415A-A331-3EB5B30BF339}">
      <dsp:nvSpPr>
        <dsp:cNvPr id="0" name=""/>
        <dsp:cNvSpPr/>
      </dsp:nvSpPr>
      <dsp:spPr>
        <a:xfrm>
          <a:off x="8394465" y="2452409"/>
          <a:ext cx="2363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Getting ready for the final</a:t>
          </a:r>
        </a:p>
      </dsp:txBody>
      <dsp:txXfrm>
        <a:off x="8394465" y="2452409"/>
        <a:ext cx="236377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F95A-5575-474E-AF46-13A39D3FDF36}">
      <dsp:nvSpPr>
        <dsp:cNvPr id="0" name=""/>
        <dsp:cNvSpPr/>
      </dsp:nvSpPr>
      <dsp:spPr>
        <a:xfrm>
          <a:off x="0" y="685910"/>
          <a:ext cx="5906181" cy="7349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Brief Summary</a:t>
          </a:r>
          <a:endParaRPr lang="en-US" sz="1600" kern="1200"/>
        </a:p>
      </dsp:txBody>
      <dsp:txXfrm>
        <a:off x="35876" y="721786"/>
        <a:ext cx="5834429" cy="663163"/>
      </dsp:txXfrm>
    </dsp:sp>
    <dsp:sp modelId="{AF8A8E53-C3B0-204B-9556-B595CE143B1D}">
      <dsp:nvSpPr>
        <dsp:cNvPr id="0" name=""/>
        <dsp:cNvSpPr/>
      </dsp:nvSpPr>
      <dsp:spPr>
        <a:xfrm>
          <a:off x="0" y="1466905"/>
          <a:ext cx="5906181" cy="73491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Part 1 – Introductory paragraph. </a:t>
          </a:r>
        </a:p>
      </dsp:txBody>
      <dsp:txXfrm>
        <a:off x="35876" y="1502781"/>
        <a:ext cx="5834429" cy="663163"/>
      </dsp:txXfrm>
    </dsp:sp>
    <dsp:sp modelId="{10AA5CD6-9B74-EB43-A936-3048ED07061F}">
      <dsp:nvSpPr>
        <dsp:cNvPr id="0" name=""/>
        <dsp:cNvSpPr/>
      </dsp:nvSpPr>
      <dsp:spPr>
        <a:xfrm>
          <a:off x="0" y="2247901"/>
          <a:ext cx="5906181" cy="73491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Part 2 – Inclusion of at least 6 assignments that you’ve completed for this class. </a:t>
          </a:r>
        </a:p>
      </dsp:txBody>
      <dsp:txXfrm>
        <a:off x="35876" y="2283777"/>
        <a:ext cx="5834429" cy="663163"/>
      </dsp:txXfrm>
    </dsp:sp>
    <dsp:sp modelId="{0012850E-64CB-C14F-8272-FEE591FC356A}">
      <dsp:nvSpPr>
        <dsp:cNvPr id="0" name=""/>
        <dsp:cNvSpPr/>
      </dsp:nvSpPr>
      <dsp:spPr>
        <a:xfrm>
          <a:off x="0" y="3028896"/>
          <a:ext cx="5906181" cy="73491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Part 3 – A brief reflection on each assignment that you include</a:t>
          </a:r>
        </a:p>
        <a:p>
          <a:pPr marL="0" lvl="0" indent="0" algn="l" defTabSz="711200">
            <a:lnSpc>
              <a:spcPct val="90000"/>
            </a:lnSpc>
            <a:spcBef>
              <a:spcPct val="0"/>
            </a:spcBef>
            <a:spcAft>
              <a:spcPct val="35000"/>
            </a:spcAft>
            <a:buNone/>
          </a:pPr>
          <a:r>
            <a:rPr lang="en-US" sz="1600" kern="1200" dirty="0"/>
            <a:t>	(i.e. – why is this assignment a good example of your work? </a:t>
          </a:r>
        </a:p>
      </dsp:txBody>
      <dsp:txXfrm>
        <a:off x="35876" y="3064772"/>
        <a:ext cx="5834429" cy="663163"/>
      </dsp:txXfrm>
    </dsp:sp>
    <dsp:sp modelId="{7D9A03D2-ECA0-6049-AD71-4E26C1E06F7E}">
      <dsp:nvSpPr>
        <dsp:cNvPr id="0" name=""/>
        <dsp:cNvSpPr/>
      </dsp:nvSpPr>
      <dsp:spPr>
        <a:xfrm>
          <a:off x="0" y="3809892"/>
          <a:ext cx="5906181" cy="73491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Extra – images of annotations, notes, cats, etc. </a:t>
          </a:r>
        </a:p>
      </dsp:txBody>
      <dsp:txXfrm>
        <a:off x="35876" y="3845768"/>
        <a:ext cx="5834429" cy="6631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8629E-709F-E24F-B63A-D7F059D8277D}">
      <dsp:nvSpPr>
        <dsp:cNvPr id="0" name=""/>
        <dsp:cNvSpPr/>
      </dsp:nvSpPr>
      <dsp:spPr>
        <a:xfrm>
          <a:off x="2946" y="343241"/>
          <a:ext cx="2337792" cy="1402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Diagnostic/midterm Exam Responses</a:t>
          </a:r>
        </a:p>
      </dsp:txBody>
      <dsp:txXfrm>
        <a:off x="2946" y="343241"/>
        <a:ext cx="2337792" cy="1402675"/>
      </dsp:txXfrm>
    </dsp:sp>
    <dsp:sp modelId="{6D4716E0-304B-FB45-9219-9CCB1DB4213F}">
      <dsp:nvSpPr>
        <dsp:cNvPr id="0" name=""/>
        <dsp:cNvSpPr/>
      </dsp:nvSpPr>
      <dsp:spPr>
        <a:xfrm>
          <a:off x="2574518" y="343241"/>
          <a:ext cx="2337792" cy="1402675"/>
        </a:xfrm>
        <a:prstGeom prst="rect">
          <a:avLst/>
        </a:prstGeom>
        <a:solidFill>
          <a:schemeClr val="accent2">
            <a:hueOff val="211954"/>
            <a:satOff val="-554"/>
            <a:lumOff val="58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Any reading log (may use multiple reading logs)</a:t>
          </a:r>
        </a:p>
      </dsp:txBody>
      <dsp:txXfrm>
        <a:off x="2574518" y="343241"/>
        <a:ext cx="2337792" cy="1402675"/>
      </dsp:txXfrm>
    </dsp:sp>
    <dsp:sp modelId="{8D52B38D-1726-9149-B8CB-4C74055F920B}">
      <dsp:nvSpPr>
        <dsp:cNvPr id="0" name=""/>
        <dsp:cNvSpPr/>
      </dsp:nvSpPr>
      <dsp:spPr>
        <a:xfrm>
          <a:off x="5209163" y="364267"/>
          <a:ext cx="2337792" cy="1402675"/>
        </a:xfrm>
        <a:prstGeom prst="rect">
          <a:avLst/>
        </a:prstGeom>
        <a:solidFill>
          <a:schemeClr val="accent2">
            <a:hueOff val="423909"/>
            <a:satOff val="-1108"/>
            <a:lumOff val="1177"/>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In-class activities or discussions</a:t>
          </a:r>
        </a:p>
      </dsp:txBody>
      <dsp:txXfrm>
        <a:off x="5209163" y="364267"/>
        <a:ext cx="2337792" cy="1402675"/>
      </dsp:txXfrm>
    </dsp:sp>
    <dsp:sp modelId="{D9A8A60C-B743-1E44-B861-CFEBE7183801}">
      <dsp:nvSpPr>
        <dsp:cNvPr id="0" name=""/>
        <dsp:cNvSpPr/>
      </dsp:nvSpPr>
      <dsp:spPr>
        <a:xfrm>
          <a:off x="7717661" y="343241"/>
          <a:ext cx="2337792" cy="1402675"/>
        </a:xfrm>
        <a:prstGeom prst="rect">
          <a:avLst/>
        </a:prstGeom>
        <a:solidFill>
          <a:schemeClr val="accent2">
            <a:hueOff val="635863"/>
            <a:satOff val="-1662"/>
            <a:lumOff val="176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Metacognitive reading reflection paper</a:t>
          </a:r>
        </a:p>
      </dsp:txBody>
      <dsp:txXfrm>
        <a:off x="7717661" y="343241"/>
        <a:ext cx="2337792" cy="1402675"/>
      </dsp:txXfrm>
    </dsp:sp>
    <dsp:sp modelId="{43487648-424F-804D-BB28-D859B1FC2E11}">
      <dsp:nvSpPr>
        <dsp:cNvPr id="0" name=""/>
        <dsp:cNvSpPr/>
      </dsp:nvSpPr>
      <dsp:spPr>
        <a:xfrm>
          <a:off x="2946" y="1979695"/>
          <a:ext cx="2337792" cy="1402675"/>
        </a:xfrm>
        <a:prstGeom prst="rect">
          <a:avLst/>
        </a:prstGeom>
        <a:solidFill>
          <a:schemeClr val="accent2">
            <a:hueOff val="847818"/>
            <a:satOff val="-2217"/>
            <a:lumOff val="235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Text Review</a:t>
          </a:r>
        </a:p>
      </dsp:txBody>
      <dsp:txXfrm>
        <a:off x="2946" y="1979695"/>
        <a:ext cx="2337792" cy="1402675"/>
      </dsp:txXfrm>
    </dsp:sp>
    <dsp:sp modelId="{FEABF04B-3530-2F4E-8D7A-0FD3164B3464}">
      <dsp:nvSpPr>
        <dsp:cNvPr id="0" name=""/>
        <dsp:cNvSpPr/>
      </dsp:nvSpPr>
      <dsp:spPr>
        <a:xfrm>
          <a:off x="2574518" y="1979695"/>
          <a:ext cx="2337792" cy="1402675"/>
        </a:xfrm>
        <a:prstGeom prst="rect">
          <a:avLst/>
        </a:prstGeom>
        <a:solidFill>
          <a:schemeClr val="accent2">
            <a:hueOff val="1059772"/>
            <a:satOff val="-2771"/>
            <a:lumOff val="294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Peer Response Paper</a:t>
          </a:r>
        </a:p>
      </dsp:txBody>
      <dsp:txXfrm>
        <a:off x="2574518" y="1979695"/>
        <a:ext cx="2337792" cy="1402675"/>
      </dsp:txXfrm>
    </dsp:sp>
    <dsp:sp modelId="{00EC51F2-1744-934A-9E59-019BB32966AC}">
      <dsp:nvSpPr>
        <dsp:cNvPr id="0" name=""/>
        <dsp:cNvSpPr/>
      </dsp:nvSpPr>
      <dsp:spPr>
        <a:xfrm>
          <a:off x="5146089" y="1979695"/>
          <a:ext cx="2337792" cy="1402675"/>
        </a:xfrm>
        <a:prstGeom prst="rect">
          <a:avLst/>
        </a:prstGeom>
        <a:solidFill>
          <a:schemeClr val="accent2">
            <a:hueOff val="1271727"/>
            <a:satOff val="-3325"/>
            <a:lumOff val="353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Critical Reaction Paper</a:t>
          </a:r>
        </a:p>
      </dsp:txBody>
      <dsp:txXfrm>
        <a:off x="5146089" y="1979695"/>
        <a:ext cx="2337792" cy="1402675"/>
      </dsp:txXfrm>
    </dsp:sp>
    <dsp:sp modelId="{32AEB35A-A5B6-934C-9ADE-D1DE3D403511}">
      <dsp:nvSpPr>
        <dsp:cNvPr id="0" name=""/>
        <dsp:cNvSpPr/>
      </dsp:nvSpPr>
      <dsp:spPr>
        <a:xfrm>
          <a:off x="7717661" y="1979695"/>
          <a:ext cx="2337792" cy="1402675"/>
        </a:xfrm>
        <a:prstGeom prst="rect">
          <a:avLst/>
        </a:prstGeom>
        <a:solidFill>
          <a:schemeClr val="accent2">
            <a:hueOff val="1483681"/>
            <a:satOff val="-3879"/>
            <a:lumOff val="411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Any individual annotations or notes from your readings</a:t>
          </a:r>
        </a:p>
      </dsp:txBody>
      <dsp:txXfrm>
        <a:off x="7717661" y="1979695"/>
        <a:ext cx="2337792" cy="140267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41FE9-91A1-1141-8F00-EC3F1109E0E4}" type="datetimeFigureOut">
              <a:rPr lang="en-US" smtClean="0"/>
              <a:t>11/29/21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24A15-B457-1D4A-9A91-91261D8749C2}" type="slidenum">
              <a:rPr lang="en-US" smtClean="0"/>
              <a:t>‹#›</a:t>
            </a:fld>
            <a:endParaRPr lang="en-US"/>
          </a:p>
        </p:txBody>
      </p:sp>
    </p:spTree>
    <p:extLst>
      <p:ext uri="{BB962C8B-B14F-4D97-AF65-F5344CB8AC3E}">
        <p14:creationId xmlns:p14="http://schemas.microsoft.com/office/powerpoint/2010/main" val="53240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996FE-C13E-D245-ACD7-0C4CF510C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7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DA21-DA6C-CA44-91CA-E64AF7001B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CDECC3-5CC3-B949-A409-ECF646326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F95431-8DE5-FA4D-A951-7250378DE26E}"/>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5" name="Footer Placeholder 4">
            <a:extLst>
              <a:ext uri="{FF2B5EF4-FFF2-40B4-BE49-F238E27FC236}">
                <a16:creationId xmlns:a16="http://schemas.microsoft.com/office/drawing/2014/main" id="{5A48C107-44A9-B847-84F0-10611733D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9E5E-CCF3-4F4D-ADE5-0662AB3FBF79}"/>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211308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FA92-745E-3A46-B8AF-06DE382384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15A83-6F4E-8742-9BE9-A51D0D5F87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1CBF9-1469-C947-9DC1-D2A505C8CA48}"/>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5" name="Footer Placeholder 4">
            <a:extLst>
              <a:ext uri="{FF2B5EF4-FFF2-40B4-BE49-F238E27FC236}">
                <a16:creationId xmlns:a16="http://schemas.microsoft.com/office/drawing/2014/main" id="{7D4CFC0C-14B5-764B-B4CC-DF38A261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3CF84-F405-854B-A6F6-258FAD0413A0}"/>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207798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4C298-AC50-4246-AB52-C322CDC0A0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99FAB6-FE79-2E46-B2E5-B5F48F0CD0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02522-4CDD-3B47-996C-54AB440BAE2A}"/>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5" name="Footer Placeholder 4">
            <a:extLst>
              <a:ext uri="{FF2B5EF4-FFF2-40B4-BE49-F238E27FC236}">
                <a16:creationId xmlns:a16="http://schemas.microsoft.com/office/drawing/2014/main" id="{BDAE6D51-261D-AC4E-91E2-4B4905E73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8840E-817A-6B42-8C20-022D0ADE601A}"/>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43844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11/29/21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0768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32194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11/29/21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34826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04908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11/29/21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5887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706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6590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11/29/21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41991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1C61-26B9-9642-A6AA-FB704D0FF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23404-88DD-634A-A238-85FAFEE37A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FC7F0-8E23-8046-A16F-52EA09070DA1}"/>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5" name="Footer Placeholder 4">
            <a:extLst>
              <a:ext uri="{FF2B5EF4-FFF2-40B4-BE49-F238E27FC236}">
                <a16:creationId xmlns:a16="http://schemas.microsoft.com/office/drawing/2014/main" id="{82772593-36C3-F042-9480-E67276A9A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E16F3-5827-D14B-8508-2D92A8AFFF4D}"/>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965972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11/29/21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022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29937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040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B958-94D2-2940-B930-2411C1FE2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5AAFD2-31F3-0E40-ADAF-7D3EAC256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51866-A5E0-6B4E-BCC3-081933494E9C}"/>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5" name="Footer Placeholder 4">
            <a:extLst>
              <a:ext uri="{FF2B5EF4-FFF2-40B4-BE49-F238E27FC236}">
                <a16:creationId xmlns:a16="http://schemas.microsoft.com/office/drawing/2014/main" id="{463B0E9F-5637-B149-B0E4-56B2A02DB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35E4B-0CCA-0641-AE01-5EE15BF11331}"/>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131402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84D0-927A-224F-BF4C-F53B11116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D6BEA-D1A6-C140-BA56-CC0350CA30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04FB2B-82ED-2749-9E68-23729BF924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7D844-8B27-6446-806F-25055C62193E}"/>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6" name="Footer Placeholder 5">
            <a:extLst>
              <a:ext uri="{FF2B5EF4-FFF2-40B4-BE49-F238E27FC236}">
                <a16:creationId xmlns:a16="http://schemas.microsoft.com/office/drawing/2014/main" id="{15B1E72C-1F07-8349-AF80-D25FB45C0C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A1B90-DF31-994D-974C-13D005C31C11}"/>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40359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7692-BBD7-FF46-A270-4BD45B04B2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F7BA3-92D3-3346-A4B7-B5CC59A23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30349C-1814-C141-9469-A5312345AA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0F9F9-2548-CD46-B146-B5770B7052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7250A-8BD2-FE47-ABB6-7F50774A3B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1239C-03AF-974F-950A-CF6943C93B6A}"/>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8" name="Footer Placeholder 7">
            <a:extLst>
              <a:ext uri="{FF2B5EF4-FFF2-40B4-BE49-F238E27FC236}">
                <a16:creationId xmlns:a16="http://schemas.microsoft.com/office/drawing/2014/main" id="{588B8A28-1CF0-D64F-9EB7-47E38470B5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4364BD-2A1D-9240-93C0-74CE7F829400}"/>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13625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C4E0-F117-BB4D-B250-984DA0D7F7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1F5F98-2DCD-BC4C-BC70-5BC41066D52D}"/>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4" name="Footer Placeholder 3">
            <a:extLst>
              <a:ext uri="{FF2B5EF4-FFF2-40B4-BE49-F238E27FC236}">
                <a16:creationId xmlns:a16="http://schemas.microsoft.com/office/drawing/2014/main" id="{522C795D-46C3-5C41-9992-790990FA5A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83C86-565E-B34C-A5F0-C26E91F77D9D}"/>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251002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0A97E-128D-3745-83D6-7CF9E055AC7C}"/>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3" name="Footer Placeholder 2">
            <a:extLst>
              <a:ext uri="{FF2B5EF4-FFF2-40B4-BE49-F238E27FC236}">
                <a16:creationId xmlns:a16="http://schemas.microsoft.com/office/drawing/2014/main" id="{AC59E718-AF21-D24A-AA78-1D6EAC15C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79F85-64B7-7A4E-A89E-F0B90F929E30}"/>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34550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B5-BF95-4541-9DFC-1C0020D7A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02FA-B1C9-BF49-BB0C-C73C6667D3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11EA68-80DB-4C4A-B4D6-403A4EF62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02C6A-7135-3445-B1E8-943273005ABF}"/>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6" name="Footer Placeholder 5">
            <a:extLst>
              <a:ext uri="{FF2B5EF4-FFF2-40B4-BE49-F238E27FC236}">
                <a16:creationId xmlns:a16="http://schemas.microsoft.com/office/drawing/2014/main" id="{E7FE98D9-20BA-3C4B-953E-058070D62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C5AC2-4B84-4349-8ACF-5003412666ED}"/>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3614475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3AD1-A9C2-0842-809F-2498D29F6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7D498A-651E-4E4F-96F6-ABBD2BE15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FF6AE-C411-FD4D-8628-8E094F07E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0173A-CD0B-A949-9851-75266A7B801D}"/>
              </a:ext>
            </a:extLst>
          </p:cNvPr>
          <p:cNvSpPr>
            <a:spLocks noGrp="1"/>
          </p:cNvSpPr>
          <p:nvPr>
            <p:ph type="dt" sz="half" idx="10"/>
          </p:nvPr>
        </p:nvSpPr>
        <p:spPr/>
        <p:txBody>
          <a:bodyPr/>
          <a:lstStyle/>
          <a:p>
            <a:fld id="{97B3CFAF-3D79-1041-8D72-004A21C76635}" type="datetimeFigureOut">
              <a:rPr lang="en-US" smtClean="0"/>
              <a:t>11/29/21</a:t>
            </a:fld>
            <a:endParaRPr lang="en-US"/>
          </a:p>
        </p:txBody>
      </p:sp>
      <p:sp>
        <p:nvSpPr>
          <p:cNvPr id="6" name="Footer Placeholder 5">
            <a:extLst>
              <a:ext uri="{FF2B5EF4-FFF2-40B4-BE49-F238E27FC236}">
                <a16:creationId xmlns:a16="http://schemas.microsoft.com/office/drawing/2014/main" id="{05F8570C-B2F5-E44D-A7BB-8CF9FBABA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C07FC-65C6-A847-BCCD-EDE5CC03C18C}"/>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12556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3C036-0DE8-1B44-B5CF-C79725128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AFFC77-70C7-064E-BF74-A71B7B065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892B-60D9-4A4B-AEEC-1C16EA66F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CFAF-3D79-1041-8D72-004A21C76635}" type="datetimeFigureOut">
              <a:rPr lang="en-US" smtClean="0"/>
              <a:t>11/29/21</a:t>
            </a:fld>
            <a:endParaRPr lang="en-US"/>
          </a:p>
        </p:txBody>
      </p:sp>
      <p:sp>
        <p:nvSpPr>
          <p:cNvPr id="5" name="Footer Placeholder 4">
            <a:extLst>
              <a:ext uri="{FF2B5EF4-FFF2-40B4-BE49-F238E27FC236}">
                <a16:creationId xmlns:a16="http://schemas.microsoft.com/office/drawing/2014/main" id="{7C7953F0-D9D2-1A4B-B620-0D27BCD88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643442-C49E-CA4F-A449-6CE4A6261E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356F5-5078-5F4C-A0AA-D03C331F21F1}" type="slidenum">
              <a:rPr lang="en-US" smtClean="0"/>
              <a:t>‹#›</a:t>
            </a:fld>
            <a:endParaRPr lang="en-US"/>
          </a:p>
        </p:txBody>
      </p:sp>
    </p:spTree>
    <p:extLst>
      <p:ext uri="{BB962C8B-B14F-4D97-AF65-F5344CB8AC3E}">
        <p14:creationId xmlns:p14="http://schemas.microsoft.com/office/powerpoint/2010/main" val="4132345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11/29/21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94939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DBE602-6B3C-2946-8193-2908C136B9D7}"/>
              </a:ext>
            </a:extLst>
          </p:cNvPr>
          <p:cNvSpPr/>
          <p:nvPr/>
        </p:nvSpPr>
        <p:spPr>
          <a:xfrm>
            <a:off x="6602807" y="582714"/>
            <a:ext cx="4522573" cy="29726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7FE4CA31-92D7-9248-BDEA-9E00326DEEB9}"/>
              </a:ext>
            </a:extLst>
          </p:cNvPr>
          <p:cNvSpPr>
            <a:spLocks noGrp="1"/>
          </p:cNvSpPr>
          <p:nvPr>
            <p:ph type="ctrTitle"/>
          </p:nvPr>
        </p:nvSpPr>
        <p:spPr>
          <a:xfrm>
            <a:off x="838199" y="1120676"/>
            <a:ext cx="7021513" cy="2308324"/>
          </a:xfrm>
        </p:spPr>
        <p:txBody>
          <a:bodyPr>
            <a:normAutofit/>
          </a:bodyPr>
          <a:lstStyle/>
          <a:p>
            <a:pPr algn="l"/>
            <a:r>
              <a:rPr lang="en-US" sz="7200" dirty="0">
                <a:solidFill>
                  <a:schemeClr val="bg1"/>
                </a:solidFill>
              </a:rPr>
              <a:t>RDG 1300 P07</a:t>
            </a:r>
          </a:p>
        </p:txBody>
      </p:sp>
      <p:sp>
        <p:nvSpPr>
          <p:cNvPr id="3" name="Subtitle 2">
            <a:extLst>
              <a:ext uri="{FF2B5EF4-FFF2-40B4-BE49-F238E27FC236}">
                <a16:creationId xmlns:a16="http://schemas.microsoft.com/office/drawing/2014/main" id="{1AF3D90D-5694-6942-9B11-A490566BA782}"/>
              </a:ext>
            </a:extLst>
          </p:cNvPr>
          <p:cNvSpPr>
            <a:spLocks noGrp="1"/>
          </p:cNvSpPr>
          <p:nvPr>
            <p:ph type="subTitle" idx="1"/>
          </p:nvPr>
        </p:nvSpPr>
        <p:spPr>
          <a:xfrm>
            <a:off x="835024" y="3809999"/>
            <a:ext cx="7025753" cy="1012778"/>
          </a:xfrm>
        </p:spPr>
        <p:txBody>
          <a:bodyPr>
            <a:normAutofit/>
          </a:bodyPr>
          <a:lstStyle/>
          <a:p>
            <a:pPr algn="l"/>
            <a:r>
              <a:rPr lang="en-US" dirty="0">
                <a:solidFill>
                  <a:schemeClr val="bg1"/>
                </a:solidFill>
              </a:rPr>
              <a:t>Tuesday, Nov. 30</a:t>
            </a:r>
          </a:p>
        </p:txBody>
      </p:sp>
      <p:sp>
        <p:nvSpPr>
          <p:cNvPr id="17" name="TextBox 16">
            <a:extLst>
              <a:ext uri="{FF2B5EF4-FFF2-40B4-BE49-F238E27FC236}">
                <a16:creationId xmlns:a16="http://schemas.microsoft.com/office/drawing/2014/main" id="{6B4BB140-8255-F040-AE15-42920435605D}"/>
              </a:ext>
            </a:extLst>
          </p:cNvPr>
          <p:cNvSpPr txBox="1"/>
          <p:nvPr/>
        </p:nvSpPr>
        <p:spPr>
          <a:xfrm>
            <a:off x="7401697" y="935180"/>
            <a:ext cx="3076832" cy="2246769"/>
          </a:xfrm>
          <a:prstGeom prst="rect">
            <a:avLst/>
          </a:prstGeom>
          <a:noFill/>
        </p:spPr>
        <p:txBody>
          <a:bodyPr wrap="square" rtlCol="0">
            <a:spAutoFit/>
          </a:bodyPr>
          <a:lstStyle/>
          <a:p>
            <a:r>
              <a:rPr lang="en-US" sz="2800" b="1" dirty="0"/>
              <a:t>To start class: </a:t>
            </a:r>
          </a:p>
          <a:p>
            <a:pPr marL="285750" indent="-285750">
              <a:buFont typeface="Arial" panose="020B0604020202020204" pitchFamily="34" charset="0"/>
              <a:buChar char="•"/>
            </a:pPr>
            <a:r>
              <a:rPr lang="en-US" sz="2800" dirty="0"/>
              <a:t>Cameras on! </a:t>
            </a:r>
          </a:p>
          <a:p>
            <a:pPr marL="285750" indent="-285750">
              <a:buFont typeface="Arial" panose="020B0604020202020204" pitchFamily="34" charset="0"/>
              <a:buChar char="•"/>
            </a:pPr>
            <a:r>
              <a:rPr lang="en-US" sz="2800" dirty="0"/>
              <a:t>Have access to your reading for today… </a:t>
            </a:r>
          </a:p>
        </p:txBody>
      </p:sp>
    </p:spTree>
    <p:extLst>
      <p:ext uri="{BB962C8B-B14F-4D97-AF65-F5344CB8AC3E}">
        <p14:creationId xmlns:p14="http://schemas.microsoft.com/office/powerpoint/2010/main" val="4006460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pic>
        <p:nvPicPr>
          <p:cNvPr id="5" name="Picture 4">
            <a:extLst>
              <a:ext uri="{FF2B5EF4-FFF2-40B4-BE49-F238E27FC236}">
                <a16:creationId xmlns:a16="http://schemas.microsoft.com/office/drawing/2014/main" id="{B7B47500-4CCE-439E-BD62-E63E4B696D12}"/>
              </a:ext>
            </a:extLst>
          </p:cNvPr>
          <p:cNvPicPr>
            <a:picLocks noChangeAspect="1"/>
          </p:cNvPicPr>
          <p:nvPr/>
        </p:nvPicPr>
        <p:blipFill>
          <a:blip r:embed="rId2"/>
          <a:srcRect l="9770" r="9770"/>
          <a:stretch/>
        </p:blipFill>
        <p:spPr>
          <a:xfrm rot="5400000">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6EA70861-0B92-9A46-A3E7-523135C9E0B4}"/>
              </a:ext>
            </a:extLst>
          </p:cNvPr>
          <p:cNvSpPr>
            <a:spLocks noGrp="1"/>
          </p:cNvSpPr>
          <p:nvPr>
            <p:ph type="title"/>
          </p:nvPr>
        </p:nvSpPr>
        <p:spPr>
          <a:xfrm>
            <a:off x="7064082" y="642594"/>
            <a:ext cx="4472921" cy="1371600"/>
          </a:xfrm>
        </p:spPr>
        <p:txBody>
          <a:bodyPr>
            <a:normAutofit/>
          </a:bodyPr>
          <a:lstStyle/>
          <a:p>
            <a:r>
              <a:rPr lang="en-US" dirty="0"/>
              <a:t>Strategy Use Portfolio Part 2</a:t>
            </a:r>
          </a:p>
        </p:txBody>
      </p:sp>
      <p:sp>
        <p:nvSpPr>
          <p:cNvPr id="3" name="Content Placeholder 2">
            <a:extLst>
              <a:ext uri="{FF2B5EF4-FFF2-40B4-BE49-F238E27FC236}">
                <a16:creationId xmlns:a16="http://schemas.microsoft.com/office/drawing/2014/main" id="{D181D029-F389-BF46-8F4B-CD2BE8926DC9}"/>
              </a:ext>
            </a:extLst>
          </p:cNvPr>
          <p:cNvSpPr>
            <a:spLocks noGrp="1"/>
          </p:cNvSpPr>
          <p:nvPr>
            <p:ph idx="1"/>
          </p:nvPr>
        </p:nvSpPr>
        <p:spPr>
          <a:xfrm>
            <a:off x="7064082" y="2103120"/>
            <a:ext cx="4472922" cy="3931920"/>
          </a:xfrm>
        </p:spPr>
        <p:txBody>
          <a:bodyPr>
            <a:normAutofit/>
          </a:bodyPr>
          <a:lstStyle/>
          <a:p>
            <a:pPr marL="0" indent="0">
              <a:buNone/>
            </a:pPr>
            <a:r>
              <a:rPr lang="en-US" sz="2000" dirty="0"/>
              <a:t>Provide evidence of your skill development by including </a:t>
            </a:r>
            <a:r>
              <a:rPr lang="en-US" sz="2000" b="1" dirty="0"/>
              <a:t>6 assignments</a:t>
            </a:r>
            <a:r>
              <a:rPr lang="en-US" sz="2000" dirty="0"/>
              <a:t> that you've completed for me this semester. </a:t>
            </a:r>
          </a:p>
          <a:p>
            <a:pPr marL="0" indent="0">
              <a:buNone/>
            </a:pPr>
            <a:r>
              <a:rPr lang="en-US" sz="2000" dirty="0"/>
              <a:t>You should choose assignments that you feel particularly proud of, or assignments that helped you better achieve one of our course outcomes</a:t>
            </a:r>
          </a:p>
        </p:txBody>
      </p:sp>
    </p:spTree>
    <p:extLst>
      <p:ext uri="{BB962C8B-B14F-4D97-AF65-F5344CB8AC3E}">
        <p14:creationId xmlns:p14="http://schemas.microsoft.com/office/powerpoint/2010/main" val="3563584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0861-0B92-9A46-A3E7-523135C9E0B4}"/>
              </a:ext>
            </a:extLst>
          </p:cNvPr>
          <p:cNvSpPr>
            <a:spLocks noGrp="1"/>
          </p:cNvSpPr>
          <p:nvPr>
            <p:ph type="title"/>
          </p:nvPr>
        </p:nvSpPr>
        <p:spPr>
          <a:xfrm>
            <a:off x="868680" y="642593"/>
            <a:ext cx="6281928" cy="1744183"/>
          </a:xfrm>
        </p:spPr>
        <p:txBody>
          <a:bodyPr>
            <a:normAutofit/>
          </a:bodyPr>
          <a:lstStyle/>
          <a:p>
            <a:r>
              <a:rPr lang="en-US" dirty="0"/>
              <a:t>For each assignment that you include… </a:t>
            </a:r>
          </a:p>
        </p:txBody>
      </p:sp>
      <p:sp>
        <p:nvSpPr>
          <p:cNvPr id="3" name="Content Placeholder 2">
            <a:extLst>
              <a:ext uri="{FF2B5EF4-FFF2-40B4-BE49-F238E27FC236}">
                <a16:creationId xmlns:a16="http://schemas.microsoft.com/office/drawing/2014/main" id="{D181D029-F389-BF46-8F4B-CD2BE8926DC9}"/>
              </a:ext>
            </a:extLst>
          </p:cNvPr>
          <p:cNvSpPr>
            <a:spLocks noGrp="1"/>
          </p:cNvSpPr>
          <p:nvPr>
            <p:ph idx="1"/>
          </p:nvPr>
        </p:nvSpPr>
        <p:spPr>
          <a:xfrm>
            <a:off x="868680" y="2386584"/>
            <a:ext cx="6281928" cy="3648456"/>
          </a:xfrm>
        </p:spPr>
        <p:txBody>
          <a:bodyPr>
            <a:normAutofit/>
          </a:bodyPr>
          <a:lstStyle/>
          <a:p>
            <a:pPr marL="0" indent="0">
              <a:buNone/>
            </a:pPr>
            <a:r>
              <a:rPr lang="en-US" dirty="0"/>
              <a:t>For each assignment that you include, </a:t>
            </a:r>
            <a:r>
              <a:rPr lang="en-US" b="1" dirty="0"/>
              <a:t>you should write 2-3 sentences</a:t>
            </a:r>
            <a:r>
              <a:rPr lang="en-US" dirty="0"/>
              <a:t> about why you included it. </a:t>
            </a:r>
          </a:p>
          <a:p>
            <a:pPr marL="0" indent="0">
              <a:buNone/>
            </a:pPr>
            <a:r>
              <a:rPr lang="en-US" dirty="0"/>
              <a:t>For this portion, you could also include images. For example, I might decide to include an image of my annotations to help me describe how I found the author’s purpose from when I read my Peer Paper in order to demonstrate my ability to identify purpose and intended audience. </a:t>
            </a:r>
          </a:p>
          <a:p>
            <a:pPr marL="0" indent="0">
              <a:buNone/>
            </a:pPr>
            <a:r>
              <a:rPr lang="en-US" dirty="0"/>
              <a:t>Using images as well as words will help you understand what the skill is that you've mastered and frame your reflection of the importance of that skill.</a:t>
            </a:r>
          </a:p>
        </p:txBody>
      </p:sp>
      <p:pic>
        <p:nvPicPr>
          <p:cNvPr id="5" name="Picture 4">
            <a:extLst>
              <a:ext uri="{FF2B5EF4-FFF2-40B4-BE49-F238E27FC236}">
                <a16:creationId xmlns:a16="http://schemas.microsoft.com/office/drawing/2014/main" id="{B7B47500-4CCE-439E-BD62-E63E4B696D12}"/>
              </a:ext>
            </a:extLst>
          </p:cNvPr>
          <p:cNvPicPr>
            <a:picLocks noChangeAspect="1"/>
          </p:cNvPicPr>
          <p:nvPr/>
        </p:nvPicPr>
        <p:blipFill rotWithShape="1">
          <a:blip r:embed="rId2"/>
          <a:srcRect t="6920" r="-2" b="6918"/>
          <a:stretch/>
        </p:blipFill>
        <p:spPr>
          <a:xfrm rot="5400000">
            <a:off x="6708323" y="1366792"/>
            <a:ext cx="6382512" cy="4124416"/>
          </a:xfrm>
          <a:prstGeom prst="rect">
            <a:avLst/>
          </a:prstGeom>
        </p:spPr>
      </p:pic>
    </p:spTree>
    <p:extLst>
      <p:ext uri="{BB962C8B-B14F-4D97-AF65-F5344CB8AC3E}">
        <p14:creationId xmlns:p14="http://schemas.microsoft.com/office/powerpoint/2010/main" val="1287289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49F9-2CD0-EA49-860E-FA9BDB058943}"/>
              </a:ext>
            </a:extLst>
          </p:cNvPr>
          <p:cNvSpPr>
            <a:spLocks noGrp="1"/>
          </p:cNvSpPr>
          <p:nvPr>
            <p:ph type="title"/>
          </p:nvPr>
        </p:nvSpPr>
        <p:spPr>
          <a:xfrm>
            <a:off x="1066800" y="642594"/>
            <a:ext cx="10058400" cy="1371600"/>
          </a:xfrm>
        </p:spPr>
        <p:txBody>
          <a:bodyPr>
            <a:normAutofit/>
          </a:bodyPr>
          <a:lstStyle/>
          <a:p>
            <a:pPr algn="ctr"/>
            <a:r>
              <a:rPr lang="en-US" dirty="0"/>
              <a:t>Assignments that you may include</a:t>
            </a:r>
            <a:endParaRPr lang="en-US"/>
          </a:p>
        </p:txBody>
      </p:sp>
      <p:graphicFrame>
        <p:nvGraphicFramePr>
          <p:cNvPr id="5" name="Content Placeholder 2">
            <a:extLst>
              <a:ext uri="{FF2B5EF4-FFF2-40B4-BE49-F238E27FC236}">
                <a16:creationId xmlns:a16="http://schemas.microsoft.com/office/drawing/2014/main" id="{2AC88599-9E5D-4E35-8839-898B9222593B}"/>
              </a:ext>
            </a:extLst>
          </p:cNvPr>
          <p:cNvGraphicFramePr>
            <a:graphicFrameLocks noGrp="1"/>
          </p:cNvGraphicFramePr>
          <p:nvPr>
            <p:ph idx="1"/>
            <p:extLst>
              <p:ext uri="{D42A27DB-BD31-4B8C-83A1-F6EECF244321}">
                <p14:modId xmlns:p14="http://schemas.microsoft.com/office/powerpoint/2010/main" val="3765372113"/>
              </p:ext>
            </p:extLst>
          </p:nvPr>
        </p:nvGraphicFramePr>
        <p:xfrm>
          <a:off x="1066800" y="1566194"/>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7180648-481D-8B45-AC35-710610210688}"/>
              </a:ext>
            </a:extLst>
          </p:cNvPr>
          <p:cNvSpPr txBox="1"/>
          <p:nvPr/>
        </p:nvSpPr>
        <p:spPr>
          <a:xfrm>
            <a:off x="1848678" y="5291806"/>
            <a:ext cx="8150087" cy="707886"/>
          </a:xfrm>
          <a:prstGeom prst="rect">
            <a:avLst/>
          </a:prstGeom>
          <a:noFill/>
        </p:spPr>
        <p:txBody>
          <a:bodyPr wrap="square" rtlCol="0">
            <a:spAutoFit/>
          </a:bodyPr>
          <a:lstStyle/>
          <a:p>
            <a:r>
              <a:rPr lang="en-US" sz="2000" b="1" dirty="0"/>
              <a:t>If you want to include something that isn’t on this list, let me know! I’ll probably say yes! </a:t>
            </a:r>
          </a:p>
        </p:txBody>
      </p:sp>
    </p:spTree>
    <p:extLst>
      <p:ext uri="{BB962C8B-B14F-4D97-AF65-F5344CB8AC3E}">
        <p14:creationId xmlns:p14="http://schemas.microsoft.com/office/powerpoint/2010/main" val="311974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E905298-E3DF-BE42-AA97-34CF9E5A4381}"/>
              </a:ext>
            </a:extLst>
          </p:cNvPr>
          <p:cNvGraphicFramePr>
            <a:graphicFrameLocks noGrp="1"/>
          </p:cNvGraphicFramePr>
          <p:nvPr>
            <p:extLst>
              <p:ext uri="{D42A27DB-BD31-4B8C-83A1-F6EECF244321}">
                <p14:modId xmlns:p14="http://schemas.microsoft.com/office/powerpoint/2010/main" val="1549800736"/>
              </p:ext>
            </p:extLst>
          </p:nvPr>
        </p:nvGraphicFramePr>
        <p:xfrm>
          <a:off x="515007" y="90077"/>
          <a:ext cx="11540358" cy="6710002"/>
        </p:xfrm>
        <a:graphic>
          <a:graphicData uri="http://schemas.openxmlformats.org/drawingml/2006/table">
            <a:tbl>
              <a:tblPr firstRow="1" bandRow="1">
                <a:tableStyleId>{5C22544A-7EE6-4342-B048-85BDC9FD1C3A}</a:tableStyleId>
              </a:tblPr>
              <a:tblGrid>
                <a:gridCol w="5770179">
                  <a:extLst>
                    <a:ext uri="{9D8B030D-6E8A-4147-A177-3AD203B41FA5}">
                      <a16:colId xmlns:a16="http://schemas.microsoft.com/office/drawing/2014/main" val="274636126"/>
                    </a:ext>
                  </a:extLst>
                </a:gridCol>
                <a:gridCol w="5770179">
                  <a:extLst>
                    <a:ext uri="{9D8B030D-6E8A-4147-A177-3AD203B41FA5}">
                      <a16:colId xmlns:a16="http://schemas.microsoft.com/office/drawing/2014/main" val="1733399995"/>
                    </a:ext>
                  </a:extLst>
                </a:gridCol>
              </a:tblGrid>
              <a:tr h="290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Our course learning outcomes</a:t>
                      </a:r>
                    </a:p>
                  </a:txBody>
                  <a:tcPr/>
                </a:tc>
                <a:tc>
                  <a:txBody>
                    <a:bodyPr/>
                    <a:lstStyle/>
                    <a:p>
                      <a:endParaRPr lang="en-US" sz="1600" dirty="0"/>
                    </a:p>
                  </a:txBody>
                  <a:tcPr/>
                </a:tc>
                <a:extLst>
                  <a:ext uri="{0D108BD9-81ED-4DB2-BD59-A6C34878D82A}">
                    <a16:rowId xmlns:a16="http://schemas.microsoft.com/office/drawing/2014/main" val="2978099496"/>
                  </a:ext>
                </a:extLst>
              </a:tr>
              <a:tr h="1345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Apply active reading strategies</a:t>
                      </a:r>
                    </a:p>
                  </a:txBody>
                  <a:tcPr/>
                </a:tc>
                <a:tc>
                  <a:txBody>
                    <a:bodyPr/>
                    <a:lstStyle/>
                    <a:p>
                      <a:r>
                        <a:rPr lang="en-US" sz="1600" dirty="0"/>
                        <a:t>This refers to all of the reading strategies that we discussed this semester (i.e. annotating, summarizing, finding main arguments)</a:t>
                      </a:r>
                    </a:p>
                    <a:p>
                      <a:r>
                        <a:rPr lang="en-US" sz="1600" b="1" dirty="0"/>
                        <a:t>Assignments </a:t>
                      </a:r>
                    </a:p>
                    <a:p>
                      <a:r>
                        <a:rPr lang="en-US" sz="1600" dirty="0"/>
                        <a:t>Metacognitive Reading Reflection (part 1 and 2), Text Review, Midterm/diagnostic exam, MARSI/T-SEF scales, reading logs</a:t>
                      </a:r>
                    </a:p>
                  </a:txBody>
                  <a:tcPr/>
                </a:tc>
                <a:extLst>
                  <a:ext uri="{0D108BD9-81ED-4DB2-BD59-A6C34878D82A}">
                    <a16:rowId xmlns:a16="http://schemas.microsoft.com/office/drawing/2014/main" val="2578541176"/>
                  </a:ext>
                </a:extLst>
              </a:tr>
              <a:tr h="1134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Identify purpose, audience; apply knowledge of purpose, audience and message across a variety of texts as a text producer </a:t>
                      </a:r>
                    </a:p>
                  </a:txBody>
                  <a:tcPr/>
                </a:tc>
                <a:tc>
                  <a:txBody>
                    <a:bodyPr/>
                    <a:lstStyle/>
                    <a:p>
                      <a:r>
                        <a:rPr lang="en-US" sz="1600" dirty="0"/>
                        <a:t>This refers to your ability to respond to readings by understanding what an author is trying to say (their main argument/purpose for writing).</a:t>
                      </a:r>
                    </a:p>
                    <a:p>
                      <a:r>
                        <a:rPr lang="en-US" sz="1600" b="1" dirty="0"/>
                        <a:t>Assignments</a:t>
                      </a:r>
                    </a:p>
                    <a:p>
                      <a:r>
                        <a:rPr lang="en-US" sz="1600" dirty="0"/>
                        <a:t>Critical Reaction paper, reading logs</a:t>
                      </a:r>
                    </a:p>
                  </a:txBody>
                  <a:tcPr/>
                </a:tc>
                <a:extLst>
                  <a:ext uri="{0D108BD9-81ED-4DB2-BD59-A6C34878D82A}">
                    <a16:rowId xmlns:a16="http://schemas.microsoft.com/office/drawing/2014/main" val="510805398"/>
                  </a:ext>
                </a:extLst>
              </a:tr>
              <a:tr h="1134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Recognize hierarchical and relational rhetorical structures/organizational patterns </a:t>
                      </a:r>
                    </a:p>
                    <a:p>
                      <a:endParaRPr lang="en-US" sz="1800" i="1" dirty="0"/>
                    </a:p>
                  </a:txBody>
                  <a:tcPr/>
                </a:tc>
                <a:tc>
                  <a:txBody>
                    <a:bodyPr/>
                    <a:lstStyle/>
                    <a:p>
                      <a:r>
                        <a:rPr lang="en-US" sz="1600" dirty="0"/>
                        <a:t>This refers to your ability to notice different text features (like margin info, graphs, pictures, etc.) and use these features to assist your reading.</a:t>
                      </a:r>
                    </a:p>
                    <a:p>
                      <a:r>
                        <a:rPr lang="en-US" sz="1600" b="1" dirty="0"/>
                        <a:t>Assignments</a:t>
                      </a:r>
                    </a:p>
                    <a:p>
                      <a:r>
                        <a:rPr lang="en-US" sz="1600" dirty="0"/>
                        <a:t>Text Review, reading logs</a:t>
                      </a:r>
                    </a:p>
                  </a:txBody>
                  <a:tcPr/>
                </a:tc>
                <a:extLst>
                  <a:ext uri="{0D108BD9-81ED-4DB2-BD59-A6C34878D82A}">
                    <a16:rowId xmlns:a16="http://schemas.microsoft.com/office/drawing/2014/main" val="1640907466"/>
                  </a:ext>
                </a:extLst>
              </a:tr>
              <a:tr h="1177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Demonstrate appropriate vocabulary usage across multimodal, multidisciplinary texts </a:t>
                      </a:r>
                    </a:p>
                    <a:p>
                      <a:endParaRPr lang="en-US" sz="1800" i="1" dirty="0"/>
                    </a:p>
                  </a:txBody>
                  <a:tcPr/>
                </a:tc>
                <a:tc>
                  <a:txBody>
                    <a:bodyPr/>
                    <a:lstStyle/>
                    <a:p>
                      <a:r>
                        <a:rPr lang="en-US" sz="1600" b="0" dirty="0"/>
                        <a:t>This refers to your ability to notice/recognize difficult terms and/or concepts that were present in readings and to use strategies to assist your understanding of them. </a:t>
                      </a:r>
                    </a:p>
                    <a:p>
                      <a:r>
                        <a:rPr lang="en-US" sz="1600" b="1" dirty="0"/>
                        <a:t>Assignments</a:t>
                      </a:r>
                    </a:p>
                    <a:p>
                      <a:r>
                        <a:rPr lang="en-US" sz="1600" dirty="0"/>
                        <a:t>Metacognitive Reading Reflection Paper, Reading Logs, Text Review</a:t>
                      </a:r>
                    </a:p>
                  </a:txBody>
                  <a:tcPr/>
                </a:tc>
                <a:extLst>
                  <a:ext uri="{0D108BD9-81ED-4DB2-BD59-A6C34878D82A}">
                    <a16:rowId xmlns:a16="http://schemas.microsoft.com/office/drawing/2014/main" val="3780888093"/>
                  </a:ext>
                </a:extLst>
              </a:tr>
              <a:tr h="923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Make inferences and evaluate texts for author assumptions and the validity of claims within and across texts </a:t>
                      </a:r>
                    </a:p>
                    <a:p>
                      <a:endParaRPr lang="en-US" sz="1800" i="1" dirty="0"/>
                    </a:p>
                  </a:txBody>
                  <a:tcPr/>
                </a:tc>
                <a:tc>
                  <a:txBody>
                    <a:bodyPr/>
                    <a:lstStyle/>
                    <a:p>
                      <a:r>
                        <a:rPr lang="en-US" sz="1600" dirty="0"/>
                        <a:t>This refers to your ability to notice/recognize things like logical fallacies or bias in academic texts</a:t>
                      </a:r>
                    </a:p>
                    <a:p>
                      <a:r>
                        <a:rPr lang="en-US" sz="1600" b="1" dirty="0"/>
                        <a:t>Assignments</a:t>
                      </a:r>
                    </a:p>
                    <a:p>
                      <a:r>
                        <a:rPr lang="en-US" sz="1600" dirty="0"/>
                        <a:t>Critical reaction, peer response, reading logs</a:t>
                      </a:r>
                    </a:p>
                  </a:txBody>
                  <a:tcPr/>
                </a:tc>
                <a:extLst>
                  <a:ext uri="{0D108BD9-81ED-4DB2-BD59-A6C34878D82A}">
                    <a16:rowId xmlns:a16="http://schemas.microsoft.com/office/drawing/2014/main" val="1848607647"/>
                  </a:ext>
                </a:extLst>
              </a:tr>
            </a:tbl>
          </a:graphicData>
        </a:graphic>
      </p:graphicFrame>
    </p:spTree>
    <p:extLst>
      <p:ext uri="{BB962C8B-B14F-4D97-AF65-F5344CB8AC3E}">
        <p14:creationId xmlns:p14="http://schemas.microsoft.com/office/powerpoint/2010/main" val="46398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084D5C81-711B-2644-8337-CCB2692EFCB3}"/>
              </a:ext>
            </a:extLst>
          </p:cNvPr>
          <p:cNvGraphicFramePr>
            <a:graphicFrameLocks noGrp="1"/>
          </p:cNvGraphicFramePr>
          <p:nvPr>
            <p:extLst>
              <p:ext uri="{D42A27DB-BD31-4B8C-83A1-F6EECF244321}">
                <p14:modId xmlns:p14="http://schemas.microsoft.com/office/powerpoint/2010/main" val="2241170342"/>
              </p:ext>
            </p:extLst>
          </p:nvPr>
        </p:nvGraphicFramePr>
        <p:xfrm>
          <a:off x="178420" y="167268"/>
          <a:ext cx="11853746" cy="6520071"/>
        </p:xfrm>
        <a:graphic>
          <a:graphicData uri="http://schemas.openxmlformats.org/drawingml/2006/table">
            <a:tbl>
              <a:tblPr firstRow="1" bandRow="1">
                <a:tableStyleId>{5C22544A-7EE6-4342-B048-85BDC9FD1C3A}</a:tableStyleId>
              </a:tblPr>
              <a:tblGrid>
                <a:gridCol w="5926873">
                  <a:extLst>
                    <a:ext uri="{9D8B030D-6E8A-4147-A177-3AD203B41FA5}">
                      <a16:colId xmlns:a16="http://schemas.microsoft.com/office/drawing/2014/main" val="1807086921"/>
                    </a:ext>
                  </a:extLst>
                </a:gridCol>
                <a:gridCol w="5926873">
                  <a:extLst>
                    <a:ext uri="{9D8B030D-6E8A-4147-A177-3AD203B41FA5}">
                      <a16:colId xmlns:a16="http://schemas.microsoft.com/office/drawing/2014/main" val="2350109633"/>
                    </a:ext>
                  </a:extLst>
                </a:gridCol>
              </a:tblGrid>
              <a:tr h="565511">
                <a:tc>
                  <a:txBody>
                    <a:bodyPr/>
                    <a:lstStyle/>
                    <a:p>
                      <a:r>
                        <a:rPr lang="en-US" sz="1800" i="0" dirty="0"/>
                        <a:t>Our Course Learning Outcomes (continued)</a:t>
                      </a:r>
                    </a:p>
                  </a:txBody>
                  <a:tcPr/>
                </a:tc>
                <a:tc>
                  <a:txBody>
                    <a:bodyPr/>
                    <a:lstStyle/>
                    <a:p>
                      <a:endParaRPr lang="en-US" sz="1600" dirty="0"/>
                    </a:p>
                  </a:txBody>
                  <a:tcPr/>
                </a:tc>
                <a:extLst>
                  <a:ext uri="{0D108BD9-81ED-4DB2-BD59-A6C34878D82A}">
                    <a16:rowId xmlns:a16="http://schemas.microsoft.com/office/drawing/2014/main" val="2430892177"/>
                  </a:ext>
                </a:extLst>
              </a:tr>
              <a:tr h="153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Identify and evaluate the relevance and quality of ideas in multiple modalities; develop rhetorically sound arguments by applying multiple supports for a claim and selecting appropriate language </a:t>
                      </a:r>
                    </a:p>
                  </a:txBody>
                  <a:tcPr/>
                </a:tc>
                <a:tc>
                  <a:txBody>
                    <a:bodyPr/>
                    <a:lstStyle/>
                    <a:p>
                      <a:r>
                        <a:rPr lang="en-US" sz="1600" dirty="0"/>
                        <a:t>This refers to your ability to notice claims/arguments that authors are making and your ability to respond to those claims/arguments with your own ideas. </a:t>
                      </a:r>
                    </a:p>
                    <a:p>
                      <a:r>
                        <a:rPr lang="en-US" sz="1600" b="1" dirty="0"/>
                        <a:t>Assignments</a:t>
                      </a:r>
                    </a:p>
                    <a:p>
                      <a:r>
                        <a:rPr lang="en-US" sz="1600" dirty="0"/>
                        <a:t>Reading Logs, Critical Reaction, Peer Response</a:t>
                      </a:r>
                    </a:p>
                  </a:txBody>
                  <a:tcPr/>
                </a:tc>
                <a:extLst>
                  <a:ext uri="{0D108BD9-81ED-4DB2-BD59-A6C34878D82A}">
                    <a16:rowId xmlns:a16="http://schemas.microsoft.com/office/drawing/2014/main" val="1494217136"/>
                  </a:ext>
                </a:extLst>
              </a:tr>
              <a:tr h="1050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Develop and use effective drafting and revision strategies to strengthen college-level writing in multiple modalities</a:t>
                      </a:r>
                    </a:p>
                  </a:txBody>
                  <a:tcPr/>
                </a:tc>
                <a:tc>
                  <a:txBody>
                    <a:bodyPr/>
                    <a:lstStyle/>
                    <a:p>
                      <a:r>
                        <a:rPr lang="en-US" sz="1600" dirty="0"/>
                        <a:t>This refers to your ability to revise/draft your essays and collaborate with your peers to improve the quality of your work</a:t>
                      </a:r>
                    </a:p>
                    <a:p>
                      <a:r>
                        <a:rPr lang="en-US" sz="1600" b="1" dirty="0"/>
                        <a:t>Assignments</a:t>
                      </a:r>
                    </a:p>
                    <a:p>
                      <a:r>
                        <a:rPr lang="en-US" sz="1600" dirty="0"/>
                        <a:t>Critical Reaction, Peer Response</a:t>
                      </a:r>
                    </a:p>
                  </a:txBody>
                  <a:tcPr/>
                </a:tc>
                <a:extLst>
                  <a:ext uri="{0D108BD9-81ED-4DB2-BD59-A6C34878D82A}">
                    <a16:rowId xmlns:a16="http://schemas.microsoft.com/office/drawing/2014/main" val="2155730460"/>
                  </a:ext>
                </a:extLst>
              </a:tr>
              <a:tr h="1292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Recognize and apply conventions of academic English in reading and writing, including appropriately incorporate the ideas and words of others  </a:t>
                      </a:r>
                    </a:p>
                    <a:p>
                      <a:endParaRPr lang="en-US" sz="1800" i="1" dirty="0"/>
                    </a:p>
                  </a:txBody>
                  <a:tcPr/>
                </a:tc>
                <a:tc>
                  <a:txBody>
                    <a:bodyPr/>
                    <a:lstStyle/>
                    <a:p>
                      <a:r>
                        <a:rPr lang="en-US" sz="1600" dirty="0"/>
                        <a:t>This refers your ability to be able to use/recognize the type of writing style(s) that college instructors expect from you. BTW, super uncomfortable with this whole learning outcome, but there you are. </a:t>
                      </a:r>
                    </a:p>
                    <a:p>
                      <a:r>
                        <a:rPr lang="en-US" sz="1600" b="1" dirty="0"/>
                        <a:t>Assignments</a:t>
                      </a:r>
                    </a:p>
                    <a:p>
                      <a:r>
                        <a:rPr lang="en-US" sz="1600" b="0" dirty="0"/>
                        <a:t>All assignments </a:t>
                      </a:r>
                    </a:p>
                  </a:txBody>
                  <a:tcPr/>
                </a:tc>
                <a:extLst>
                  <a:ext uri="{0D108BD9-81ED-4DB2-BD59-A6C34878D82A}">
                    <a16:rowId xmlns:a16="http://schemas.microsoft.com/office/drawing/2014/main" val="138401216"/>
                  </a:ext>
                </a:extLst>
              </a:tr>
              <a:tr h="1926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Demonstrate growth in metacognitive and self-regulatory processes </a:t>
                      </a:r>
                    </a:p>
                    <a:p>
                      <a:endParaRPr lang="en-US" sz="1800" i="1" dirty="0"/>
                    </a:p>
                  </a:txBody>
                  <a:tcPr/>
                </a:tc>
                <a:tc>
                  <a:txBody>
                    <a:bodyPr/>
                    <a:lstStyle/>
                    <a:p>
                      <a:r>
                        <a:rPr lang="en-US" sz="1600" dirty="0"/>
                        <a:t>Metacognition means “thinking about thinking.” Pretty much everything we did in this class was mean to help you become more aware of how you learn in an academic context. I especially wanted these assignments to help you realize that we all have things to learn about how we learn (harr harr).</a:t>
                      </a:r>
                    </a:p>
                    <a:p>
                      <a:r>
                        <a:rPr lang="en-US" sz="1600" b="1" dirty="0"/>
                        <a:t>Assignments</a:t>
                      </a:r>
                    </a:p>
                    <a:p>
                      <a:r>
                        <a:rPr lang="en-US" sz="1600" dirty="0"/>
                        <a:t>Reading Logs, Metacognitive Reading Reflection Paper (part 1 and 2), Strategy-use portfolio</a:t>
                      </a:r>
                    </a:p>
                  </a:txBody>
                  <a:tcPr/>
                </a:tc>
                <a:extLst>
                  <a:ext uri="{0D108BD9-81ED-4DB2-BD59-A6C34878D82A}">
                    <a16:rowId xmlns:a16="http://schemas.microsoft.com/office/drawing/2014/main" val="1551064060"/>
                  </a:ext>
                </a:extLst>
              </a:tr>
            </a:tbl>
          </a:graphicData>
        </a:graphic>
      </p:graphicFrame>
    </p:spTree>
    <p:extLst>
      <p:ext uri="{BB962C8B-B14F-4D97-AF65-F5344CB8AC3E}">
        <p14:creationId xmlns:p14="http://schemas.microsoft.com/office/powerpoint/2010/main" val="3162475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303A5A-457F-4F03-AD22-5530A89AD2F6}"/>
              </a:ext>
            </a:extLst>
          </p:cNvPr>
          <p:cNvPicPr>
            <a:picLocks noChangeAspect="1"/>
          </p:cNvPicPr>
          <p:nvPr/>
        </p:nvPicPr>
        <p:blipFill>
          <a:blip r:embed="rId2"/>
          <a:srcRect t="9770" b="9770"/>
          <a:stretch/>
        </p:blipFill>
        <p:spPr>
          <a:xfrm>
            <a:off x="20" y="10"/>
            <a:ext cx="6392647" cy="6857990"/>
          </a:xfrm>
          <a:prstGeom prst="rect">
            <a:avLst/>
          </a:prstGeom>
        </p:spPr>
      </p:pic>
      <p:sp>
        <p:nvSpPr>
          <p:cNvPr id="2" name="Title 1">
            <a:extLst>
              <a:ext uri="{FF2B5EF4-FFF2-40B4-BE49-F238E27FC236}">
                <a16:creationId xmlns:a16="http://schemas.microsoft.com/office/drawing/2014/main" id="{136DD03E-09FB-7949-A49F-D75BF7129D1E}"/>
              </a:ext>
            </a:extLst>
          </p:cNvPr>
          <p:cNvSpPr>
            <a:spLocks noGrp="1"/>
          </p:cNvSpPr>
          <p:nvPr>
            <p:ph type="title"/>
          </p:nvPr>
        </p:nvSpPr>
        <p:spPr>
          <a:xfrm>
            <a:off x="7064082" y="642594"/>
            <a:ext cx="4472921" cy="1371600"/>
          </a:xfrm>
        </p:spPr>
        <p:txBody>
          <a:bodyPr>
            <a:normAutofit/>
          </a:bodyPr>
          <a:lstStyle/>
          <a:p>
            <a:r>
              <a:rPr lang="en-US" dirty="0"/>
              <a:t>In-Class Worktime</a:t>
            </a:r>
          </a:p>
        </p:txBody>
      </p:sp>
      <p:sp>
        <p:nvSpPr>
          <p:cNvPr id="3" name="Content Placeholder 2">
            <a:extLst>
              <a:ext uri="{FF2B5EF4-FFF2-40B4-BE49-F238E27FC236}">
                <a16:creationId xmlns:a16="http://schemas.microsoft.com/office/drawing/2014/main" id="{7BCC4124-7360-D346-A442-4192B60393B2}"/>
              </a:ext>
            </a:extLst>
          </p:cNvPr>
          <p:cNvSpPr>
            <a:spLocks noGrp="1"/>
          </p:cNvSpPr>
          <p:nvPr>
            <p:ph idx="1"/>
          </p:nvPr>
        </p:nvSpPr>
        <p:spPr>
          <a:xfrm>
            <a:off x="7041744" y="1901239"/>
            <a:ext cx="4472922" cy="3931920"/>
          </a:xfrm>
        </p:spPr>
        <p:txBody>
          <a:bodyPr>
            <a:normAutofit/>
          </a:bodyPr>
          <a:lstStyle/>
          <a:p>
            <a:pPr marL="0" indent="0">
              <a:buNone/>
            </a:pPr>
            <a:r>
              <a:rPr lang="en-US" sz="2000" dirty="0"/>
              <a:t>Please spend the rest of the class period either</a:t>
            </a:r>
          </a:p>
          <a:p>
            <a:pPr lvl="1"/>
            <a:r>
              <a:rPr lang="en-US" sz="2000" dirty="0"/>
              <a:t>Putting together your final portfolio</a:t>
            </a:r>
          </a:p>
          <a:p>
            <a:pPr lvl="1"/>
            <a:r>
              <a:rPr lang="en-US" sz="2000" dirty="0"/>
              <a:t>Reading/annotating “My Mustache” for the final exam</a:t>
            </a:r>
          </a:p>
          <a:p>
            <a:pPr lvl="1"/>
            <a:r>
              <a:rPr lang="en-US" sz="2000" dirty="0"/>
              <a:t>Writing a poem about your favorite photo of James’ cats </a:t>
            </a:r>
          </a:p>
        </p:txBody>
      </p:sp>
    </p:spTree>
    <p:extLst>
      <p:ext uri="{BB962C8B-B14F-4D97-AF65-F5344CB8AC3E}">
        <p14:creationId xmlns:p14="http://schemas.microsoft.com/office/powerpoint/2010/main" val="939280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t lying on top of a desk&#10;&#10;Description automatically generated">
            <a:extLst>
              <a:ext uri="{FF2B5EF4-FFF2-40B4-BE49-F238E27FC236}">
                <a16:creationId xmlns:a16="http://schemas.microsoft.com/office/drawing/2014/main" id="{115B334D-F732-DC4E-963A-466C835BCADB}"/>
              </a:ext>
            </a:extLst>
          </p:cNvPr>
          <p:cNvPicPr>
            <a:picLocks noChangeAspect="1"/>
          </p:cNvPicPr>
          <p:nvPr/>
        </p:nvPicPr>
        <p:blipFill rotWithShape="1">
          <a:blip r:embed="rId3"/>
          <a:srcRect t="1679" r="2" b="2444"/>
          <a:stretch/>
        </p:blipFill>
        <p:spPr>
          <a:xfrm rot="5400000">
            <a:off x="-165955" y="1410905"/>
            <a:ext cx="5607882" cy="4032621"/>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8CC4F8-BBEA-BC43-B4CB-974198556C81}"/>
              </a:ext>
            </a:extLst>
          </p:cNvPr>
          <p:cNvSpPr>
            <a:spLocks noGrp="1"/>
          </p:cNvSpPr>
          <p:nvPr>
            <p:ph type="title"/>
          </p:nvPr>
        </p:nvSpPr>
        <p:spPr>
          <a:xfrm>
            <a:off x="5450209" y="1056640"/>
            <a:ext cx="5799947" cy="3494398"/>
          </a:xfrm>
        </p:spPr>
        <p:txBody>
          <a:bodyPr vert="horz" lIns="91440" tIns="45720" rIns="91440" bIns="45720" rtlCol="0" anchor="b">
            <a:normAutofit/>
          </a:bodyPr>
          <a:lstStyle/>
          <a:p>
            <a:r>
              <a:rPr lang="en-US" sz="8000"/>
              <a:t>Course Evaluation</a:t>
            </a:r>
          </a:p>
        </p:txBody>
      </p:sp>
      <p:sp>
        <p:nvSpPr>
          <p:cNvPr id="3" name="Content Placeholder 2">
            <a:extLst>
              <a:ext uri="{FF2B5EF4-FFF2-40B4-BE49-F238E27FC236}">
                <a16:creationId xmlns:a16="http://schemas.microsoft.com/office/drawing/2014/main" id="{F587C100-9AA4-EC47-848C-0ECED35019B2}"/>
              </a:ext>
            </a:extLst>
          </p:cNvPr>
          <p:cNvSpPr>
            <a:spLocks noGrp="1"/>
          </p:cNvSpPr>
          <p:nvPr>
            <p:ph idx="1"/>
          </p:nvPr>
        </p:nvSpPr>
        <p:spPr>
          <a:xfrm>
            <a:off x="5450210" y="4582814"/>
            <a:ext cx="4041454" cy="1312657"/>
          </a:xfrm>
        </p:spPr>
        <p:txBody>
          <a:bodyPr vert="horz" lIns="91440" tIns="45720" rIns="91440" bIns="45720" rtlCol="0" anchor="t">
            <a:normAutofit/>
          </a:bodyPr>
          <a:lstStyle/>
          <a:p>
            <a:pPr marL="0" indent="0">
              <a:buNone/>
            </a:pPr>
            <a:r>
              <a:rPr lang="en-US" sz="2400"/>
              <a:t>Have you all received an email about this? </a:t>
            </a:r>
          </a:p>
        </p:txBody>
      </p:sp>
    </p:spTree>
    <p:extLst>
      <p:ext uri="{BB962C8B-B14F-4D97-AF65-F5344CB8AC3E}">
        <p14:creationId xmlns:p14="http://schemas.microsoft.com/office/powerpoint/2010/main" val="3645609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CA9B93-F658-694A-8D32-D8ED71C4E11E}"/>
              </a:ext>
            </a:extLst>
          </p:cNvPr>
          <p:cNvSpPr>
            <a:spLocks noGrp="1"/>
          </p:cNvSpPr>
          <p:nvPr>
            <p:ph type="title"/>
          </p:nvPr>
        </p:nvSpPr>
        <p:spPr>
          <a:xfrm>
            <a:off x="312724" y="3433763"/>
            <a:ext cx="3197013" cy="2743200"/>
          </a:xfrm>
        </p:spPr>
        <p:txBody>
          <a:bodyPr anchor="t">
            <a:normAutofit/>
          </a:bodyPr>
          <a:lstStyle/>
          <a:p>
            <a:pPr algn="ctr"/>
            <a:r>
              <a:rPr lang="en-US" sz="4800">
                <a:solidFill>
                  <a:schemeClr val="bg1"/>
                </a:solidFill>
              </a:rPr>
              <a:t>For next time… </a:t>
            </a:r>
          </a:p>
        </p:txBody>
      </p:sp>
      <p:pic>
        <p:nvPicPr>
          <p:cNvPr id="7" name="Graphic 6" descr="Right Double Quote">
            <a:extLst>
              <a:ext uri="{FF2B5EF4-FFF2-40B4-BE49-F238E27FC236}">
                <a16:creationId xmlns:a16="http://schemas.microsoft.com/office/drawing/2014/main" id="{D45F5353-4729-4EFB-9AAE-BF6B955B38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CA14AFC5-BCCC-4D42-854A-6E18E730B0EE}"/>
              </a:ext>
            </a:extLst>
          </p:cNvPr>
          <p:cNvSpPr>
            <a:spLocks noGrp="1"/>
          </p:cNvSpPr>
          <p:nvPr>
            <p:ph idx="1"/>
          </p:nvPr>
        </p:nvSpPr>
        <p:spPr>
          <a:xfrm>
            <a:off x="4330719" y="641615"/>
            <a:ext cx="7289799" cy="5533496"/>
          </a:xfrm>
        </p:spPr>
        <p:txBody>
          <a:bodyPr anchor="ctr">
            <a:normAutofit/>
          </a:bodyPr>
          <a:lstStyle/>
          <a:p>
            <a:r>
              <a:rPr lang="en-US" dirty="0"/>
              <a:t>Finish Portfolio</a:t>
            </a:r>
          </a:p>
          <a:p>
            <a:r>
              <a:rPr lang="en-US" dirty="0"/>
              <a:t>Finish annotations for “My Mustache” </a:t>
            </a:r>
          </a:p>
          <a:p>
            <a:r>
              <a:rPr lang="en-US" dirty="0"/>
              <a:t>Get caught up on any missing assignments! </a:t>
            </a:r>
          </a:p>
        </p:txBody>
      </p:sp>
    </p:spTree>
    <p:extLst>
      <p:ext uri="{BB962C8B-B14F-4D97-AF65-F5344CB8AC3E}">
        <p14:creationId xmlns:p14="http://schemas.microsoft.com/office/powerpoint/2010/main" val="650891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6" name="Group 15">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7" name="Rectangle 16">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F6123FC-37A8-B84B-B0A3-4463FA975C9E}"/>
              </a:ext>
            </a:extLst>
          </p:cNvPr>
          <p:cNvSpPr>
            <a:spLocks noGrp="1"/>
          </p:cNvSpPr>
          <p:nvPr>
            <p:ph type="title"/>
          </p:nvPr>
        </p:nvSpPr>
        <p:spPr>
          <a:xfrm>
            <a:off x="1143000" y="990599"/>
            <a:ext cx="9906000" cy="685800"/>
          </a:xfrm>
        </p:spPr>
        <p:txBody>
          <a:bodyPr anchor="t">
            <a:normAutofit/>
          </a:bodyPr>
          <a:lstStyle/>
          <a:p>
            <a:r>
              <a:rPr lang="en-US" sz="4000" b="1"/>
              <a:t>Agenda</a:t>
            </a:r>
          </a:p>
        </p:txBody>
      </p:sp>
      <p:graphicFrame>
        <p:nvGraphicFramePr>
          <p:cNvPr id="5" name="Content Placeholder 2">
            <a:extLst>
              <a:ext uri="{FF2B5EF4-FFF2-40B4-BE49-F238E27FC236}">
                <a16:creationId xmlns:a16="http://schemas.microsoft.com/office/drawing/2014/main" id="{42D60EB7-27A9-4036-8537-B4472AED1835}"/>
              </a:ext>
            </a:extLst>
          </p:cNvPr>
          <p:cNvGraphicFramePr>
            <a:graphicFrameLocks noGrp="1"/>
          </p:cNvGraphicFramePr>
          <p:nvPr>
            <p:ph idx="1"/>
            <p:extLst>
              <p:ext uri="{D42A27DB-BD31-4B8C-83A1-F6EECF244321}">
                <p14:modId xmlns:p14="http://schemas.microsoft.com/office/powerpoint/2010/main" val="1227692843"/>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c 3" descr="Checkbox Checked with solid fill">
            <a:extLst>
              <a:ext uri="{FF2B5EF4-FFF2-40B4-BE49-F238E27FC236}">
                <a16:creationId xmlns:a16="http://schemas.microsoft.com/office/drawing/2014/main" id="{67C6CAA1-E554-0E43-8DC7-44341A7DCA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2175" y="2971800"/>
            <a:ext cx="914400" cy="914400"/>
          </a:xfrm>
          <a:prstGeom prst="rect">
            <a:avLst/>
          </a:prstGeom>
        </p:spPr>
      </p:pic>
    </p:spTree>
    <p:extLst>
      <p:ext uri="{BB962C8B-B14F-4D97-AF65-F5344CB8AC3E}">
        <p14:creationId xmlns:p14="http://schemas.microsoft.com/office/powerpoint/2010/main" val="1435639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earing clothing&#10;&#10;Description automatically generated with low confidence">
            <a:extLst>
              <a:ext uri="{FF2B5EF4-FFF2-40B4-BE49-F238E27FC236}">
                <a16:creationId xmlns:a16="http://schemas.microsoft.com/office/drawing/2014/main" id="{D2779AEE-5EF7-F147-97D0-F0BBC0956D57}"/>
              </a:ext>
            </a:extLst>
          </p:cNvPr>
          <p:cNvPicPr>
            <a:picLocks noChangeAspect="1"/>
          </p:cNvPicPr>
          <p:nvPr/>
        </p:nvPicPr>
        <p:blipFill rotWithShape="1">
          <a:blip r:embed="rId2"/>
          <a:srcRect l="6908" r="7359"/>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8"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E655E-FA2D-6242-838A-17B75AEA091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How was your weekend – Fall Break Check-in</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515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0950B7-8B16-9B4E-8657-7F12919BE346}"/>
              </a:ext>
            </a:extLst>
          </p:cNvPr>
          <p:cNvSpPr>
            <a:spLocks noGrp="1"/>
          </p:cNvSpPr>
          <p:nvPr>
            <p:ph type="title"/>
          </p:nvPr>
        </p:nvSpPr>
        <p:spPr>
          <a:xfrm>
            <a:off x="312724" y="3433763"/>
            <a:ext cx="3197013" cy="2743200"/>
          </a:xfrm>
        </p:spPr>
        <p:txBody>
          <a:bodyPr anchor="t">
            <a:normAutofit/>
          </a:bodyPr>
          <a:lstStyle/>
          <a:p>
            <a:pPr algn="ctr"/>
            <a:r>
              <a:rPr lang="en-US" sz="4800">
                <a:solidFill>
                  <a:schemeClr val="bg1"/>
                </a:solidFill>
              </a:rPr>
              <a:t>What’s coming up</a:t>
            </a:r>
          </a:p>
        </p:txBody>
      </p:sp>
      <p:pic>
        <p:nvPicPr>
          <p:cNvPr id="7" name="Graphic 6" descr="Person with Idea">
            <a:extLst>
              <a:ext uri="{FF2B5EF4-FFF2-40B4-BE49-F238E27FC236}">
                <a16:creationId xmlns:a16="http://schemas.microsoft.com/office/drawing/2014/main" id="{BED31388-2B99-436D-8D50-479F4958B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9675190D-97D5-4247-BFCA-F1A0FF3F844E}"/>
              </a:ext>
            </a:extLst>
          </p:cNvPr>
          <p:cNvSpPr>
            <a:spLocks noGrp="1"/>
          </p:cNvSpPr>
          <p:nvPr>
            <p:ph idx="1"/>
          </p:nvPr>
        </p:nvSpPr>
        <p:spPr>
          <a:xfrm>
            <a:off x="4330719" y="641615"/>
            <a:ext cx="7289799" cy="5533496"/>
          </a:xfrm>
        </p:spPr>
        <p:txBody>
          <a:bodyPr anchor="ctr">
            <a:normAutofit/>
          </a:bodyPr>
          <a:lstStyle/>
          <a:p>
            <a:r>
              <a:rPr lang="en-US" dirty="0"/>
              <a:t>Metacognitive Reading Reflection (Part 2) due TODAY</a:t>
            </a:r>
          </a:p>
          <a:p>
            <a:r>
              <a:rPr lang="en-US" dirty="0"/>
              <a:t>Portfolio Project (we’ll work on this in-class) due Thursday, December 2nd</a:t>
            </a:r>
          </a:p>
          <a:p>
            <a:r>
              <a:rPr lang="en-US" dirty="0"/>
              <a:t>Final Exam – Wednesday, Dec. 7: 11-1:30</a:t>
            </a:r>
          </a:p>
          <a:p>
            <a:pPr lvl="1"/>
            <a:r>
              <a:rPr lang="en-US" dirty="0"/>
              <a:t>You may take it whenever you want, but that’s the time that I’ll be available for questions</a:t>
            </a:r>
          </a:p>
        </p:txBody>
      </p:sp>
    </p:spTree>
    <p:extLst>
      <p:ext uri="{BB962C8B-B14F-4D97-AF65-F5344CB8AC3E}">
        <p14:creationId xmlns:p14="http://schemas.microsoft.com/office/powerpoint/2010/main" val="25519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1BC937A-088C-794E-BF1C-E3D14F768CE3}"/>
              </a:ext>
            </a:extLst>
          </p:cNvPr>
          <p:cNvPicPr>
            <a:picLocks noChangeAspect="1"/>
          </p:cNvPicPr>
          <p:nvPr/>
        </p:nvPicPr>
        <p:blipFill>
          <a:blip r:embed="rId2"/>
          <a:stretch>
            <a:fillRect/>
          </a:stretch>
        </p:blipFill>
        <p:spPr>
          <a:xfrm>
            <a:off x="2967789" y="457200"/>
            <a:ext cx="6256422" cy="5943600"/>
          </a:xfrm>
          <a:prstGeom prst="rect">
            <a:avLst/>
          </a:prstGeom>
        </p:spPr>
      </p:pic>
      <p:sp>
        <p:nvSpPr>
          <p:cNvPr id="6" name="TextBox 5">
            <a:extLst>
              <a:ext uri="{FF2B5EF4-FFF2-40B4-BE49-F238E27FC236}">
                <a16:creationId xmlns:a16="http://schemas.microsoft.com/office/drawing/2014/main" id="{53E60CC6-7FB9-FB40-8978-996172E5C438}"/>
              </a:ext>
            </a:extLst>
          </p:cNvPr>
          <p:cNvSpPr txBox="1"/>
          <p:nvPr/>
        </p:nvSpPr>
        <p:spPr>
          <a:xfrm>
            <a:off x="9815026" y="2690122"/>
            <a:ext cx="19894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 promise, I planned on assigning this before I had a mustache</a:t>
            </a:r>
          </a:p>
        </p:txBody>
      </p:sp>
    </p:spTree>
    <p:extLst>
      <p:ext uri="{BB962C8B-B14F-4D97-AF65-F5344CB8AC3E}">
        <p14:creationId xmlns:p14="http://schemas.microsoft.com/office/powerpoint/2010/main" val="61357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04F3-C61C-464A-B98F-CB673BD0B15F}"/>
              </a:ext>
            </a:extLst>
          </p:cNvPr>
          <p:cNvSpPr>
            <a:spLocks noGrp="1"/>
          </p:cNvSpPr>
          <p:nvPr>
            <p:ph type="title"/>
          </p:nvPr>
        </p:nvSpPr>
        <p:spPr/>
        <p:txBody>
          <a:bodyPr/>
          <a:lstStyle/>
          <a:p>
            <a:r>
              <a:rPr lang="en-US" dirty="0"/>
              <a:t>Prepping for the final – Class notes</a:t>
            </a:r>
          </a:p>
        </p:txBody>
      </p:sp>
      <p:sp>
        <p:nvSpPr>
          <p:cNvPr id="3" name="Content Placeholder 2">
            <a:extLst>
              <a:ext uri="{FF2B5EF4-FFF2-40B4-BE49-F238E27FC236}">
                <a16:creationId xmlns:a16="http://schemas.microsoft.com/office/drawing/2014/main" id="{712BBCB7-56A0-5847-AD27-DFF49A67B674}"/>
              </a:ext>
            </a:extLst>
          </p:cNvPr>
          <p:cNvSpPr>
            <a:spLocks noGrp="1"/>
          </p:cNvSpPr>
          <p:nvPr>
            <p:ph idx="1"/>
          </p:nvPr>
        </p:nvSpPr>
        <p:spPr/>
        <p:txBody>
          <a:bodyPr/>
          <a:lstStyle/>
          <a:p>
            <a:pPr marL="0" indent="0">
              <a:buNone/>
            </a:pPr>
            <a:r>
              <a:rPr lang="en-US" dirty="0"/>
              <a:t>On Canvas, find the link under today’s module, titled “My Mustache, Notes for the Final”</a:t>
            </a:r>
          </a:p>
          <a:p>
            <a:r>
              <a:rPr lang="en-US" dirty="0"/>
              <a:t>Each group will be assigned one slide to work on</a:t>
            </a:r>
          </a:p>
          <a:p>
            <a:r>
              <a:rPr lang="en-US" dirty="0"/>
              <a:t>Add to your slide by using textboxes. Click the icon shown below to add a text box</a:t>
            </a:r>
          </a:p>
          <a:p>
            <a:endParaRPr lang="en-US" dirty="0"/>
          </a:p>
          <a:p>
            <a:endParaRPr lang="en-US" dirty="0"/>
          </a:p>
          <a:p>
            <a:r>
              <a:rPr lang="en-US" dirty="0"/>
              <a:t>Update your slides with your group – once you’re finished, read your classmate’s slides and make an attempt at creating a summary</a:t>
            </a:r>
          </a:p>
        </p:txBody>
      </p:sp>
      <p:pic>
        <p:nvPicPr>
          <p:cNvPr id="5" name="Picture 4" descr="Graphical user interface, text, application&#10;&#10;Description automatically generated">
            <a:extLst>
              <a:ext uri="{FF2B5EF4-FFF2-40B4-BE49-F238E27FC236}">
                <a16:creationId xmlns:a16="http://schemas.microsoft.com/office/drawing/2014/main" id="{8941E2C4-3A16-F448-98E5-C096E712B7E9}"/>
              </a:ext>
            </a:extLst>
          </p:cNvPr>
          <p:cNvPicPr>
            <a:picLocks noChangeAspect="1"/>
          </p:cNvPicPr>
          <p:nvPr/>
        </p:nvPicPr>
        <p:blipFill>
          <a:blip r:embed="rId2"/>
          <a:stretch>
            <a:fillRect/>
          </a:stretch>
        </p:blipFill>
        <p:spPr>
          <a:xfrm>
            <a:off x="3514735" y="3775904"/>
            <a:ext cx="4690433" cy="1385094"/>
          </a:xfrm>
          <a:prstGeom prst="rect">
            <a:avLst/>
          </a:prstGeom>
        </p:spPr>
      </p:pic>
      <p:pic>
        <p:nvPicPr>
          <p:cNvPr id="7" name="Graphic 6" descr="Arrow Right with solid fill">
            <a:extLst>
              <a:ext uri="{FF2B5EF4-FFF2-40B4-BE49-F238E27FC236}">
                <a16:creationId xmlns:a16="http://schemas.microsoft.com/office/drawing/2014/main" id="{AB7DF9E7-5E42-0847-B7CB-13C5822C5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867592">
            <a:off x="7544281" y="3770330"/>
            <a:ext cx="1321774" cy="914400"/>
          </a:xfrm>
          <a:prstGeom prst="rect">
            <a:avLst/>
          </a:prstGeom>
        </p:spPr>
      </p:pic>
    </p:spTree>
    <p:extLst>
      <p:ext uri="{BB962C8B-B14F-4D97-AF65-F5344CB8AC3E}">
        <p14:creationId xmlns:p14="http://schemas.microsoft.com/office/powerpoint/2010/main" val="423478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3EC2F9-AEBE-CE4E-84D8-D7CD5AC0E89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Strategy Use Portfolio Project</a:t>
            </a:r>
          </a:p>
        </p:txBody>
      </p:sp>
      <p:sp>
        <p:nvSpPr>
          <p:cNvPr id="3" name="Content Placeholder 2">
            <a:extLst>
              <a:ext uri="{FF2B5EF4-FFF2-40B4-BE49-F238E27FC236}">
                <a16:creationId xmlns:a16="http://schemas.microsoft.com/office/drawing/2014/main" id="{D2553EEE-E0D5-6148-A20D-8A221B91DA70}"/>
              </a:ext>
            </a:extLst>
          </p:cNvPr>
          <p:cNvSpPr>
            <a:spLocks noGrp="1"/>
          </p:cNvSpPr>
          <p:nvPr>
            <p:ph idx="1"/>
          </p:nvPr>
        </p:nvSpPr>
        <p:spPr>
          <a:xfrm>
            <a:off x="4810259" y="649480"/>
            <a:ext cx="6555347" cy="5546047"/>
          </a:xfrm>
        </p:spPr>
        <p:txBody>
          <a:bodyPr anchor="ctr">
            <a:normAutofit/>
          </a:bodyPr>
          <a:lstStyle/>
          <a:p>
            <a:pPr marL="0" indent="0">
              <a:buNone/>
            </a:pPr>
            <a:r>
              <a:rPr lang="en-US" sz="2400" b="1" dirty="0"/>
              <a:t>Purpose </a:t>
            </a:r>
          </a:p>
          <a:p>
            <a:pPr marL="0" indent="0">
              <a:buNone/>
            </a:pPr>
            <a:r>
              <a:rPr lang="en-US" sz="2400" dirty="0"/>
              <a:t>The purpose of this assignment is to collect examples of work that you've done this semester that exemplifies your mastery of certain reading strategies or skills and demonstrates your achievement of the course's learning outcomes. </a:t>
            </a:r>
          </a:p>
        </p:txBody>
      </p:sp>
    </p:spTree>
    <p:extLst>
      <p:ext uri="{BB962C8B-B14F-4D97-AF65-F5344CB8AC3E}">
        <p14:creationId xmlns:p14="http://schemas.microsoft.com/office/powerpoint/2010/main" val="4222625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76B8-62FE-A740-85B2-0E1F4E0DF948}"/>
              </a:ext>
            </a:extLst>
          </p:cNvPr>
          <p:cNvSpPr>
            <a:spLocks noGrp="1"/>
          </p:cNvSpPr>
          <p:nvPr>
            <p:ph type="title"/>
          </p:nvPr>
        </p:nvSpPr>
        <p:spPr>
          <a:xfrm>
            <a:off x="573409" y="559477"/>
            <a:ext cx="3765200" cy="5709931"/>
          </a:xfrm>
        </p:spPr>
        <p:txBody>
          <a:bodyPr>
            <a:normAutofit/>
          </a:bodyPr>
          <a:lstStyle/>
          <a:p>
            <a:pPr algn="ctr"/>
            <a:r>
              <a:rPr lang="en-US" dirty="0"/>
              <a:t>Strategy Use Portfolio Project</a:t>
            </a:r>
            <a:endParaRPr lang="en-US"/>
          </a:p>
        </p:txBody>
      </p:sp>
      <p:graphicFrame>
        <p:nvGraphicFramePr>
          <p:cNvPr id="5" name="Content Placeholder 2">
            <a:extLst>
              <a:ext uri="{FF2B5EF4-FFF2-40B4-BE49-F238E27FC236}">
                <a16:creationId xmlns:a16="http://schemas.microsoft.com/office/drawing/2014/main" id="{43D61A0A-C22B-4DFA-92CE-E08FEE8E7BC0}"/>
              </a:ext>
            </a:extLst>
          </p:cNvPr>
          <p:cNvGraphicFramePr>
            <a:graphicFrameLocks noGrp="1"/>
          </p:cNvGraphicFramePr>
          <p:nvPr>
            <p:ph idx="1"/>
            <p:extLst>
              <p:ext uri="{D42A27DB-BD31-4B8C-83A1-F6EECF244321}">
                <p14:modId xmlns:p14="http://schemas.microsoft.com/office/powerpoint/2010/main" val="2775068790"/>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13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pic>
        <p:nvPicPr>
          <p:cNvPr id="5" name="Picture 4">
            <a:extLst>
              <a:ext uri="{FF2B5EF4-FFF2-40B4-BE49-F238E27FC236}">
                <a16:creationId xmlns:a16="http://schemas.microsoft.com/office/drawing/2014/main" id="{B7B47500-4CCE-439E-BD62-E63E4B696D12}"/>
              </a:ext>
            </a:extLst>
          </p:cNvPr>
          <p:cNvPicPr>
            <a:picLocks noChangeAspect="1"/>
          </p:cNvPicPr>
          <p:nvPr/>
        </p:nvPicPr>
        <p:blipFill>
          <a:blip r:embed="rId2"/>
          <a:srcRect l="15045" r="15045"/>
          <a:stretch/>
        </p:blipFill>
        <p:spPr>
          <a:xfrm rot="5400000">
            <a:off x="-232651" y="232681"/>
            <a:ext cx="6857990" cy="6392647"/>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6EA70861-0B92-9A46-A3E7-523135C9E0B4}"/>
              </a:ext>
            </a:extLst>
          </p:cNvPr>
          <p:cNvSpPr>
            <a:spLocks noGrp="1"/>
          </p:cNvSpPr>
          <p:nvPr>
            <p:ph type="title"/>
          </p:nvPr>
        </p:nvSpPr>
        <p:spPr>
          <a:xfrm>
            <a:off x="7064082" y="642594"/>
            <a:ext cx="4472921" cy="1371600"/>
          </a:xfrm>
        </p:spPr>
        <p:txBody>
          <a:bodyPr>
            <a:normAutofit/>
          </a:bodyPr>
          <a:lstStyle/>
          <a:p>
            <a:r>
              <a:rPr lang="en-US" dirty="0"/>
              <a:t>Strategy Use Portfolio Part 1</a:t>
            </a:r>
          </a:p>
        </p:txBody>
      </p:sp>
      <p:sp>
        <p:nvSpPr>
          <p:cNvPr id="3" name="Content Placeholder 2">
            <a:extLst>
              <a:ext uri="{FF2B5EF4-FFF2-40B4-BE49-F238E27FC236}">
                <a16:creationId xmlns:a16="http://schemas.microsoft.com/office/drawing/2014/main" id="{D181D029-F389-BF46-8F4B-CD2BE8926DC9}"/>
              </a:ext>
            </a:extLst>
          </p:cNvPr>
          <p:cNvSpPr>
            <a:spLocks noGrp="1"/>
          </p:cNvSpPr>
          <p:nvPr>
            <p:ph idx="1"/>
          </p:nvPr>
        </p:nvSpPr>
        <p:spPr>
          <a:xfrm>
            <a:off x="7064082" y="2103120"/>
            <a:ext cx="4472922" cy="3931920"/>
          </a:xfrm>
        </p:spPr>
        <p:txBody>
          <a:bodyPr>
            <a:normAutofit/>
          </a:bodyPr>
          <a:lstStyle/>
          <a:p>
            <a:pPr marL="0" indent="0">
              <a:buNone/>
            </a:pPr>
            <a:r>
              <a:rPr lang="en-US" sz="1800" dirty="0"/>
              <a:t>Introduce your portfolio through a short introductory paragraph. </a:t>
            </a:r>
          </a:p>
          <a:p>
            <a:pPr marL="0" indent="0">
              <a:buNone/>
            </a:pPr>
            <a:r>
              <a:rPr lang="en-US" sz="1800" b="1" dirty="0"/>
              <a:t>Provide a thesis statement that guides your reader’s viewing of the portfolio</a:t>
            </a:r>
            <a:r>
              <a:rPr lang="en-US" sz="1800" dirty="0"/>
              <a:t>. </a:t>
            </a:r>
          </a:p>
          <a:p>
            <a:pPr marL="0" indent="0">
              <a:buNone/>
            </a:pPr>
            <a:r>
              <a:rPr lang="en-US" sz="1800" dirty="0"/>
              <a:t>What do you want them to take away from learning about your learning this semester? How will developing these skills help you achieve your college or career goals? How have you used these skills outside of RDG1300 or ENG1310/20?</a:t>
            </a:r>
          </a:p>
        </p:txBody>
      </p:sp>
    </p:spTree>
    <p:extLst>
      <p:ext uri="{BB962C8B-B14F-4D97-AF65-F5344CB8AC3E}">
        <p14:creationId xmlns:p14="http://schemas.microsoft.com/office/powerpoint/2010/main" val="413398213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AnalogousFromLightSeedRightStep">
      <a:dk1>
        <a:srgbClr val="000000"/>
      </a:dk1>
      <a:lt1>
        <a:srgbClr val="FFFFFF"/>
      </a:lt1>
      <a:dk2>
        <a:srgbClr val="21303A"/>
      </a:dk2>
      <a:lt2>
        <a:srgbClr val="E2E3E8"/>
      </a:lt2>
      <a:accent1>
        <a:srgbClr val="ABA271"/>
      </a:accent1>
      <a:accent2>
        <a:srgbClr val="94A75E"/>
      </a:accent2>
      <a:accent3>
        <a:srgbClr val="83AA70"/>
      </a:accent3>
      <a:accent4>
        <a:srgbClr val="63B16A"/>
      </a:accent4>
      <a:accent5>
        <a:srgbClr val="70AD8F"/>
      </a:accent5>
      <a:accent6>
        <a:srgbClr val="62AEA8"/>
      </a:accent6>
      <a:hlink>
        <a:srgbClr val="6975AE"/>
      </a:hlink>
      <a:folHlink>
        <a:srgbClr val="7F7F7F"/>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1641</TotalTime>
  <Words>1184</Words>
  <Application>Microsoft Macintosh PowerPoint</Application>
  <PresentationFormat>Widescreen</PresentationFormat>
  <Paragraphs>105</Paragraphs>
  <Slides>17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Avenir Next LT Pro</vt:lpstr>
      <vt:lpstr>Avenir Next LT Pro Light</vt:lpstr>
      <vt:lpstr>Calibri</vt:lpstr>
      <vt:lpstr>Calibri Light</vt:lpstr>
      <vt:lpstr>Garamond</vt:lpstr>
      <vt:lpstr>Office Theme</vt:lpstr>
      <vt:lpstr>SavonVTI</vt:lpstr>
      <vt:lpstr>RDG 1300 P07</vt:lpstr>
      <vt:lpstr>Agenda</vt:lpstr>
      <vt:lpstr>How was your weekend – Fall Break Check-in</vt:lpstr>
      <vt:lpstr>What’s coming up</vt:lpstr>
      <vt:lpstr>PowerPoint Presentation</vt:lpstr>
      <vt:lpstr>Prepping for the final – Class notes</vt:lpstr>
      <vt:lpstr>Strategy Use Portfolio Project</vt:lpstr>
      <vt:lpstr>Strategy Use Portfolio Project</vt:lpstr>
      <vt:lpstr>Strategy Use Portfolio Part 1</vt:lpstr>
      <vt:lpstr>Strategy Use Portfolio Part 2</vt:lpstr>
      <vt:lpstr>For each assignment that you include… </vt:lpstr>
      <vt:lpstr>Assignments that you may include</vt:lpstr>
      <vt:lpstr>PowerPoint Presentation</vt:lpstr>
      <vt:lpstr>PowerPoint Presentation</vt:lpstr>
      <vt:lpstr>In-Class Worktime</vt:lpstr>
      <vt:lpstr>Course Evaluation</vt:lpstr>
      <vt:lpstr>For next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RDG 1300 P06</dc:title>
  <dc:creator>Dyer, James M</dc:creator>
  <cp:lastModifiedBy>Dyer, James M</cp:lastModifiedBy>
  <cp:revision>4</cp:revision>
  <dcterms:created xsi:type="dcterms:W3CDTF">2021-11-22T15:51:54Z</dcterms:created>
  <dcterms:modified xsi:type="dcterms:W3CDTF">2021-11-30T17:21:53Z</dcterms:modified>
</cp:coreProperties>
</file>