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56" r:id="rId3"/>
    <p:sldId id="257" r:id="rId4"/>
    <p:sldId id="258" r:id="rId5"/>
    <p:sldId id="283" r:id="rId6"/>
    <p:sldId id="260" r:id="rId7"/>
    <p:sldId id="269" r:id="rId8"/>
    <p:sldId id="271" r:id="rId9"/>
    <p:sldId id="272" r:id="rId10"/>
    <p:sldId id="263" r:id="rId11"/>
    <p:sldId id="268" r:id="rId12"/>
    <p:sldId id="273" r:id="rId13"/>
    <p:sldId id="274" r:id="rId14"/>
    <p:sldId id="275" r:id="rId15"/>
    <p:sldId id="265" r:id="rId16"/>
    <p:sldId id="277" r:id="rId17"/>
    <p:sldId id="266" r:id="rId18"/>
    <p:sldId id="261" r:id="rId19"/>
    <p:sldId id="262" r:id="rId20"/>
    <p:sldId id="279" r:id="rId21"/>
    <p:sldId id="280" r:id="rId22"/>
    <p:sldId id="278" r:id="rId23"/>
    <p:sldId id="282" r:id="rId24"/>
    <p:sldId id="267"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98192-4E26-4D44-AA83-24FA1782B05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7978C1-B895-411D-8259-E6895143A9ED}">
      <dgm:prSet/>
      <dgm:spPr/>
      <dgm:t>
        <a:bodyPr/>
        <a:lstStyle/>
        <a:p>
          <a:r>
            <a:rPr lang="en-US"/>
            <a:t>MARSI (round 2)</a:t>
          </a:r>
        </a:p>
      </dgm:t>
    </dgm:pt>
    <dgm:pt modelId="{8AA509AD-3137-49C2-B063-4D8169953810}" type="parTrans" cxnId="{7EC07206-6C22-4641-B8B3-B657B02258FC}">
      <dgm:prSet/>
      <dgm:spPr/>
      <dgm:t>
        <a:bodyPr/>
        <a:lstStyle/>
        <a:p>
          <a:endParaRPr lang="en-US"/>
        </a:p>
      </dgm:t>
    </dgm:pt>
    <dgm:pt modelId="{8FA52334-EE6F-47A7-A6AC-826FACFD1104}" type="sibTrans" cxnId="{7EC07206-6C22-4641-B8B3-B657B02258FC}">
      <dgm:prSet/>
      <dgm:spPr/>
      <dgm:t>
        <a:bodyPr/>
        <a:lstStyle/>
        <a:p>
          <a:endParaRPr lang="en-US"/>
        </a:p>
      </dgm:t>
    </dgm:pt>
    <dgm:pt modelId="{BA79344F-394A-4208-86CF-373807674490}">
      <dgm:prSet/>
      <dgm:spPr/>
      <dgm:t>
        <a:bodyPr/>
        <a:lstStyle/>
        <a:p>
          <a:r>
            <a:rPr lang="en-US"/>
            <a:t>Metacognitive Reading Reflection Paper #2 </a:t>
          </a:r>
        </a:p>
      </dgm:t>
    </dgm:pt>
    <dgm:pt modelId="{0475D3BC-1F45-4B7F-9EAF-06C3E6F434FE}" type="parTrans" cxnId="{A4427215-1732-4311-B086-6A54612AB5B6}">
      <dgm:prSet/>
      <dgm:spPr/>
      <dgm:t>
        <a:bodyPr/>
        <a:lstStyle/>
        <a:p>
          <a:endParaRPr lang="en-US"/>
        </a:p>
      </dgm:t>
    </dgm:pt>
    <dgm:pt modelId="{94A025C1-7FF0-4D7B-8278-90CDDBBB3F2A}" type="sibTrans" cxnId="{A4427215-1732-4311-B086-6A54612AB5B6}">
      <dgm:prSet/>
      <dgm:spPr/>
      <dgm:t>
        <a:bodyPr/>
        <a:lstStyle/>
        <a:p>
          <a:endParaRPr lang="en-US"/>
        </a:p>
      </dgm:t>
    </dgm:pt>
    <dgm:pt modelId="{37736630-1A8C-438E-ABCC-40C1F21C2639}">
      <dgm:prSet/>
      <dgm:spPr/>
      <dgm:t>
        <a:bodyPr/>
        <a:lstStyle/>
        <a:p>
          <a:r>
            <a:rPr lang="en-US"/>
            <a:t>Getting ready for the final</a:t>
          </a:r>
        </a:p>
      </dgm:t>
    </dgm:pt>
    <dgm:pt modelId="{D4DA6D7F-1AFD-4036-98B0-4D8ACF74B28F}" type="parTrans" cxnId="{410E5FB9-636F-4DA2-8D58-F794E755A1C1}">
      <dgm:prSet/>
      <dgm:spPr/>
      <dgm:t>
        <a:bodyPr/>
        <a:lstStyle/>
        <a:p>
          <a:endParaRPr lang="en-US"/>
        </a:p>
      </dgm:t>
    </dgm:pt>
    <dgm:pt modelId="{B768F6C8-2080-4CB2-9B22-A0AC4035D7E3}" type="sibTrans" cxnId="{410E5FB9-636F-4DA2-8D58-F794E755A1C1}">
      <dgm:prSet/>
      <dgm:spPr/>
      <dgm:t>
        <a:bodyPr/>
        <a:lstStyle/>
        <a:p>
          <a:endParaRPr lang="en-US"/>
        </a:p>
      </dgm:t>
    </dgm:pt>
    <dgm:pt modelId="{3E045225-50F3-46D3-B5CD-EB782AC5DC5B}" type="pres">
      <dgm:prSet presAssocID="{BC298192-4E26-4D44-AA83-24FA1782B05E}" presName="root" presStyleCnt="0">
        <dgm:presLayoutVars>
          <dgm:dir/>
          <dgm:resizeHandles val="exact"/>
        </dgm:presLayoutVars>
      </dgm:prSet>
      <dgm:spPr/>
    </dgm:pt>
    <dgm:pt modelId="{F5C68C9A-5EBB-44A6-9657-11904292B762}" type="pres">
      <dgm:prSet presAssocID="{737978C1-B895-411D-8259-E6895143A9ED}" presName="compNode" presStyleCnt="0"/>
      <dgm:spPr/>
    </dgm:pt>
    <dgm:pt modelId="{E4E0848A-6214-44D3-9429-23B6EB7E8EB5}" type="pres">
      <dgm:prSet presAssocID="{737978C1-B895-411D-8259-E6895143A9ED}" presName="bgRect" presStyleLbl="bgShp" presStyleIdx="0" presStyleCnt="3"/>
      <dgm:spPr/>
    </dgm:pt>
    <dgm:pt modelId="{FF45C56F-A5D1-42DC-BDF6-58F384BD056D}" type="pres">
      <dgm:prSet presAssocID="{737978C1-B895-411D-8259-E6895143A9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ze"/>
        </a:ext>
      </dgm:extLst>
    </dgm:pt>
    <dgm:pt modelId="{65221F21-2A12-4F14-8378-D89673B281D2}" type="pres">
      <dgm:prSet presAssocID="{737978C1-B895-411D-8259-E6895143A9ED}" presName="spaceRect" presStyleCnt="0"/>
      <dgm:spPr/>
    </dgm:pt>
    <dgm:pt modelId="{2E83DC5C-5D43-4040-9CBF-9D725B6E40C6}" type="pres">
      <dgm:prSet presAssocID="{737978C1-B895-411D-8259-E6895143A9ED}" presName="parTx" presStyleLbl="revTx" presStyleIdx="0" presStyleCnt="3">
        <dgm:presLayoutVars>
          <dgm:chMax val="0"/>
          <dgm:chPref val="0"/>
        </dgm:presLayoutVars>
      </dgm:prSet>
      <dgm:spPr/>
    </dgm:pt>
    <dgm:pt modelId="{6C3A329B-69F2-48CD-8291-A4D1D2DFDDA7}" type="pres">
      <dgm:prSet presAssocID="{8FA52334-EE6F-47A7-A6AC-826FACFD1104}" presName="sibTrans" presStyleCnt="0"/>
      <dgm:spPr/>
    </dgm:pt>
    <dgm:pt modelId="{4671AAA6-0AF3-4013-9ECF-A664B228387C}" type="pres">
      <dgm:prSet presAssocID="{BA79344F-394A-4208-86CF-373807674490}" presName="compNode" presStyleCnt="0"/>
      <dgm:spPr/>
    </dgm:pt>
    <dgm:pt modelId="{FD1A111C-57D2-485B-B9B7-ED1D7D23A076}" type="pres">
      <dgm:prSet presAssocID="{BA79344F-394A-4208-86CF-373807674490}" presName="bgRect" presStyleLbl="bgShp" presStyleIdx="1" presStyleCnt="3"/>
      <dgm:spPr/>
    </dgm:pt>
    <dgm:pt modelId="{12AE2718-7840-4A8B-83D3-FF735675D314}" type="pres">
      <dgm:prSet presAssocID="{BA79344F-394A-4208-86CF-3738076744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DBCB3DF-CBA1-4839-B2C7-56B93E98E162}" type="pres">
      <dgm:prSet presAssocID="{BA79344F-394A-4208-86CF-373807674490}" presName="spaceRect" presStyleCnt="0"/>
      <dgm:spPr/>
    </dgm:pt>
    <dgm:pt modelId="{DEEFCADD-DE00-4D50-A723-3E653D6DBA46}" type="pres">
      <dgm:prSet presAssocID="{BA79344F-394A-4208-86CF-373807674490}" presName="parTx" presStyleLbl="revTx" presStyleIdx="1" presStyleCnt="3">
        <dgm:presLayoutVars>
          <dgm:chMax val="0"/>
          <dgm:chPref val="0"/>
        </dgm:presLayoutVars>
      </dgm:prSet>
      <dgm:spPr/>
    </dgm:pt>
    <dgm:pt modelId="{E7779B7D-BD9F-46B6-98AE-85B12D15A58C}" type="pres">
      <dgm:prSet presAssocID="{94A025C1-7FF0-4D7B-8278-90CDDBBB3F2A}" presName="sibTrans" presStyleCnt="0"/>
      <dgm:spPr/>
    </dgm:pt>
    <dgm:pt modelId="{A1311589-6A49-434C-84E7-4B5C5351D2ED}" type="pres">
      <dgm:prSet presAssocID="{37736630-1A8C-438E-ABCC-40C1F21C2639}" presName="compNode" presStyleCnt="0"/>
      <dgm:spPr/>
    </dgm:pt>
    <dgm:pt modelId="{2CF3E7B5-E53C-4E81-9E52-A60214AA6DD5}" type="pres">
      <dgm:prSet presAssocID="{37736630-1A8C-438E-ABCC-40C1F21C2639}" presName="bgRect" presStyleLbl="bgShp" presStyleIdx="2" presStyleCnt="3"/>
      <dgm:spPr/>
    </dgm:pt>
    <dgm:pt modelId="{506D7D03-EBDA-4AD1-A18C-118435EE8B40}" type="pres">
      <dgm:prSet presAssocID="{37736630-1A8C-438E-ABCC-40C1F21C263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28176DD-A223-42B8-AB24-5D624DB452B3}" type="pres">
      <dgm:prSet presAssocID="{37736630-1A8C-438E-ABCC-40C1F21C2639}" presName="spaceRect" presStyleCnt="0"/>
      <dgm:spPr/>
    </dgm:pt>
    <dgm:pt modelId="{4370D30E-F55D-4BDC-B46F-1DC51159B00A}" type="pres">
      <dgm:prSet presAssocID="{37736630-1A8C-438E-ABCC-40C1F21C2639}" presName="parTx" presStyleLbl="revTx" presStyleIdx="2" presStyleCnt="3">
        <dgm:presLayoutVars>
          <dgm:chMax val="0"/>
          <dgm:chPref val="0"/>
        </dgm:presLayoutVars>
      </dgm:prSet>
      <dgm:spPr/>
    </dgm:pt>
  </dgm:ptLst>
  <dgm:cxnLst>
    <dgm:cxn modelId="{7EC07206-6C22-4641-B8B3-B657B02258FC}" srcId="{BC298192-4E26-4D44-AA83-24FA1782B05E}" destId="{737978C1-B895-411D-8259-E6895143A9ED}" srcOrd="0" destOrd="0" parTransId="{8AA509AD-3137-49C2-B063-4D8169953810}" sibTransId="{8FA52334-EE6F-47A7-A6AC-826FACFD1104}"/>
    <dgm:cxn modelId="{A4427215-1732-4311-B086-6A54612AB5B6}" srcId="{BC298192-4E26-4D44-AA83-24FA1782B05E}" destId="{BA79344F-394A-4208-86CF-373807674490}" srcOrd="1" destOrd="0" parTransId="{0475D3BC-1F45-4B7F-9EAF-06C3E6F434FE}" sibTransId="{94A025C1-7FF0-4D7B-8278-90CDDBBB3F2A}"/>
    <dgm:cxn modelId="{1CFCAA1A-F93D-409E-A4EE-8C5E9EB975D8}" type="presOf" srcId="{737978C1-B895-411D-8259-E6895143A9ED}" destId="{2E83DC5C-5D43-4040-9CBF-9D725B6E40C6}" srcOrd="0" destOrd="0" presId="urn:microsoft.com/office/officeart/2018/2/layout/IconVerticalSolidList"/>
    <dgm:cxn modelId="{B6275553-5A4B-4206-9148-0BA1147479B1}" type="presOf" srcId="{BC298192-4E26-4D44-AA83-24FA1782B05E}" destId="{3E045225-50F3-46D3-B5CD-EB782AC5DC5B}" srcOrd="0" destOrd="0" presId="urn:microsoft.com/office/officeart/2018/2/layout/IconVerticalSolidList"/>
    <dgm:cxn modelId="{BDECF061-DC52-4927-872A-9CC7A4A6E6FD}" type="presOf" srcId="{37736630-1A8C-438E-ABCC-40C1F21C2639}" destId="{4370D30E-F55D-4BDC-B46F-1DC51159B00A}" srcOrd="0" destOrd="0" presId="urn:microsoft.com/office/officeart/2018/2/layout/IconVerticalSolidList"/>
    <dgm:cxn modelId="{410E5FB9-636F-4DA2-8D58-F794E755A1C1}" srcId="{BC298192-4E26-4D44-AA83-24FA1782B05E}" destId="{37736630-1A8C-438E-ABCC-40C1F21C2639}" srcOrd="2" destOrd="0" parTransId="{D4DA6D7F-1AFD-4036-98B0-4D8ACF74B28F}" sibTransId="{B768F6C8-2080-4CB2-9B22-A0AC4035D7E3}"/>
    <dgm:cxn modelId="{8A02C1D3-BA32-4C91-BEDE-1CBE90D36FEC}" type="presOf" srcId="{BA79344F-394A-4208-86CF-373807674490}" destId="{DEEFCADD-DE00-4D50-A723-3E653D6DBA46}" srcOrd="0" destOrd="0" presId="urn:microsoft.com/office/officeart/2018/2/layout/IconVerticalSolidList"/>
    <dgm:cxn modelId="{CD96B1A9-AC95-4B90-BD54-BF11864E0EDA}" type="presParOf" srcId="{3E045225-50F3-46D3-B5CD-EB782AC5DC5B}" destId="{F5C68C9A-5EBB-44A6-9657-11904292B762}" srcOrd="0" destOrd="0" presId="urn:microsoft.com/office/officeart/2018/2/layout/IconVerticalSolidList"/>
    <dgm:cxn modelId="{3B4F7340-AA79-4BFF-A222-412893ECE692}" type="presParOf" srcId="{F5C68C9A-5EBB-44A6-9657-11904292B762}" destId="{E4E0848A-6214-44D3-9429-23B6EB7E8EB5}" srcOrd="0" destOrd="0" presId="urn:microsoft.com/office/officeart/2018/2/layout/IconVerticalSolidList"/>
    <dgm:cxn modelId="{D3E970BC-353B-4214-9D60-D872DA5200E1}" type="presParOf" srcId="{F5C68C9A-5EBB-44A6-9657-11904292B762}" destId="{FF45C56F-A5D1-42DC-BDF6-58F384BD056D}" srcOrd="1" destOrd="0" presId="urn:microsoft.com/office/officeart/2018/2/layout/IconVerticalSolidList"/>
    <dgm:cxn modelId="{21B26B92-5EE8-41B1-BC60-60900DB27E41}" type="presParOf" srcId="{F5C68C9A-5EBB-44A6-9657-11904292B762}" destId="{65221F21-2A12-4F14-8378-D89673B281D2}" srcOrd="2" destOrd="0" presId="urn:microsoft.com/office/officeart/2018/2/layout/IconVerticalSolidList"/>
    <dgm:cxn modelId="{AD155CF1-01A1-453E-AF7E-61501C9E2A4C}" type="presParOf" srcId="{F5C68C9A-5EBB-44A6-9657-11904292B762}" destId="{2E83DC5C-5D43-4040-9CBF-9D725B6E40C6}" srcOrd="3" destOrd="0" presId="urn:microsoft.com/office/officeart/2018/2/layout/IconVerticalSolidList"/>
    <dgm:cxn modelId="{0388F076-D3CB-41A6-B8C5-3E731E816EE1}" type="presParOf" srcId="{3E045225-50F3-46D3-B5CD-EB782AC5DC5B}" destId="{6C3A329B-69F2-48CD-8291-A4D1D2DFDDA7}" srcOrd="1" destOrd="0" presId="urn:microsoft.com/office/officeart/2018/2/layout/IconVerticalSolidList"/>
    <dgm:cxn modelId="{A8A65D92-791C-4688-A82C-54B9B7801659}" type="presParOf" srcId="{3E045225-50F3-46D3-B5CD-EB782AC5DC5B}" destId="{4671AAA6-0AF3-4013-9ECF-A664B228387C}" srcOrd="2" destOrd="0" presId="urn:microsoft.com/office/officeart/2018/2/layout/IconVerticalSolidList"/>
    <dgm:cxn modelId="{D15C2FD2-3699-4BAA-BD53-2FAA243D1893}" type="presParOf" srcId="{4671AAA6-0AF3-4013-9ECF-A664B228387C}" destId="{FD1A111C-57D2-485B-B9B7-ED1D7D23A076}" srcOrd="0" destOrd="0" presId="urn:microsoft.com/office/officeart/2018/2/layout/IconVerticalSolidList"/>
    <dgm:cxn modelId="{DD23A9D9-8832-4F7F-B78F-770B7F17551C}" type="presParOf" srcId="{4671AAA6-0AF3-4013-9ECF-A664B228387C}" destId="{12AE2718-7840-4A8B-83D3-FF735675D314}" srcOrd="1" destOrd="0" presId="urn:microsoft.com/office/officeart/2018/2/layout/IconVerticalSolidList"/>
    <dgm:cxn modelId="{10669CBF-21B1-4C3A-9408-0224F0BDD0F5}" type="presParOf" srcId="{4671AAA6-0AF3-4013-9ECF-A664B228387C}" destId="{ADBCB3DF-CBA1-4839-B2C7-56B93E98E162}" srcOrd="2" destOrd="0" presId="urn:microsoft.com/office/officeart/2018/2/layout/IconVerticalSolidList"/>
    <dgm:cxn modelId="{79FE2804-011A-4EB9-93E4-8F72D9D3EBD5}" type="presParOf" srcId="{4671AAA6-0AF3-4013-9ECF-A664B228387C}" destId="{DEEFCADD-DE00-4D50-A723-3E653D6DBA46}" srcOrd="3" destOrd="0" presId="urn:microsoft.com/office/officeart/2018/2/layout/IconVerticalSolidList"/>
    <dgm:cxn modelId="{25B35ADB-3ECB-4CCE-8BC7-F079A893C23B}" type="presParOf" srcId="{3E045225-50F3-46D3-B5CD-EB782AC5DC5B}" destId="{E7779B7D-BD9F-46B6-98AE-85B12D15A58C}" srcOrd="3" destOrd="0" presId="urn:microsoft.com/office/officeart/2018/2/layout/IconVerticalSolidList"/>
    <dgm:cxn modelId="{0D324D13-8A00-47C2-9E9F-211388A99057}" type="presParOf" srcId="{3E045225-50F3-46D3-B5CD-EB782AC5DC5B}" destId="{A1311589-6A49-434C-84E7-4B5C5351D2ED}" srcOrd="4" destOrd="0" presId="urn:microsoft.com/office/officeart/2018/2/layout/IconVerticalSolidList"/>
    <dgm:cxn modelId="{A4BA3981-3AB5-41AF-98B5-A11C9486F94B}" type="presParOf" srcId="{A1311589-6A49-434C-84E7-4B5C5351D2ED}" destId="{2CF3E7B5-E53C-4E81-9E52-A60214AA6DD5}" srcOrd="0" destOrd="0" presId="urn:microsoft.com/office/officeart/2018/2/layout/IconVerticalSolidList"/>
    <dgm:cxn modelId="{DA6FDCBB-EE30-4E33-B213-9B699D430B94}" type="presParOf" srcId="{A1311589-6A49-434C-84E7-4B5C5351D2ED}" destId="{506D7D03-EBDA-4AD1-A18C-118435EE8B40}" srcOrd="1" destOrd="0" presId="urn:microsoft.com/office/officeart/2018/2/layout/IconVerticalSolidList"/>
    <dgm:cxn modelId="{D239D5DB-920B-4A15-A270-2AD7100284AC}" type="presParOf" srcId="{A1311589-6A49-434C-84E7-4B5C5351D2ED}" destId="{228176DD-A223-42B8-AB24-5D624DB452B3}" srcOrd="2" destOrd="0" presId="urn:microsoft.com/office/officeart/2018/2/layout/IconVerticalSolidList"/>
    <dgm:cxn modelId="{78084BC4-05F7-4FB7-9445-3E8A4EE31796}" type="presParOf" srcId="{A1311589-6A49-434C-84E7-4B5C5351D2ED}" destId="{4370D30E-F55D-4BDC-B46F-1DC51159B0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45DFBF-DF3B-4EB1-A8DF-15CB58A44DC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4D9748A-A06C-4089-B3EF-07677D31DF99}">
      <dgm:prSet/>
      <dgm:spPr/>
      <dgm:t>
        <a:bodyPr/>
        <a:lstStyle/>
        <a:p>
          <a:r>
            <a:rPr lang="en-US"/>
            <a:t>The dread surrounding daily roll call may include</a:t>
          </a:r>
        </a:p>
      </dgm:t>
    </dgm:pt>
    <dgm:pt modelId="{0448E3D0-A638-40D6-B0F5-44B8527C1C74}" type="parTrans" cxnId="{46E14191-F606-43FC-824A-D7A1CFF6F22C}">
      <dgm:prSet/>
      <dgm:spPr/>
      <dgm:t>
        <a:bodyPr/>
        <a:lstStyle/>
        <a:p>
          <a:endParaRPr lang="en-US"/>
        </a:p>
      </dgm:t>
    </dgm:pt>
    <dgm:pt modelId="{A6F54CC5-AC1D-4C41-B80D-489F714FC228}" type="sibTrans" cxnId="{46E14191-F606-43FC-824A-D7A1CFF6F22C}">
      <dgm:prSet/>
      <dgm:spPr/>
      <dgm:t>
        <a:bodyPr/>
        <a:lstStyle/>
        <a:p>
          <a:endParaRPr lang="en-US"/>
        </a:p>
      </dgm:t>
    </dgm:pt>
    <dgm:pt modelId="{24F80FE5-E5F7-4AFC-B83E-46211F7728B7}">
      <dgm:prSet/>
      <dgm:spPr/>
      <dgm:t>
        <a:bodyPr/>
        <a:lstStyle/>
        <a:p>
          <a:r>
            <a:rPr lang="en-US"/>
            <a:t>Risk of being “outed” </a:t>
          </a:r>
        </a:p>
      </dgm:t>
    </dgm:pt>
    <dgm:pt modelId="{91324E8B-7302-4E87-A57B-8ACE3431DE5A}" type="parTrans" cxnId="{8C5EF34E-12DB-45BF-8E9E-B4AC7CF03EA6}">
      <dgm:prSet/>
      <dgm:spPr/>
      <dgm:t>
        <a:bodyPr/>
        <a:lstStyle/>
        <a:p>
          <a:endParaRPr lang="en-US"/>
        </a:p>
      </dgm:t>
    </dgm:pt>
    <dgm:pt modelId="{D4C464FF-7941-4357-A9B8-2772440CB08F}" type="sibTrans" cxnId="{8C5EF34E-12DB-45BF-8E9E-B4AC7CF03EA6}">
      <dgm:prSet/>
      <dgm:spPr/>
      <dgm:t>
        <a:bodyPr/>
        <a:lstStyle/>
        <a:p>
          <a:endParaRPr lang="en-US"/>
        </a:p>
      </dgm:t>
    </dgm:pt>
    <dgm:pt modelId="{B137146E-E593-4465-A88A-08B8230BF08E}">
      <dgm:prSet/>
      <dgm:spPr/>
      <dgm:t>
        <a:bodyPr/>
        <a:lstStyle/>
        <a:p>
          <a:r>
            <a:rPr lang="en-US"/>
            <a:t>Being made to feel like a nuisance </a:t>
          </a:r>
        </a:p>
      </dgm:t>
    </dgm:pt>
    <dgm:pt modelId="{A2CD09DE-57D6-4C4E-8F76-394C79FDB5DF}" type="parTrans" cxnId="{C716F257-669F-4A7B-9D51-5F3EF25C5587}">
      <dgm:prSet/>
      <dgm:spPr/>
      <dgm:t>
        <a:bodyPr/>
        <a:lstStyle/>
        <a:p>
          <a:endParaRPr lang="en-US"/>
        </a:p>
      </dgm:t>
    </dgm:pt>
    <dgm:pt modelId="{34CCC107-59FE-4947-97E5-D0CACB1E6F2E}" type="sibTrans" cxnId="{C716F257-669F-4A7B-9D51-5F3EF25C5587}">
      <dgm:prSet/>
      <dgm:spPr/>
      <dgm:t>
        <a:bodyPr/>
        <a:lstStyle/>
        <a:p>
          <a:endParaRPr lang="en-US"/>
        </a:p>
      </dgm:t>
    </dgm:pt>
    <dgm:pt modelId="{4465D595-44BF-4D3B-92BC-ACD71B89FD99}">
      <dgm:prSet/>
      <dgm:spPr/>
      <dgm:t>
        <a:bodyPr/>
        <a:lstStyle/>
        <a:p>
          <a:r>
            <a:rPr lang="en-US"/>
            <a:t>Outright hostility/disrespect</a:t>
          </a:r>
        </a:p>
      </dgm:t>
    </dgm:pt>
    <dgm:pt modelId="{5CFFB690-B292-422F-B6AF-C6106831ACA1}" type="parTrans" cxnId="{67C09631-88F8-4ED2-B7C6-DE00844D20B7}">
      <dgm:prSet/>
      <dgm:spPr/>
      <dgm:t>
        <a:bodyPr/>
        <a:lstStyle/>
        <a:p>
          <a:endParaRPr lang="en-US"/>
        </a:p>
      </dgm:t>
    </dgm:pt>
    <dgm:pt modelId="{DF0C11F1-20D0-40E1-8756-3F30BCF1E76F}" type="sibTrans" cxnId="{67C09631-88F8-4ED2-B7C6-DE00844D20B7}">
      <dgm:prSet/>
      <dgm:spPr/>
      <dgm:t>
        <a:bodyPr/>
        <a:lstStyle/>
        <a:p>
          <a:endParaRPr lang="en-US"/>
        </a:p>
      </dgm:t>
    </dgm:pt>
    <dgm:pt modelId="{68828202-947C-45BD-85A2-11CB19C1996B}">
      <dgm:prSet/>
      <dgm:spPr/>
      <dgm:t>
        <a:bodyPr/>
        <a:lstStyle/>
        <a:p>
          <a:r>
            <a:rPr lang="en-US"/>
            <a:t>Sharing a gender identity may put students in a position of extreme vulnerability(Seelman, 2019)</a:t>
          </a:r>
        </a:p>
      </dgm:t>
    </dgm:pt>
    <dgm:pt modelId="{DA67C90F-6A6F-47E0-82A9-2CC384D46196}" type="parTrans" cxnId="{02B2E74C-8E25-49DA-80F3-C5F302AC860C}">
      <dgm:prSet/>
      <dgm:spPr/>
      <dgm:t>
        <a:bodyPr/>
        <a:lstStyle/>
        <a:p>
          <a:endParaRPr lang="en-US"/>
        </a:p>
      </dgm:t>
    </dgm:pt>
    <dgm:pt modelId="{1414B0B6-82B0-46E3-B304-8A34AFD966FA}" type="sibTrans" cxnId="{02B2E74C-8E25-49DA-80F3-C5F302AC860C}">
      <dgm:prSet/>
      <dgm:spPr/>
      <dgm:t>
        <a:bodyPr/>
        <a:lstStyle/>
        <a:p>
          <a:endParaRPr lang="en-US"/>
        </a:p>
      </dgm:t>
    </dgm:pt>
    <dgm:pt modelId="{C0B21D59-5B92-9E46-AC44-C7AB79C4A855}" type="pres">
      <dgm:prSet presAssocID="{7C45DFBF-DF3B-4EB1-A8DF-15CB58A44DC6}" presName="linear" presStyleCnt="0">
        <dgm:presLayoutVars>
          <dgm:animLvl val="lvl"/>
          <dgm:resizeHandles val="exact"/>
        </dgm:presLayoutVars>
      </dgm:prSet>
      <dgm:spPr/>
    </dgm:pt>
    <dgm:pt modelId="{04C3D7B2-E56D-1D4D-A780-8CB4B571AC6C}" type="pres">
      <dgm:prSet presAssocID="{94D9748A-A06C-4089-B3EF-07677D31DF99}" presName="parentText" presStyleLbl="node1" presStyleIdx="0" presStyleCnt="2">
        <dgm:presLayoutVars>
          <dgm:chMax val="0"/>
          <dgm:bulletEnabled val="1"/>
        </dgm:presLayoutVars>
      </dgm:prSet>
      <dgm:spPr/>
    </dgm:pt>
    <dgm:pt modelId="{7BE0A9DE-509E-7C44-916F-5B1420C0E946}" type="pres">
      <dgm:prSet presAssocID="{94D9748A-A06C-4089-B3EF-07677D31DF99}" presName="childText" presStyleLbl="revTx" presStyleIdx="0" presStyleCnt="1">
        <dgm:presLayoutVars>
          <dgm:bulletEnabled val="1"/>
        </dgm:presLayoutVars>
      </dgm:prSet>
      <dgm:spPr/>
    </dgm:pt>
    <dgm:pt modelId="{ED964FD0-8D14-2647-A49F-749BD57D1053}" type="pres">
      <dgm:prSet presAssocID="{68828202-947C-45BD-85A2-11CB19C1996B}" presName="parentText" presStyleLbl="node1" presStyleIdx="1" presStyleCnt="2">
        <dgm:presLayoutVars>
          <dgm:chMax val="0"/>
          <dgm:bulletEnabled val="1"/>
        </dgm:presLayoutVars>
      </dgm:prSet>
      <dgm:spPr/>
    </dgm:pt>
  </dgm:ptLst>
  <dgm:cxnLst>
    <dgm:cxn modelId="{CC746218-0961-5F45-AE6E-620D3814168D}" type="presOf" srcId="{94D9748A-A06C-4089-B3EF-07677D31DF99}" destId="{04C3D7B2-E56D-1D4D-A780-8CB4B571AC6C}" srcOrd="0" destOrd="0" presId="urn:microsoft.com/office/officeart/2005/8/layout/vList2"/>
    <dgm:cxn modelId="{3787DA24-C6B8-564F-80DA-6CC55E01CC87}" type="presOf" srcId="{24F80FE5-E5F7-4AFC-B83E-46211F7728B7}" destId="{7BE0A9DE-509E-7C44-916F-5B1420C0E946}" srcOrd="0" destOrd="0" presId="urn:microsoft.com/office/officeart/2005/8/layout/vList2"/>
    <dgm:cxn modelId="{67C09631-88F8-4ED2-B7C6-DE00844D20B7}" srcId="{94D9748A-A06C-4089-B3EF-07677D31DF99}" destId="{4465D595-44BF-4D3B-92BC-ACD71B89FD99}" srcOrd="2" destOrd="0" parTransId="{5CFFB690-B292-422F-B6AF-C6106831ACA1}" sibTransId="{DF0C11F1-20D0-40E1-8756-3F30BCF1E76F}"/>
    <dgm:cxn modelId="{02B2E74C-8E25-49DA-80F3-C5F302AC860C}" srcId="{7C45DFBF-DF3B-4EB1-A8DF-15CB58A44DC6}" destId="{68828202-947C-45BD-85A2-11CB19C1996B}" srcOrd="1" destOrd="0" parTransId="{DA67C90F-6A6F-47E0-82A9-2CC384D46196}" sibTransId="{1414B0B6-82B0-46E3-B304-8A34AFD966FA}"/>
    <dgm:cxn modelId="{8C5EF34E-12DB-45BF-8E9E-B4AC7CF03EA6}" srcId="{94D9748A-A06C-4089-B3EF-07677D31DF99}" destId="{24F80FE5-E5F7-4AFC-B83E-46211F7728B7}" srcOrd="0" destOrd="0" parTransId="{91324E8B-7302-4E87-A57B-8ACE3431DE5A}" sibTransId="{D4C464FF-7941-4357-A9B8-2772440CB08F}"/>
    <dgm:cxn modelId="{C716F257-669F-4A7B-9D51-5F3EF25C5587}" srcId="{94D9748A-A06C-4089-B3EF-07677D31DF99}" destId="{B137146E-E593-4465-A88A-08B8230BF08E}" srcOrd="1" destOrd="0" parTransId="{A2CD09DE-57D6-4C4E-8F76-394C79FDB5DF}" sibTransId="{34CCC107-59FE-4947-97E5-D0CACB1E6F2E}"/>
    <dgm:cxn modelId="{CA807A6B-DEDA-A049-8F17-C26212BE86F2}" type="presOf" srcId="{4465D595-44BF-4D3B-92BC-ACD71B89FD99}" destId="{7BE0A9DE-509E-7C44-916F-5B1420C0E946}" srcOrd="0" destOrd="2" presId="urn:microsoft.com/office/officeart/2005/8/layout/vList2"/>
    <dgm:cxn modelId="{46E14191-F606-43FC-824A-D7A1CFF6F22C}" srcId="{7C45DFBF-DF3B-4EB1-A8DF-15CB58A44DC6}" destId="{94D9748A-A06C-4089-B3EF-07677D31DF99}" srcOrd="0" destOrd="0" parTransId="{0448E3D0-A638-40D6-B0F5-44B8527C1C74}" sibTransId="{A6F54CC5-AC1D-4C41-B80D-489F714FC228}"/>
    <dgm:cxn modelId="{1492369B-AE5F-CC44-ACB4-A863F5F28496}" type="presOf" srcId="{68828202-947C-45BD-85A2-11CB19C1996B}" destId="{ED964FD0-8D14-2647-A49F-749BD57D1053}" srcOrd="0" destOrd="0" presId="urn:microsoft.com/office/officeart/2005/8/layout/vList2"/>
    <dgm:cxn modelId="{C43798E6-B653-564A-8DB7-60148BD3B1DD}" type="presOf" srcId="{7C45DFBF-DF3B-4EB1-A8DF-15CB58A44DC6}" destId="{C0B21D59-5B92-9E46-AC44-C7AB79C4A855}" srcOrd="0" destOrd="0" presId="urn:microsoft.com/office/officeart/2005/8/layout/vList2"/>
    <dgm:cxn modelId="{B6C497E7-4A5E-2B40-BEA8-945B9A444C20}" type="presOf" srcId="{B137146E-E593-4465-A88A-08B8230BF08E}" destId="{7BE0A9DE-509E-7C44-916F-5B1420C0E946}" srcOrd="0" destOrd="1" presId="urn:microsoft.com/office/officeart/2005/8/layout/vList2"/>
    <dgm:cxn modelId="{E3B68CC6-EF92-D34D-817B-D570132BBD73}" type="presParOf" srcId="{C0B21D59-5B92-9E46-AC44-C7AB79C4A855}" destId="{04C3D7B2-E56D-1D4D-A780-8CB4B571AC6C}" srcOrd="0" destOrd="0" presId="urn:microsoft.com/office/officeart/2005/8/layout/vList2"/>
    <dgm:cxn modelId="{9C2B0605-1D1C-6E43-BE6B-4568DB2A2F7D}" type="presParOf" srcId="{C0B21D59-5B92-9E46-AC44-C7AB79C4A855}" destId="{7BE0A9DE-509E-7C44-916F-5B1420C0E946}" srcOrd="1" destOrd="0" presId="urn:microsoft.com/office/officeart/2005/8/layout/vList2"/>
    <dgm:cxn modelId="{3AF30773-04CF-534B-8C20-78A4E9C53F57}" type="presParOf" srcId="{C0B21D59-5B92-9E46-AC44-C7AB79C4A855}" destId="{ED964FD0-8D14-2647-A49F-749BD57D105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C0E763-E64C-4C8D-955B-B10B3BC3977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72F2028-D05B-4238-881D-7E2D3F3E1C94}">
      <dgm:prSet/>
      <dgm:spPr/>
      <dgm:t>
        <a:bodyPr/>
        <a:lstStyle/>
        <a:p>
          <a:r>
            <a:rPr lang="en-US" b="1"/>
            <a:t>Brief Summary</a:t>
          </a:r>
          <a:endParaRPr lang="en-US"/>
        </a:p>
      </dgm:t>
    </dgm:pt>
    <dgm:pt modelId="{F6F60115-372E-4148-9E4C-E937B7C046ED}" type="parTrans" cxnId="{084C83FB-59DF-4E08-ADB7-478B3A451753}">
      <dgm:prSet/>
      <dgm:spPr/>
      <dgm:t>
        <a:bodyPr/>
        <a:lstStyle/>
        <a:p>
          <a:endParaRPr lang="en-US"/>
        </a:p>
      </dgm:t>
    </dgm:pt>
    <dgm:pt modelId="{40025F0B-9929-4DA8-924D-D9802677853B}" type="sibTrans" cxnId="{084C83FB-59DF-4E08-ADB7-478B3A451753}">
      <dgm:prSet/>
      <dgm:spPr/>
      <dgm:t>
        <a:bodyPr/>
        <a:lstStyle/>
        <a:p>
          <a:endParaRPr lang="en-US"/>
        </a:p>
      </dgm:t>
    </dgm:pt>
    <dgm:pt modelId="{3EB7C5A4-3B48-486F-BA82-6EF419CB9DF1}">
      <dgm:prSet/>
      <dgm:spPr/>
      <dgm:t>
        <a:bodyPr/>
        <a:lstStyle/>
        <a:p>
          <a:r>
            <a:rPr lang="en-US"/>
            <a:t>Part 1 – Introductory paragraph. </a:t>
          </a:r>
        </a:p>
      </dgm:t>
    </dgm:pt>
    <dgm:pt modelId="{8E2C917B-CE69-4841-9F25-B541CD04CA07}" type="parTrans" cxnId="{80845C99-8DE5-4E43-AF77-4B0672D9810C}">
      <dgm:prSet/>
      <dgm:spPr/>
      <dgm:t>
        <a:bodyPr/>
        <a:lstStyle/>
        <a:p>
          <a:endParaRPr lang="en-US"/>
        </a:p>
      </dgm:t>
    </dgm:pt>
    <dgm:pt modelId="{72EA7272-79C8-4327-AEB5-AEF162EC51F8}" type="sibTrans" cxnId="{80845C99-8DE5-4E43-AF77-4B0672D9810C}">
      <dgm:prSet/>
      <dgm:spPr/>
      <dgm:t>
        <a:bodyPr/>
        <a:lstStyle/>
        <a:p>
          <a:endParaRPr lang="en-US"/>
        </a:p>
      </dgm:t>
    </dgm:pt>
    <dgm:pt modelId="{7E3C9833-A9CE-4122-80FC-934100B54411}">
      <dgm:prSet/>
      <dgm:spPr/>
      <dgm:t>
        <a:bodyPr/>
        <a:lstStyle/>
        <a:p>
          <a:r>
            <a:rPr lang="en-US" dirty="0"/>
            <a:t>Part 2 – Inclusion of at least 6 assignments that you’ve completed for this class. </a:t>
          </a:r>
        </a:p>
      </dgm:t>
    </dgm:pt>
    <dgm:pt modelId="{4EB583FB-EB1F-4C37-BAAF-3A9C7FD0613D}" type="parTrans" cxnId="{C2BF1DC8-783F-4E63-BB01-16A88BB8578B}">
      <dgm:prSet/>
      <dgm:spPr/>
      <dgm:t>
        <a:bodyPr/>
        <a:lstStyle/>
        <a:p>
          <a:endParaRPr lang="en-US"/>
        </a:p>
      </dgm:t>
    </dgm:pt>
    <dgm:pt modelId="{1C08E092-54E3-44B1-9851-F6CC65081C22}" type="sibTrans" cxnId="{C2BF1DC8-783F-4E63-BB01-16A88BB8578B}">
      <dgm:prSet/>
      <dgm:spPr/>
      <dgm:t>
        <a:bodyPr/>
        <a:lstStyle/>
        <a:p>
          <a:endParaRPr lang="en-US"/>
        </a:p>
      </dgm:t>
    </dgm:pt>
    <dgm:pt modelId="{1302BF12-7CD7-49CE-AD89-9705FD0F1D00}">
      <dgm:prSet/>
      <dgm:spPr/>
      <dgm:t>
        <a:bodyPr/>
        <a:lstStyle/>
        <a:p>
          <a:r>
            <a:rPr lang="en-US" dirty="0"/>
            <a:t>Part 3 – A brief reflection on each assignment that you include</a:t>
          </a:r>
        </a:p>
        <a:p>
          <a:r>
            <a:rPr lang="en-US" dirty="0"/>
            <a:t>	(i.e. – why is this assignment a good example of your work? </a:t>
          </a:r>
        </a:p>
      </dgm:t>
    </dgm:pt>
    <dgm:pt modelId="{D17BDA02-DB45-44AA-B409-07C961F7EEE4}" type="parTrans" cxnId="{F11CA0CB-EF3E-4FD3-9BF7-7E7613F177E5}">
      <dgm:prSet/>
      <dgm:spPr/>
      <dgm:t>
        <a:bodyPr/>
        <a:lstStyle/>
        <a:p>
          <a:endParaRPr lang="en-US"/>
        </a:p>
      </dgm:t>
    </dgm:pt>
    <dgm:pt modelId="{A79CBD85-8166-4C32-B2EA-8FD8FCCEDAEF}" type="sibTrans" cxnId="{F11CA0CB-EF3E-4FD3-9BF7-7E7613F177E5}">
      <dgm:prSet/>
      <dgm:spPr/>
      <dgm:t>
        <a:bodyPr/>
        <a:lstStyle/>
        <a:p>
          <a:endParaRPr lang="en-US"/>
        </a:p>
      </dgm:t>
    </dgm:pt>
    <dgm:pt modelId="{AE8871F9-9387-47A3-904E-1C875D10A633}">
      <dgm:prSet/>
      <dgm:spPr/>
      <dgm:t>
        <a:bodyPr/>
        <a:lstStyle/>
        <a:p>
          <a:r>
            <a:rPr lang="en-US" dirty="0"/>
            <a:t>Extra – images of annotations, notes, cats, etc. </a:t>
          </a:r>
        </a:p>
      </dgm:t>
    </dgm:pt>
    <dgm:pt modelId="{FB156616-8ECC-4FFD-8A31-18D071F4EB53}" type="parTrans" cxnId="{3712346C-D31A-44AF-B705-8344871F1A6C}">
      <dgm:prSet/>
      <dgm:spPr/>
      <dgm:t>
        <a:bodyPr/>
        <a:lstStyle/>
        <a:p>
          <a:endParaRPr lang="en-US"/>
        </a:p>
      </dgm:t>
    </dgm:pt>
    <dgm:pt modelId="{88B84D21-DC81-46E0-A113-65798A87AA1F}" type="sibTrans" cxnId="{3712346C-D31A-44AF-B705-8344871F1A6C}">
      <dgm:prSet/>
      <dgm:spPr/>
      <dgm:t>
        <a:bodyPr/>
        <a:lstStyle/>
        <a:p>
          <a:endParaRPr lang="en-US"/>
        </a:p>
      </dgm:t>
    </dgm:pt>
    <dgm:pt modelId="{3BFA30A3-172F-694F-BD16-5F0546B42433}" type="pres">
      <dgm:prSet presAssocID="{7EC0E763-E64C-4C8D-955B-B10B3BC39775}" presName="linear" presStyleCnt="0">
        <dgm:presLayoutVars>
          <dgm:animLvl val="lvl"/>
          <dgm:resizeHandles val="exact"/>
        </dgm:presLayoutVars>
      </dgm:prSet>
      <dgm:spPr/>
    </dgm:pt>
    <dgm:pt modelId="{AFBAF95A-5575-474E-AF46-13A39D3FDF36}" type="pres">
      <dgm:prSet presAssocID="{272F2028-D05B-4238-881D-7E2D3F3E1C94}" presName="parentText" presStyleLbl="node1" presStyleIdx="0" presStyleCnt="5">
        <dgm:presLayoutVars>
          <dgm:chMax val="0"/>
          <dgm:bulletEnabled val="1"/>
        </dgm:presLayoutVars>
      </dgm:prSet>
      <dgm:spPr/>
    </dgm:pt>
    <dgm:pt modelId="{F9F31FC3-7E6B-FC41-8F08-BB3B09E1314A}" type="pres">
      <dgm:prSet presAssocID="{40025F0B-9929-4DA8-924D-D9802677853B}" presName="spacer" presStyleCnt="0"/>
      <dgm:spPr/>
    </dgm:pt>
    <dgm:pt modelId="{AF8A8E53-C3B0-204B-9556-B595CE143B1D}" type="pres">
      <dgm:prSet presAssocID="{3EB7C5A4-3B48-486F-BA82-6EF419CB9DF1}" presName="parentText" presStyleLbl="node1" presStyleIdx="1" presStyleCnt="5">
        <dgm:presLayoutVars>
          <dgm:chMax val="0"/>
          <dgm:bulletEnabled val="1"/>
        </dgm:presLayoutVars>
      </dgm:prSet>
      <dgm:spPr/>
    </dgm:pt>
    <dgm:pt modelId="{5B2C95D7-918E-9042-9BD4-45159818B29A}" type="pres">
      <dgm:prSet presAssocID="{72EA7272-79C8-4327-AEB5-AEF162EC51F8}" presName="spacer" presStyleCnt="0"/>
      <dgm:spPr/>
    </dgm:pt>
    <dgm:pt modelId="{10AA5CD6-9B74-EB43-A936-3048ED07061F}" type="pres">
      <dgm:prSet presAssocID="{7E3C9833-A9CE-4122-80FC-934100B54411}" presName="parentText" presStyleLbl="node1" presStyleIdx="2" presStyleCnt="5">
        <dgm:presLayoutVars>
          <dgm:chMax val="0"/>
          <dgm:bulletEnabled val="1"/>
        </dgm:presLayoutVars>
      </dgm:prSet>
      <dgm:spPr/>
    </dgm:pt>
    <dgm:pt modelId="{585026D8-20B9-9E4D-AF30-897A92B0ACD5}" type="pres">
      <dgm:prSet presAssocID="{1C08E092-54E3-44B1-9851-F6CC65081C22}" presName="spacer" presStyleCnt="0"/>
      <dgm:spPr/>
    </dgm:pt>
    <dgm:pt modelId="{0012850E-64CB-C14F-8272-FEE591FC356A}" type="pres">
      <dgm:prSet presAssocID="{1302BF12-7CD7-49CE-AD89-9705FD0F1D00}" presName="parentText" presStyleLbl="node1" presStyleIdx="3" presStyleCnt="5">
        <dgm:presLayoutVars>
          <dgm:chMax val="0"/>
          <dgm:bulletEnabled val="1"/>
        </dgm:presLayoutVars>
      </dgm:prSet>
      <dgm:spPr/>
    </dgm:pt>
    <dgm:pt modelId="{FE57D9E9-CEC7-9E4C-8B56-FC91CED970ED}" type="pres">
      <dgm:prSet presAssocID="{A79CBD85-8166-4C32-B2EA-8FD8FCCEDAEF}" presName="spacer" presStyleCnt="0"/>
      <dgm:spPr/>
    </dgm:pt>
    <dgm:pt modelId="{7D9A03D2-ECA0-6049-AD71-4E26C1E06F7E}" type="pres">
      <dgm:prSet presAssocID="{AE8871F9-9387-47A3-904E-1C875D10A633}" presName="parentText" presStyleLbl="node1" presStyleIdx="4" presStyleCnt="5">
        <dgm:presLayoutVars>
          <dgm:chMax val="0"/>
          <dgm:bulletEnabled val="1"/>
        </dgm:presLayoutVars>
      </dgm:prSet>
      <dgm:spPr/>
    </dgm:pt>
  </dgm:ptLst>
  <dgm:cxnLst>
    <dgm:cxn modelId="{05D64706-5E41-3B4B-8E26-EFA16846FFD1}" type="presOf" srcId="{7EC0E763-E64C-4C8D-955B-B10B3BC39775}" destId="{3BFA30A3-172F-694F-BD16-5F0546B42433}" srcOrd="0" destOrd="0" presId="urn:microsoft.com/office/officeart/2005/8/layout/vList2"/>
    <dgm:cxn modelId="{B120422D-D0C3-4E41-A9D4-3519F4A5944D}" type="presOf" srcId="{272F2028-D05B-4238-881D-7E2D3F3E1C94}" destId="{AFBAF95A-5575-474E-AF46-13A39D3FDF36}" srcOrd="0" destOrd="0" presId="urn:microsoft.com/office/officeart/2005/8/layout/vList2"/>
    <dgm:cxn modelId="{3712346C-D31A-44AF-B705-8344871F1A6C}" srcId="{7EC0E763-E64C-4C8D-955B-B10B3BC39775}" destId="{AE8871F9-9387-47A3-904E-1C875D10A633}" srcOrd="4" destOrd="0" parTransId="{FB156616-8ECC-4FFD-8A31-18D071F4EB53}" sibTransId="{88B84D21-DC81-46E0-A113-65798A87AA1F}"/>
    <dgm:cxn modelId="{C3F9A66E-9C33-6245-BD95-F43F79D5DAEB}" type="presOf" srcId="{3EB7C5A4-3B48-486F-BA82-6EF419CB9DF1}" destId="{AF8A8E53-C3B0-204B-9556-B595CE143B1D}" srcOrd="0" destOrd="0" presId="urn:microsoft.com/office/officeart/2005/8/layout/vList2"/>
    <dgm:cxn modelId="{80845C99-8DE5-4E43-AF77-4B0672D9810C}" srcId="{7EC0E763-E64C-4C8D-955B-B10B3BC39775}" destId="{3EB7C5A4-3B48-486F-BA82-6EF419CB9DF1}" srcOrd="1" destOrd="0" parTransId="{8E2C917B-CE69-4841-9F25-B541CD04CA07}" sibTransId="{72EA7272-79C8-4327-AEB5-AEF162EC51F8}"/>
    <dgm:cxn modelId="{C2BF1DC8-783F-4E63-BB01-16A88BB8578B}" srcId="{7EC0E763-E64C-4C8D-955B-B10B3BC39775}" destId="{7E3C9833-A9CE-4122-80FC-934100B54411}" srcOrd="2" destOrd="0" parTransId="{4EB583FB-EB1F-4C37-BAAF-3A9C7FD0613D}" sibTransId="{1C08E092-54E3-44B1-9851-F6CC65081C22}"/>
    <dgm:cxn modelId="{F11CA0CB-EF3E-4FD3-9BF7-7E7613F177E5}" srcId="{7EC0E763-E64C-4C8D-955B-B10B3BC39775}" destId="{1302BF12-7CD7-49CE-AD89-9705FD0F1D00}" srcOrd="3" destOrd="0" parTransId="{D17BDA02-DB45-44AA-B409-07C961F7EEE4}" sibTransId="{A79CBD85-8166-4C32-B2EA-8FD8FCCEDAEF}"/>
    <dgm:cxn modelId="{9C68DBDF-FAD5-CD4F-A7BB-FA20CE43C0CF}" type="presOf" srcId="{7E3C9833-A9CE-4122-80FC-934100B54411}" destId="{10AA5CD6-9B74-EB43-A936-3048ED07061F}" srcOrd="0" destOrd="0" presId="urn:microsoft.com/office/officeart/2005/8/layout/vList2"/>
    <dgm:cxn modelId="{63B7D3F6-0B68-A243-A5F7-DD36A88DF55D}" type="presOf" srcId="{AE8871F9-9387-47A3-904E-1C875D10A633}" destId="{7D9A03D2-ECA0-6049-AD71-4E26C1E06F7E}" srcOrd="0" destOrd="0" presId="urn:microsoft.com/office/officeart/2005/8/layout/vList2"/>
    <dgm:cxn modelId="{084C83FB-59DF-4E08-ADB7-478B3A451753}" srcId="{7EC0E763-E64C-4C8D-955B-B10B3BC39775}" destId="{272F2028-D05B-4238-881D-7E2D3F3E1C94}" srcOrd="0" destOrd="0" parTransId="{F6F60115-372E-4148-9E4C-E937B7C046ED}" sibTransId="{40025F0B-9929-4DA8-924D-D9802677853B}"/>
    <dgm:cxn modelId="{2BDB18FC-227C-264B-BE3E-F522C9BD2A70}" type="presOf" srcId="{1302BF12-7CD7-49CE-AD89-9705FD0F1D00}" destId="{0012850E-64CB-C14F-8272-FEE591FC356A}" srcOrd="0" destOrd="0" presId="urn:microsoft.com/office/officeart/2005/8/layout/vList2"/>
    <dgm:cxn modelId="{4F7ABC3C-3622-3643-8D03-4546BC37CB1D}" type="presParOf" srcId="{3BFA30A3-172F-694F-BD16-5F0546B42433}" destId="{AFBAF95A-5575-474E-AF46-13A39D3FDF36}" srcOrd="0" destOrd="0" presId="urn:microsoft.com/office/officeart/2005/8/layout/vList2"/>
    <dgm:cxn modelId="{4A9E1F37-8EF0-AA46-8B79-211907917E3D}" type="presParOf" srcId="{3BFA30A3-172F-694F-BD16-5F0546B42433}" destId="{F9F31FC3-7E6B-FC41-8F08-BB3B09E1314A}" srcOrd="1" destOrd="0" presId="urn:microsoft.com/office/officeart/2005/8/layout/vList2"/>
    <dgm:cxn modelId="{729224DF-06D9-5046-81D3-B3CEB6A9460E}" type="presParOf" srcId="{3BFA30A3-172F-694F-BD16-5F0546B42433}" destId="{AF8A8E53-C3B0-204B-9556-B595CE143B1D}" srcOrd="2" destOrd="0" presId="urn:microsoft.com/office/officeart/2005/8/layout/vList2"/>
    <dgm:cxn modelId="{64DCC1F0-6B90-D342-B00C-AE9D2516AB06}" type="presParOf" srcId="{3BFA30A3-172F-694F-BD16-5F0546B42433}" destId="{5B2C95D7-918E-9042-9BD4-45159818B29A}" srcOrd="3" destOrd="0" presId="urn:microsoft.com/office/officeart/2005/8/layout/vList2"/>
    <dgm:cxn modelId="{4B19747B-503E-744E-9DFB-D29D4081CD54}" type="presParOf" srcId="{3BFA30A3-172F-694F-BD16-5F0546B42433}" destId="{10AA5CD6-9B74-EB43-A936-3048ED07061F}" srcOrd="4" destOrd="0" presId="urn:microsoft.com/office/officeart/2005/8/layout/vList2"/>
    <dgm:cxn modelId="{F7238C8B-A432-D441-864A-2DD32518BCA7}" type="presParOf" srcId="{3BFA30A3-172F-694F-BD16-5F0546B42433}" destId="{585026D8-20B9-9E4D-AF30-897A92B0ACD5}" srcOrd="5" destOrd="0" presId="urn:microsoft.com/office/officeart/2005/8/layout/vList2"/>
    <dgm:cxn modelId="{95EB98BA-013F-F543-929A-92C29E28107C}" type="presParOf" srcId="{3BFA30A3-172F-694F-BD16-5F0546B42433}" destId="{0012850E-64CB-C14F-8272-FEE591FC356A}" srcOrd="6" destOrd="0" presId="urn:microsoft.com/office/officeart/2005/8/layout/vList2"/>
    <dgm:cxn modelId="{DB29EAB2-76D5-1040-9920-E1251D4209F0}" type="presParOf" srcId="{3BFA30A3-172F-694F-BD16-5F0546B42433}" destId="{FE57D9E9-CEC7-9E4C-8B56-FC91CED970ED}" srcOrd="7" destOrd="0" presId="urn:microsoft.com/office/officeart/2005/8/layout/vList2"/>
    <dgm:cxn modelId="{F91A5BD0-33D0-9441-BBD5-AEC6EB2C9D6A}" type="presParOf" srcId="{3BFA30A3-172F-694F-BD16-5F0546B42433}" destId="{7D9A03D2-ECA0-6049-AD71-4E26C1E06F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0848A-6214-44D3-9429-23B6EB7E8EB5}">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45C56F-A5D1-42DC-BDF6-58F384BD056D}">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83DC5C-5D43-4040-9CBF-9D725B6E40C6}">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MARSI (round 2)</a:t>
          </a:r>
        </a:p>
      </dsp:txBody>
      <dsp:txXfrm>
        <a:off x="1816103" y="671"/>
        <a:ext cx="4447536" cy="1572384"/>
      </dsp:txXfrm>
    </dsp:sp>
    <dsp:sp modelId="{FD1A111C-57D2-485B-B9B7-ED1D7D23A076}">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AE2718-7840-4A8B-83D3-FF735675D314}">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EFCADD-DE00-4D50-A723-3E653D6DBA46}">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Metacognitive Reading Reflection Paper #2 </a:t>
          </a:r>
        </a:p>
      </dsp:txBody>
      <dsp:txXfrm>
        <a:off x="1816103" y="1966151"/>
        <a:ext cx="4447536" cy="1572384"/>
      </dsp:txXfrm>
    </dsp:sp>
    <dsp:sp modelId="{2CF3E7B5-E53C-4E81-9E52-A60214AA6DD5}">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D7D03-EBDA-4AD1-A18C-118435EE8B40}">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70D30E-F55D-4BDC-B46F-1DC51159B00A}">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US" sz="2500" kern="1200"/>
            <a:t>Getting ready for the final</a:t>
          </a:r>
        </a:p>
      </dsp:txBody>
      <dsp:txXfrm>
        <a:off x="1816103" y="3931632"/>
        <a:ext cx="4447536" cy="157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3D7B2-E56D-1D4D-A780-8CB4B571AC6C}">
      <dsp:nvSpPr>
        <dsp:cNvPr id="0" name=""/>
        <dsp:cNvSpPr/>
      </dsp:nvSpPr>
      <dsp:spPr>
        <a:xfrm>
          <a:off x="0" y="23559"/>
          <a:ext cx="6492875" cy="1846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The dread surrounding daily roll call may include</a:t>
          </a:r>
        </a:p>
      </dsp:txBody>
      <dsp:txXfrm>
        <a:off x="90116" y="113675"/>
        <a:ext cx="6312643" cy="1665808"/>
      </dsp:txXfrm>
    </dsp:sp>
    <dsp:sp modelId="{7BE0A9DE-509E-7C44-916F-5B1420C0E946}">
      <dsp:nvSpPr>
        <dsp:cNvPr id="0" name=""/>
        <dsp:cNvSpPr/>
      </dsp:nvSpPr>
      <dsp:spPr>
        <a:xfrm>
          <a:off x="0" y="1869600"/>
          <a:ext cx="6492875"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Risk of being “outed” </a:t>
          </a:r>
        </a:p>
        <a:p>
          <a:pPr marL="228600" lvl="1" indent="-228600" algn="l" defTabSz="1155700">
            <a:lnSpc>
              <a:spcPct val="90000"/>
            </a:lnSpc>
            <a:spcBef>
              <a:spcPct val="0"/>
            </a:spcBef>
            <a:spcAft>
              <a:spcPct val="20000"/>
            </a:spcAft>
            <a:buChar char="•"/>
          </a:pPr>
          <a:r>
            <a:rPr lang="en-US" sz="2600" kern="1200"/>
            <a:t>Being made to feel like a nuisance </a:t>
          </a:r>
        </a:p>
        <a:p>
          <a:pPr marL="228600" lvl="1" indent="-228600" algn="l" defTabSz="1155700">
            <a:lnSpc>
              <a:spcPct val="90000"/>
            </a:lnSpc>
            <a:spcBef>
              <a:spcPct val="0"/>
            </a:spcBef>
            <a:spcAft>
              <a:spcPct val="20000"/>
            </a:spcAft>
            <a:buChar char="•"/>
          </a:pPr>
          <a:r>
            <a:rPr lang="en-US" sz="2600" kern="1200"/>
            <a:t>Outright hostility/disrespect</a:t>
          </a:r>
        </a:p>
      </dsp:txBody>
      <dsp:txXfrm>
        <a:off x="0" y="1869600"/>
        <a:ext cx="6492875" cy="1366200"/>
      </dsp:txXfrm>
    </dsp:sp>
    <dsp:sp modelId="{ED964FD0-8D14-2647-A49F-749BD57D1053}">
      <dsp:nvSpPr>
        <dsp:cNvPr id="0" name=""/>
        <dsp:cNvSpPr/>
      </dsp:nvSpPr>
      <dsp:spPr>
        <a:xfrm>
          <a:off x="0" y="3235800"/>
          <a:ext cx="6492875" cy="18460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Sharing a gender identity may put students in a position of extreme vulnerability(Seelman, 2019)</a:t>
          </a:r>
        </a:p>
      </dsp:txBody>
      <dsp:txXfrm>
        <a:off x="90116" y="3325916"/>
        <a:ext cx="6312643" cy="1665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F95A-5575-474E-AF46-13A39D3FDF36}">
      <dsp:nvSpPr>
        <dsp:cNvPr id="0" name=""/>
        <dsp:cNvSpPr/>
      </dsp:nvSpPr>
      <dsp:spPr>
        <a:xfrm>
          <a:off x="0" y="685910"/>
          <a:ext cx="5906181" cy="7349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Brief Summary</a:t>
          </a:r>
          <a:endParaRPr lang="en-US" sz="1600" kern="1200"/>
        </a:p>
      </dsp:txBody>
      <dsp:txXfrm>
        <a:off x="35876" y="721786"/>
        <a:ext cx="5834429" cy="663163"/>
      </dsp:txXfrm>
    </dsp:sp>
    <dsp:sp modelId="{AF8A8E53-C3B0-204B-9556-B595CE143B1D}">
      <dsp:nvSpPr>
        <dsp:cNvPr id="0" name=""/>
        <dsp:cNvSpPr/>
      </dsp:nvSpPr>
      <dsp:spPr>
        <a:xfrm>
          <a:off x="0" y="1466905"/>
          <a:ext cx="5906181" cy="73491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Part 1 – Introductory paragraph. </a:t>
          </a:r>
        </a:p>
      </dsp:txBody>
      <dsp:txXfrm>
        <a:off x="35876" y="1502781"/>
        <a:ext cx="5834429" cy="663163"/>
      </dsp:txXfrm>
    </dsp:sp>
    <dsp:sp modelId="{10AA5CD6-9B74-EB43-A936-3048ED07061F}">
      <dsp:nvSpPr>
        <dsp:cNvPr id="0" name=""/>
        <dsp:cNvSpPr/>
      </dsp:nvSpPr>
      <dsp:spPr>
        <a:xfrm>
          <a:off x="0" y="2247901"/>
          <a:ext cx="5906181" cy="73491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Part 2 – Inclusion of at least 6 assignments that you’ve completed for this class. </a:t>
          </a:r>
        </a:p>
      </dsp:txBody>
      <dsp:txXfrm>
        <a:off x="35876" y="2283777"/>
        <a:ext cx="5834429" cy="663163"/>
      </dsp:txXfrm>
    </dsp:sp>
    <dsp:sp modelId="{0012850E-64CB-C14F-8272-FEE591FC356A}">
      <dsp:nvSpPr>
        <dsp:cNvPr id="0" name=""/>
        <dsp:cNvSpPr/>
      </dsp:nvSpPr>
      <dsp:spPr>
        <a:xfrm>
          <a:off x="0" y="3028896"/>
          <a:ext cx="5906181" cy="73491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Part 3 – A brief reflection on each assignment that you include</a:t>
          </a:r>
        </a:p>
        <a:p>
          <a:pPr marL="0" lvl="0" indent="0" algn="l" defTabSz="711200">
            <a:lnSpc>
              <a:spcPct val="90000"/>
            </a:lnSpc>
            <a:spcBef>
              <a:spcPct val="0"/>
            </a:spcBef>
            <a:spcAft>
              <a:spcPct val="35000"/>
            </a:spcAft>
            <a:buNone/>
          </a:pPr>
          <a:r>
            <a:rPr lang="en-US" sz="1600" kern="1200" dirty="0"/>
            <a:t>	(i.e. – why is this assignment a good example of your work? </a:t>
          </a:r>
        </a:p>
      </dsp:txBody>
      <dsp:txXfrm>
        <a:off x="35876" y="3064772"/>
        <a:ext cx="5834429" cy="663163"/>
      </dsp:txXfrm>
    </dsp:sp>
    <dsp:sp modelId="{7D9A03D2-ECA0-6049-AD71-4E26C1E06F7E}">
      <dsp:nvSpPr>
        <dsp:cNvPr id="0" name=""/>
        <dsp:cNvSpPr/>
      </dsp:nvSpPr>
      <dsp:spPr>
        <a:xfrm>
          <a:off x="0" y="3809892"/>
          <a:ext cx="5906181" cy="7349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Extra – images of annotations, notes, cats, etc. </a:t>
          </a:r>
        </a:p>
      </dsp:txBody>
      <dsp:txXfrm>
        <a:off x="35876" y="3845768"/>
        <a:ext cx="5834429" cy="6631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41FE9-91A1-1141-8F00-EC3F1109E0E4}" type="datetimeFigureOut">
              <a:rPr lang="en-US" smtClean="0"/>
              <a:t>11/23/21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24A15-B457-1D4A-9A91-91261D8749C2}" type="slidenum">
              <a:rPr lang="en-US" smtClean="0"/>
              <a:t>‹#›</a:t>
            </a:fld>
            <a:endParaRPr lang="en-US"/>
          </a:p>
        </p:txBody>
      </p:sp>
    </p:spTree>
    <p:extLst>
      <p:ext uri="{BB962C8B-B14F-4D97-AF65-F5344CB8AC3E}">
        <p14:creationId xmlns:p14="http://schemas.microsoft.com/office/powerpoint/2010/main" val="53240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Exp as an instructor</a:t>
            </a:r>
          </a:p>
          <a:p>
            <a:pPr marL="171450" indent="-171450">
              <a:buFontTx/>
              <a:buChar char="-"/>
            </a:pPr>
            <a:r>
              <a:rPr lang="en-US" dirty="0"/>
              <a:t>My usual approach to rosters was – students inform me of preferred names, nicknames, pronouns, during their introductions </a:t>
            </a:r>
          </a:p>
          <a:p>
            <a:pPr marL="171450" indent="-171450">
              <a:buFontTx/>
              <a:buChar char="-"/>
            </a:pPr>
            <a:r>
              <a:rPr lang="en-US" dirty="0"/>
              <a:t>Didn’t realize the ways in which institutional gender ideologies force students to be their own advocates in places where they don’t possess a lot of symbolic power </a:t>
            </a:r>
          </a:p>
          <a:p>
            <a:pPr marL="171450" indent="-171450">
              <a:buFontTx/>
              <a:buChar char="-"/>
            </a:pPr>
            <a:r>
              <a:rPr lang="en-US" dirty="0"/>
              <a:t>Students during SG meeting asking student leadership to advocate for easier institutional pathways to change their names</a:t>
            </a:r>
          </a:p>
          <a:p>
            <a:pPr marL="171450" indent="-171450">
              <a:buFontTx/>
              <a:buChar char="-"/>
            </a:pPr>
            <a:r>
              <a:rPr lang="en-US" dirty="0"/>
              <a:t>In my class, I was a  proponent of this ideology through my approach to my class roster </a:t>
            </a:r>
          </a:p>
          <a:p>
            <a:pPr marL="171450" indent="-171450">
              <a:buFontTx/>
              <a:buChar char="-"/>
            </a:pPr>
            <a:r>
              <a:rPr lang="en-US" dirty="0"/>
              <a:t>”unexpected” for me as an instructor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7C661-D22C-8847-9FB4-DE52F7ECE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5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I have access to things like: </a:t>
            </a:r>
          </a:p>
          <a:p>
            <a:pPr marL="171450" indent="-171450">
              <a:buFontTx/>
              <a:buChar char="-"/>
            </a:pPr>
            <a:r>
              <a:rPr lang="en-US" dirty="0"/>
              <a:t>Legal first/last name</a:t>
            </a:r>
          </a:p>
          <a:p>
            <a:pPr marL="171450" indent="-171450">
              <a:buFontTx/>
              <a:buChar char="-"/>
            </a:pPr>
            <a:r>
              <a:rPr lang="en-US" dirty="0"/>
              <a:t>“preferred” name</a:t>
            </a:r>
          </a:p>
          <a:p>
            <a:pPr marL="171450" indent="-171450">
              <a:buFontTx/>
              <a:buChar char="-"/>
            </a:pPr>
            <a:r>
              <a:rPr lang="en-US" dirty="0"/>
              <a:t>Email/student ID number</a:t>
            </a:r>
          </a:p>
          <a:p>
            <a:pPr marL="171450" indent="-171450">
              <a:buFontTx/>
              <a:buChar char="-"/>
            </a:pPr>
            <a:r>
              <a:rPr lang="en-US" dirty="0"/>
              <a:t>Major</a:t>
            </a:r>
          </a:p>
          <a:p>
            <a:pPr marL="171450" indent="-171450">
              <a:buFontTx/>
              <a:buChar char="-"/>
            </a:pPr>
            <a:r>
              <a:rPr lang="en-US" dirty="0"/>
              <a:t>Pronouns, though very few students actually chose to enter in something 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7C661-D22C-8847-9FB4-DE52F7ECE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74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1C4DB-D7FF-0F4F-9503-77E6820630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1C4DB-D7FF-0F4F-9503-77E6820630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1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996FE-C13E-D245-ACD7-0C4CF510C21F}" type="slidenum">
              <a:rPr lang="en-US" smtClean="0"/>
              <a:t>17</a:t>
            </a:fld>
            <a:endParaRPr lang="en-US"/>
          </a:p>
        </p:txBody>
      </p:sp>
    </p:spTree>
    <p:extLst>
      <p:ext uri="{BB962C8B-B14F-4D97-AF65-F5344CB8AC3E}">
        <p14:creationId xmlns:p14="http://schemas.microsoft.com/office/powerpoint/2010/main" val="491115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996FE-C13E-D245-ACD7-0C4CF510C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44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996FE-C13E-D245-ACD7-0C4CF510C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5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996FE-C13E-D245-ACD7-0C4CF510C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7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DA21-DA6C-CA44-91CA-E64AF7001B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CDECC3-5CC3-B949-A409-ECF6463265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F95431-8DE5-FA4D-A951-7250378DE26E}"/>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5A48C107-44A9-B847-84F0-10611733D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9E5E-CCF3-4F4D-ADE5-0662AB3FBF79}"/>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11308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FA92-745E-3A46-B8AF-06DE382384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15A83-6F4E-8742-9BE9-A51D0D5F87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1CBF9-1469-C947-9DC1-D2A505C8CA48}"/>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7D4CFC0C-14B5-764B-B4CC-DF38A261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3CF84-F405-854B-A6F6-258FAD0413A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07798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4C298-AC50-4246-AB52-C322CDC0A0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99FAB6-FE79-2E46-B2E5-B5F48F0CD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02522-4CDD-3B47-996C-54AB440BAE2A}"/>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BDAE6D51-261D-AC4E-91E2-4B4905E73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8840E-817A-6B42-8C20-022D0ADE601A}"/>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43844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11/23/21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350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11/23/21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9382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11/23/21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2149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11/23/21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4948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11/23/21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0761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11/23/21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50267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11/23/21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5549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11/23/21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8076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1C61-26B9-9642-A6AA-FB704D0FF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23404-88DD-634A-A238-85FAFEE37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FC7F0-8E23-8046-A16F-52EA09070DA1}"/>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82772593-36C3-F042-9480-E67276A9A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E16F3-5827-D14B-8508-2D92A8AFFF4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965972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11/23/21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4001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11/23/21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19444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11/23/21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85711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B958-94D2-2940-B930-2411C1FE2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5AAFD2-31F3-0E40-ADAF-7D3EAC256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51866-A5E0-6B4E-BCC3-081933494E9C}"/>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463B0E9F-5637-B149-B0E4-56B2A02DB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35E4B-0CCA-0641-AE01-5EE15BF11331}"/>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31402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84D0-927A-224F-BF4C-F53B11116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D6BEA-D1A6-C140-BA56-CC0350CA30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04FB2B-82ED-2749-9E68-23729BF92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7D844-8B27-6446-806F-25055C62193E}"/>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6" name="Footer Placeholder 5">
            <a:extLst>
              <a:ext uri="{FF2B5EF4-FFF2-40B4-BE49-F238E27FC236}">
                <a16:creationId xmlns:a16="http://schemas.microsoft.com/office/drawing/2014/main" id="{15B1E72C-1F07-8349-AF80-D25FB45C0C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A1B90-DF31-994D-974C-13D005C31C11}"/>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40359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7692-BBD7-FF46-A270-4BD45B04B2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F7BA3-92D3-3346-A4B7-B5CC59A23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0349C-1814-C141-9469-A5312345A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0F9F9-2548-CD46-B146-B5770B7052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7250A-8BD2-FE47-ABB6-7F50774A3B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1239C-03AF-974F-950A-CF6943C93B6A}"/>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8" name="Footer Placeholder 7">
            <a:extLst>
              <a:ext uri="{FF2B5EF4-FFF2-40B4-BE49-F238E27FC236}">
                <a16:creationId xmlns:a16="http://schemas.microsoft.com/office/drawing/2014/main" id="{588B8A28-1CF0-D64F-9EB7-47E38470B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4364BD-2A1D-9240-93C0-74CE7F82940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3625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C4E0-F117-BB4D-B250-984DA0D7F7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1F5F98-2DCD-BC4C-BC70-5BC41066D52D}"/>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4" name="Footer Placeholder 3">
            <a:extLst>
              <a:ext uri="{FF2B5EF4-FFF2-40B4-BE49-F238E27FC236}">
                <a16:creationId xmlns:a16="http://schemas.microsoft.com/office/drawing/2014/main" id="{522C795D-46C3-5C41-9992-790990FA5A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83C86-565E-B34C-A5F0-C26E91F77D9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251002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0A97E-128D-3745-83D6-7CF9E055AC7C}"/>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3" name="Footer Placeholder 2">
            <a:extLst>
              <a:ext uri="{FF2B5EF4-FFF2-40B4-BE49-F238E27FC236}">
                <a16:creationId xmlns:a16="http://schemas.microsoft.com/office/drawing/2014/main" id="{AC59E718-AF21-D24A-AA78-1D6EAC15C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79F85-64B7-7A4E-A89E-F0B90F929E30}"/>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34550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18B5-BF95-4541-9DFC-1C0020D7A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02FA-B1C9-BF49-BB0C-C73C6667D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11EA68-80DB-4C4A-B4D6-403A4EF62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02C6A-7135-3445-B1E8-943273005ABF}"/>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6" name="Footer Placeholder 5">
            <a:extLst>
              <a:ext uri="{FF2B5EF4-FFF2-40B4-BE49-F238E27FC236}">
                <a16:creationId xmlns:a16="http://schemas.microsoft.com/office/drawing/2014/main" id="{E7FE98D9-20BA-3C4B-953E-058070D62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C5AC2-4B84-4349-8ACF-5003412666ED}"/>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361447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3AD1-A9C2-0842-809F-2498D29F6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7D498A-651E-4E4F-96F6-ABBD2BE15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FF6AE-C411-FD4D-8628-8E094F07E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0173A-CD0B-A949-9851-75266A7B801D}"/>
              </a:ext>
            </a:extLst>
          </p:cNvPr>
          <p:cNvSpPr>
            <a:spLocks noGrp="1"/>
          </p:cNvSpPr>
          <p:nvPr>
            <p:ph type="dt" sz="half" idx="10"/>
          </p:nvPr>
        </p:nvSpPr>
        <p:spPr/>
        <p:txBody>
          <a:bodyPr/>
          <a:lstStyle/>
          <a:p>
            <a:fld id="{97B3CFAF-3D79-1041-8D72-004A21C76635}" type="datetimeFigureOut">
              <a:rPr lang="en-US" smtClean="0"/>
              <a:t>11/23/21</a:t>
            </a:fld>
            <a:endParaRPr lang="en-US"/>
          </a:p>
        </p:txBody>
      </p:sp>
      <p:sp>
        <p:nvSpPr>
          <p:cNvPr id="6" name="Footer Placeholder 5">
            <a:extLst>
              <a:ext uri="{FF2B5EF4-FFF2-40B4-BE49-F238E27FC236}">
                <a16:creationId xmlns:a16="http://schemas.microsoft.com/office/drawing/2014/main" id="{05F8570C-B2F5-E44D-A7BB-8CF9FBABA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C07FC-65C6-A847-BCCD-EDE5CC03C18C}"/>
              </a:ext>
            </a:extLst>
          </p:cNvPr>
          <p:cNvSpPr>
            <a:spLocks noGrp="1"/>
          </p:cNvSpPr>
          <p:nvPr>
            <p:ph type="sldNum" sz="quarter" idx="12"/>
          </p:nvPr>
        </p:nvSpPr>
        <p:spPr/>
        <p:txBody>
          <a:bodyPr/>
          <a:lstStyle/>
          <a:p>
            <a:fld id="{6F5356F5-5078-5F4C-A0AA-D03C331F21F1}" type="slidenum">
              <a:rPr lang="en-US" smtClean="0"/>
              <a:t>‹#›</a:t>
            </a:fld>
            <a:endParaRPr lang="en-US"/>
          </a:p>
        </p:txBody>
      </p:sp>
    </p:spTree>
    <p:extLst>
      <p:ext uri="{BB962C8B-B14F-4D97-AF65-F5344CB8AC3E}">
        <p14:creationId xmlns:p14="http://schemas.microsoft.com/office/powerpoint/2010/main" val="12556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3C036-0DE8-1B44-B5CF-C79725128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AFFC77-70C7-064E-BF74-A71B7B065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892B-60D9-4A4B-AEEC-1C16EA66F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CFAF-3D79-1041-8D72-004A21C76635}" type="datetimeFigureOut">
              <a:rPr lang="en-US" smtClean="0"/>
              <a:t>11/23/21</a:t>
            </a:fld>
            <a:endParaRPr lang="en-US"/>
          </a:p>
        </p:txBody>
      </p:sp>
      <p:sp>
        <p:nvSpPr>
          <p:cNvPr id="5" name="Footer Placeholder 4">
            <a:extLst>
              <a:ext uri="{FF2B5EF4-FFF2-40B4-BE49-F238E27FC236}">
                <a16:creationId xmlns:a16="http://schemas.microsoft.com/office/drawing/2014/main" id="{7C7953F0-D9D2-1A4B-B620-0D27BCD88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643442-C49E-CA4F-A449-6CE4A6261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356F5-5078-5F4C-A0AA-D03C331F21F1}" type="slidenum">
              <a:rPr lang="en-US" smtClean="0"/>
              <a:t>‹#›</a:t>
            </a:fld>
            <a:endParaRPr lang="en-US"/>
          </a:p>
        </p:txBody>
      </p:sp>
    </p:spTree>
    <p:extLst>
      <p:ext uri="{BB962C8B-B14F-4D97-AF65-F5344CB8AC3E}">
        <p14:creationId xmlns:p14="http://schemas.microsoft.com/office/powerpoint/2010/main" val="4132345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11/23/21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429454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ccconlineed.org/faculty-resources/open-educational-resources/oer-zero-textbook-cost-degre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DBE602-6B3C-2946-8193-2908C136B9D7}"/>
              </a:ext>
            </a:extLst>
          </p:cNvPr>
          <p:cNvSpPr/>
          <p:nvPr/>
        </p:nvSpPr>
        <p:spPr>
          <a:xfrm>
            <a:off x="6602807" y="582714"/>
            <a:ext cx="4522573" cy="29726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7FE4CA31-92D7-9248-BDEA-9E00326DEEB9}"/>
              </a:ext>
            </a:extLst>
          </p:cNvPr>
          <p:cNvSpPr>
            <a:spLocks noGrp="1"/>
          </p:cNvSpPr>
          <p:nvPr>
            <p:ph type="ctrTitle"/>
          </p:nvPr>
        </p:nvSpPr>
        <p:spPr>
          <a:xfrm>
            <a:off x="838199" y="1120676"/>
            <a:ext cx="7021513" cy="2308324"/>
          </a:xfrm>
        </p:spPr>
        <p:txBody>
          <a:bodyPr>
            <a:normAutofit/>
          </a:bodyPr>
          <a:lstStyle/>
          <a:p>
            <a:pPr algn="l"/>
            <a:r>
              <a:rPr lang="en-US" sz="7200" dirty="0">
                <a:solidFill>
                  <a:schemeClr val="bg1"/>
                </a:solidFill>
              </a:rPr>
              <a:t>RDG 1300 P07</a:t>
            </a:r>
          </a:p>
        </p:txBody>
      </p:sp>
      <p:sp>
        <p:nvSpPr>
          <p:cNvPr id="3" name="Subtitle 2">
            <a:extLst>
              <a:ext uri="{FF2B5EF4-FFF2-40B4-BE49-F238E27FC236}">
                <a16:creationId xmlns:a16="http://schemas.microsoft.com/office/drawing/2014/main" id="{1AF3D90D-5694-6942-9B11-A490566BA782}"/>
              </a:ext>
            </a:extLst>
          </p:cNvPr>
          <p:cNvSpPr>
            <a:spLocks noGrp="1"/>
          </p:cNvSpPr>
          <p:nvPr>
            <p:ph type="subTitle" idx="1"/>
          </p:nvPr>
        </p:nvSpPr>
        <p:spPr>
          <a:xfrm>
            <a:off x="835024" y="3809999"/>
            <a:ext cx="7025753" cy="1012778"/>
          </a:xfrm>
        </p:spPr>
        <p:txBody>
          <a:bodyPr>
            <a:normAutofit/>
          </a:bodyPr>
          <a:lstStyle/>
          <a:p>
            <a:pPr algn="l"/>
            <a:r>
              <a:rPr lang="en-US">
                <a:solidFill>
                  <a:schemeClr val="bg1"/>
                </a:solidFill>
              </a:rPr>
              <a:t>Monday, Nov. 22</a:t>
            </a:r>
          </a:p>
        </p:txBody>
      </p:sp>
      <p:sp>
        <p:nvSpPr>
          <p:cNvPr id="17" name="TextBox 16">
            <a:extLst>
              <a:ext uri="{FF2B5EF4-FFF2-40B4-BE49-F238E27FC236}">
                <a16:creationId xmlns:a16="http://schemas.microsoft.com/office/drawing/2014/main" id="{6B4BB140-8255-F040-AE15-42920435605D}"/>
              </a:ext>
            </a:extLst>
          </p:cNvPr>
          <p:cNvSpPr txBox="1"/>
          <p:nvPr/>
        </p:nvSpPr>
        <p:spPr>
          <a:xfrm>
            <a:off x="7401697" y="935180"/>
            <a:ext cx="3076832" cy="954107"/>
          </a:xfrm>
          <a:prstGeom prst="rect">
            <a:avLst/>
          </a:prstGeom>
          <a:noFill/>
        </p:spPr>
        <p:txBody>
          <a:bodyPr wrap="square" rtlCol="0">
            <a:spAutoFit/>
          </a:bodyPr>
          <a:lstStyle/>
          <a:p>
            <a:r>
              <a:rPr lang="en-US" sz="2800" b="1" dirty="0"/>
              <a:t>To start class: </a:t>
            </a:r>
          </a:p>
          <a:p>
            <a:pPr marL="285750" indent="-285750">
              <a:buFont typeface="Arial" panose="020B0604020202020204" pitchFamily="34" charset="0"/>
              <a:buChar char="•"/>
            </a:pPr>
            <a:r>
              <a:rPr lang="en-US" sz="2800" dirty="0"/>
              <a:t>Cameras on! </a:t>
            </a:r>
          </a:p>
        </p:txBody>
      </p:sp>
    </p:spTree>
    <p:extLst>
      <p:ext uri="{BB962C8B-B14F-4D97-AF65-F5344CB8AC3E}">
        <p14:creationId xmlns:p14="http://schemas.microsoft.com/office/powerpoint/2010/main" val="4006460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EDAB673D-4113-AA44-A349-2F3868506D88}"/>
              </a:ext>
            </a:extLst>
          </p:cNvPr>
          <p:cNvSpPr>
            <a:spLocks noGrp="1"/>
          </p:cNvSpPr>
          <p:nvPr>
            <p:ph type="title"/>
          </p:nvPr>
        </p:nvSpPr>
        <p:spPr>
          <a:xfrm>
            <a:off x="966952" y="1204108"/>
            <a:ext cx="2669406" cy="1781175"/>
          </a:xfrm>
        </p:spPr>
        <p:txBody>
          <a:bodyPr>
            <a:normAutofit/>
          </a:bodyPr>
          <a:lstStyle/>
          <a:p>
            <a:r>
              <a:rPr lang="en-US" sz="3200">
                <a:solidFill>
                  <a:srgbClr val="FFFFFF"/>
                </a:solidFill>
              </a:rPr>
              <a:t>The Scale</a:t>
            </a:r>
          </a:p>
        </p:txBody>
      </p:sp>
      <p:sp>
        <p:nvSpPr>
          <p:cNvPr id="9" name="Content Placeholder 8">
            <a:extLst>
              <a:ext uri="{FF2B5EF4-FFF2-40B4-BE49-F238E27FC236}">
                <a16:creationId xmlns:a16="http://schemas.microsoft.com/office/drawing/2014/main" id="{CA18A5AE-2D21-437A-B652-3683AE949DE7}"/>
              </a:ext>
            </a:extLst>
          </p:cNvPr>
          <p:cNvSpPr>
            <a:spLocks noGrp="1"/>
          </p:cNvSpPr>
          <p:nvPr>
            <p:ph idx="1"/>
          </p:nvPr>
        </p:nvSpPr>
        <p:spPr>
          <a:xfrm>
            <a:off x="718092" y="3585393"/>
            <a:ext cx="3170451" cy="2783841"/>
          </a:xfrm>
        </p:spPr>
        <p:txBody>
          <a:bodyPr vert="horz" lIns="91440" tIns="45720" rIns="91440" bIns="45720" rtlCol="0" anchor="t">
            <a:noAutofit/>
          </a:bodyPr>
          <a:lstStyle/>
          <a:p>
            <a:pPr marL="0" indent="0">
              <a:buNone/>
            </a:pPr>
            <a:r>
              <a:rPr lang="en-US"/>
              <a:t>Recognizing that students may be </a:t>
            </a:r>
            <a:r>
              <a:rPr lang="en-US" i="1"/>
              <a:t>confident</a:t>
            </a:r>
            <a:r>
              <a:rPr lang="en-US"/>
              <a:t> in using a skill could mean little if they do not actually </a:t>
            </a:r>
            <a:r>
              <a:rPr lang="en-US" i="1"/>
              <a:t>use</a:t>
            </a:r>
            <a:r>
              <a:rPr lang="en-US"/>
              <a:t> the skill.</a:t>
            </a:r>
          </a:p>
        </p:txBody>
      </p:sp>
      <p:pic>
        <p:nvPicPr>
          <p:cNvPr id="7" name="Picture 6" descr="This is a screenshot of the T-SEF scale instrument. On the left side it has the self-efficacy intervals, on the right side it has the frequency intervals, and in the middle column there are the prompts. ">
            <a:extLst>
              <a:ext uri="{FF2B5EF4-FFF2-40B4-BE49-F238E27FC236}">
                <a16:creationId xmlns:a16="http://schemas.microsoft.com/office/drawing/2014/main" id="{0E0538C1-57D2-494A-817F-259266800D6C}"/>
              </a:ext>
            </a:extLst>
          </p:cNvPr>
          <p:cNvPicPr>
            <a:picLocks noChangeAspect="1"/>
          </p:cNvPicPr>
          <p:nvPr/>
        </p:nvPicPr>
        <p:blipFill>
          <a:blip r:embed="rId3"/>
          <a:stretch>
            <a:fillRect/>
          </a:stretch>
        </p:blipFill>
        <p:spPr>
          <a:xfrm>
            <a:off x="4399809" y="952500"/>
            <a:ext cx="7464521" cy="5261451"/>
          </a:xfrm>
          <a:prstGeom prst="rect">
            <a:avLst/>
          </a:prstGeom>
        </p:spPr>
      </p:pic>
    </p:spTree>
    <p:extLst>
      <p:ext uri="{BB962C8B-B14F-4D97-AF65-F5344CB8AC3E}">
        <p14:creationId xmlns:p14="http://schemas.microsoft.com/office/powerpoint/2010/main" val="213899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0950B7-8B16-9B4E-8657-7F12919BE346}"/>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What’s coming up</a:t>
            </a:r>
          </a:p>
        </p:txBody>
      </p:sp>
      <p:pic>
        <p:nvPicPr>
          <p:cNvPr id="7" name="Graphic 6" descr="Person with Idea">
            <a:extLst>
              <a:ext uri="{FF2B5EF4-FFF2-40B4-BE49-F238E27FC236}">
                <a16:creationId xmlns:a16="http://schemas.microsoft.com/office/drawing/2014/main" id="{BED31388-2B99-436D-8D50-479F4958B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9675190D-97D5-4247-BFCA-F1A0FF3F844E}"/>
              </a:ext>
            </a:extLst>
          </p:cNvPr>
          <p:cNvSpPr>
            <a:spLocks noGrp="1"/>
          </p:cNvSpPr>
          <p:nvPr>
            <p:ph idx="1"/>
          </p:nvPr>
        </p:nvSpPr>
        <p:spPr>
          <a:xfrm>
            <a:off x="4330719" y="641615"/>
            <a:ext cx="7289799" cy="5533496"/>
          </a:xfrm>
        </p:spPr>
        <p:txBody>
          <a:bodyPr anchor="ctr">
            <a:normAutofit/>
          </a:bodyPr>
          <a:lstStyle/>
          <a:p>
            <a:r>
              <a:rPr lang="en-US" dirty="0"/>
              <a:t>Metacognitive Reading Reflection (Part 2) due Tuesday, November 30</a:t>
            </a:r>
          </a:p>
          <a:p>
            <a:r>
              <a:rPr lang="en-US" dirty="0"/>
              <a:t>Portfolio Project (we’ll work on this in-class) due Thursday, December 2nd</a:t>
            </a:r>
          </a:p>
          <a:p>
            <a:r>
              <a:rPr lang="en-US" dirty="0"/>
              <a:t>Final Exam – Tuesday, Dec. 7: 11-1:30</a:t>
            </a:r>
          </a:p>
        </p:txBody>
      </p:sp>
    </p:spTree>
    <p:extLst>
      <p:ext uri="{BB962C8B-B14F-4D97-AF65-F5344CB8AC3E}">
        <p14:creationId xmlns:p14="http://schemas.microsoft.com/office/powerpoint/2010/main" val="25519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2645-FED4-B949-9AA2-85A4FCCD0AAE}"/>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700" dirty="0"/>
              <a:t>Expansion #4</a:t>
            </a:r>
            <a:br>
              <a:rPr lang="en-US" sz="4700" dirty="0"/>
            </a:br>
            <a:r>
              <a:rPr lang="en-US" sz="4700" dirty="0"/>
              <a:t>(It’s the last one, I promise)</a:t>
            </a:r>
          </a:p>
        </p:txBody>
      </p:sp>
      <p:pic>
        <p:nvPicPr>
          <p:cNvPr id="5" name="Content Placeholder 4" descr="A picture containing fire, sitting, light, fireplace&#10;&#10;Description automatically generated">
            <a:extLst>
              <a:ext uri="{FF2B5EF4-FFF2-40B4-BE49-F238E27FC236}">
                <a16:creationId xmlns:a16="http://schemas.microsoft.com/office/drawing/2014/main" id="{0F279DB0-C4BF-014D-B316-C44B8AF6FB28}"/>
              </a:ext>
            </a:extLst>
          </p:cNvPr>
          <p:cNvPicPr>
            <a:picLocks noGrp="1" noChangeAspect="1"/>
          </p:cNvPicPr>
          <p:nvPr>
            <p:ph idx="1"/>
          </p:nvPr>
        </p:nvPicPr>
        <p:blipFill rotWithShape="1">
          <a:blip r:embed="rId2"/>
          <a:srcRect t="6173" r="-2" b="844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2395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65DB8-F71D-4140-82EA-13FA0045F3B0}"/>
              </a:ext>
            </a:extLst>
          </p:cNvPr>
          <p:cNvSpPr>
            <a:spLocks noGrp="1"/>
          </p:cNvSpPr>
          <p:nvPr>
            <p:ph type="title"/>
          </p:nvPr>
        </p:nvSpPr>
        <p:spPr>
          <a:xfrm>
            <a:off x="838201" y="365125"/>
            <a:ext cx="5251316" cy="1807305"/>
          </a:xfrm>
        </p:spPr>
        <p:txBody>
          <a:bodyPr>
            <a:normAutofit/>
          </a:bodyPr>
          <a:lstStyle/>
          <a:p>
            <a:r>
              <a:rPr lang="en-US" sz="4100"/>
              <a:t>Metacognitive Reading Reflection Paper (Part 2)</a:t>
            </a:r>
          </a:p>
        </p:txBody>
      </p:sp>
      <p:sp>
        <p:nvSpPr>
          <p:cNvPr id="3" name="Content Placeholder 2">
            <a:extLst>
              <a:ext uri="{FF2B5EF4-FFF2-40B4-BE49-F238E27FC236}">
                <a16:creationId xmlns:a16="http://schemas.microsoft.com/office/drawing/2014/main" id="{D1FAE535-6DE3-1647-B25D-9EE61BD1FC6A}"/>
              </a:ext>
            </a:extLst>
          </p:cNvPr>
          <p:cNvSpPr>
            <a:spLocks noGrp="1"/>
          </p:cNvSpPr>
          <p:nvPr>
            <p:ph idx="1"/>
          </p:nvPr>
        </p:nvSpPr>
        <p:spPr>
          <a:xfrm>
            <a:off x="838200" y="2333297"/>
            <a:ext cx="4619621" cy="3843666"/>
          </a:xfrm>
        </p:spPr>
        <p:txBody>
          <a:bodyPr>
            <a:normAutofit/>
          </a:bodyPr>
          <a:lstStyle/>
          <a:p>
            <a:pPr marL="0" indent="0">
              <a:buNone/>
            </a:pPr>
            <a:r>
              <a:rPr lang="en-US" dirty="0"/>
              <a:t>Purpose: </a:t>
            </a:r>
          </a:p>
          <a:p>
            <a:r>
              <a:rPr lang="en-US" dirty="0"/>
              <a:t>To reflect on how your reading approach has (or hasn’t) changed throughout the semester. </a:t>
            </a:r>
          </a:p>
        </p:txBody>
      </p:sp>
      <p:pic>
        <p:nvPicPr>
          <p:cNvPr id="5" name="Picture 4" descr="Glasses on top of a book">
            <a:extLst>
              <a:ext uri="{FF2B5EF4-FFF2-40B4-BE49-F238E27FC236}">
                <a16:creationId xmlns:a16="http://schemas.microsoft.com/office/drawing/2014/main" id="{58B2BD25-7CA6-4D66-ACEF-C5B763259BF3}"/>
              </a:ext>
            </a:extLst>
          </p:cNvPr>
          <p:cNvPicPr>
            <a:picLocks noChangeAspect="1"/>
          </p:cNvPicPr>
          <p:nvPr/>
        </p:nvPicPr>
        <p:blipFill rotWithShape="1">
          <a:blip r:embed="rId2"/>
          <a:srcRect l="8533" r="3386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85589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5" name="Title 4">
            <a:extLst>
              <a:ext uri="{FF2B5EF4-FFF2-40B4-BE49-F238E27FC236}">
                <a16:creationId xmlns:a16="http://schemas.microsoft.com/office/drawing/2014/main" id="{4B99B327-E95C-1C49-A991-A6A5118DDC34}"/>
              </a:ext>
            </a:extLst>
          </p:cNvPr>
          <p:cNvSpPr>
            <a:spLocks noGrp="1"/>
          </p:cNvSpPr>
          <p:nvPr>
            <p:ph type="title"/>
          </p:nvPr>
        </p:nvSpPr>
        <p:spPr>
          <a:xfrm>
            <a:off x="838199" y="564211"/>
            <a:ext cx="4571999" cy="1165002"/>
          </a:xfrm>
        </p:spPr>
        <p:txBody>
          <a:bodyPr anchor="b">
            <a:normAutofit/>
          </a:bodyPr>
          <a:lstStyle/>
          <a:p>
            <a:r>
              <a:rPr lang="en-US" sz="3600"/>
              <a:t>How I interpret my MARSI</a:t>
            </a:r>
          </a:p>
        </p:txBody>
      </p:sp>
      <p:sp>
        <p:nvSpPr>
          <p:cNvPr id="6" name="Content Placeholder 5">
            <a:extLst>
              <a:ext uri="{FF2B5EF4-FFF2-40B4-BE49-F238E27FC236}">
                <a16:creationId xmlns:a16="http://schemas.microsoft.com/office/drawing/2014/main" id="{09E113C6-8AA3-EE4E-B93F-0E5253FA6A60}"/>
              </a:ext>
            </a:extLst>
          </p:cNvPr>
          <p:cNvSpPr>
            <a:spLocks noGrp="1"/>
          </p:cNvSpPr>
          <p:nvPr>
            <p:ph idx="1"/>
          </p:nvPr>
        </p:nvSpPr>
        <p:spPr>
          <a:xfrm>
            <a:off x="838199" y="2055327"/>
            <a:ext cx="4571999" cy="3776975"/>
          </a:xfrm>
        </p:spPr>
        <p:txBody>
          <a:bodyPr>
            <a:normAutofit/>
          </a:bodyPr>
          <a:lstStyle/>
          <a:p>
            <a:pPr>
              <a:lnSpc>
                <a:spcPct val="100000"/>
              </a:lnSpc>
            </a:pPr>
            <a:r>
              <a:rPr lang="en-US" sz="1800" dirty="0"/>
              <a:t>I use a lot of support strategies, like taking a ton of notes, circling content, annotating, and </a:t>
            </a:r>
            <a:r>
              <a:rPr lang="en-US" sz="1800" i="1" dirty="0"/>
              <a:t>usually</a:t>
            </a:r>
            <a:r>
              <a:rPr lang="en-US" sz="1800" dirty="0"/>
              <a:t> I write up a summary at the end of a reading</a:t>
            </a:r>
          </a:p>
          <a:p>
            <a:pPr>
              <a:lnSpc>
                <a:spcPct val="100000"/>
              </a:lnSpc>
            </a:pPr>
            <a:r>
              <a:rPr lang="en-US" sz="1800" dirty="0"/>
              <a:t>I need to work on global reading strategies. Often I don’t really prepare myself for a reading by previewing or skimming the text to find out what’s coming. </a:t>
            </a:r>
          </a:p>
          <a:p>
            <a:pPr>
              <a:lnSpc>
                <a:spcPct val="100000"/>
              </a:lnSpc>
            </a:pPr>
            <a:r>
              <a:rPr lang="en-US" sz="1800" dirty="0"/>
              <a:t>I also need to work on problem solving strategies, though perhaps not as much. </a:t>
            </a:r>
          </a:p>
        </p:txBody>
      </p:sp>
      <p:pic>
        <p:nvPicPr>
          <p:cNvPr id="3" name="Picture 2" descr="A person petting a cat&#10;&#10;Description automatically generated with medium confidence">
            <a:extLst>
              <a:ext uri="{FF2B5EF4-FFF2-40B4-BE49-F238E27FC236}">
                <a16:creationId xmlns:a16="http://schemas.microsoft.com/office/drawing/2014/main" id="{558555C7-D3A2-DB4E-8957-58B660A79205}"/>
              </a:ext>
            </a:extLst>
          </p:cNvPr>
          <p:cNvPicPr>
            <a:picLocks noChangeAspect="1"/>
          </p:cNvPicPr>
          <p:nvPr/>
        </p:nvPicPr>
        <p:blipFill rotWithShape="1">
          <a:blip r:embed="rId2"/>
          <a:srcRect l="6093" r="17033" b="2"/>
          <a:stretch/>
        </p:blipFill>
        <p:spPr>
          <a:xfrm rot="5400000">
            <a:off x="6125997" y="631418"/>
            <a:ext cx="5286197" cy="5157216"/>
          </a:xfrm>
          <a:prstGeom prst="rect">
            <a:avLst/>
          </a:prstGeom>
        </p:spPr>
      </p:pic>
      <p:sp>
        <p:nvSpPr>
          <p:cNvPr id="13" name="Rectangle 12">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0550AD-A7E8-5F4C-ADC9-651E5334CE53}"/>
              </a:ext>
            </a:extLst>
          </p:cNvPr>
          <p:cNvSpPr txBox="1"/>
          <p:nvPr/>
        </p:nvSpPr>
        <p:spPr>
          <a:xfrm rot="20398420">
            <a:off x="7065836" y="1283278"/>
            <a:ext cx="16911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eue Haas Grotesk Text Pro"/>
                <a:ea typeface="+mn-ea"/>
                <a:cs typeface="+mn-cs"/>
              </a:rPr>
              <a:t>High Score?</a:t>
            </a:r>
          </a:p>
        </p:txBody>
      </p:sp>
      <p:sp>
        <p:nvSpPr>
          <p:cNvPr id="7" name="TextBox 6">
            <a:extLst>
              <a:ext uri="{FF2B5EF4-FFF2-40B4-BE49-F238E27FC236}">
                <a16:creationId xmlns:a16="http://schemas.microsoft.com/office/drawing/2014/main" id="{C7B5E073-D2F7-F64E-A177-201F2AC5BEB7}"/>
              </a:ext>
            </a:extLst>
          </p:cNvPr>
          <p:cNvSpPr txBox="1"/>
          <p:nvPr/>
        </p:nvSpPr>
        <p:spPr>
          <a:xfrm rot="1696751">
            <a:off x="8542954" y="5165893"/>
            <a:ext cx="1938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eue Haas Grotesk Text Pro"/>
                <a:ea typeface="+mn-ea"/>
                <a:cs typeface="+mn-cs"/>
              </a:rPr>
              <a:t>Honest Score</a:t>
            </a:r>
          </a:p>
        </p:txBody>
      </p:sp>
    </p:spTree>
    <p:extLst>
      <p:ext uri="{BB962C8B-B14F-4D97-AF65-F5344CB8AC3E}">
        <p14:creationId xmlns:p14="http://schemas.microsoft.com/office/powerpoint/2010/main" val="201336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B99B327-E95C-1C49-A991-A6A5118DDC34}"/>
              </a:ext>
            </a:extLst>
          </p:cNvPr>
          <p:cNvSpPr>
            <a:spLocks noGrp="1"/>
          </p:cNvSpPr>
          <p:nvPr>
            <p:ph type="title"/>
          </p:nvPr>
        </p:nvSpPr>
        <p:spPr>
          <a:xfrm>
            <a:off x="841246" y="978619"/>
            <a:ext cx="5991244" cy="1106424"/>
          </a:xfrm>
        </p:spPr>
        <p:txBody>
          <a:bodyPr>
            <a:normAutofit/>
          </a:bodyPr>
          <a:lstStyle/>
          <a:p>
            <a:r>
              <a:rPr lang="en-US" sz="3200" dirty="0"/>
              <a:t>How I reflected on my own MARSI scores</a:t>
            </a:r>
          </a:p>
        </p:txBody>
      </p:sp>
      <p:sp>
        <p:nvSpPr>
          <p:cNvPr id="17" name="Rectangle 1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9E113C6-8AA3-EE4E-B93F-0E5253FA6A60}"/>
              </a:ext>
            </a:extLst>
          </p:cNvPr>
          <p:cNvSpPr>
            <a:spLocks noGrp="1"/>
          </p:cNvSpPr>
          <p:nvPr>
            <p:ph idx="1"/>
          </p:nvPr>
        </p:nvSpPr>
        <p:spPr>
          <a:xfrm>
            <a:off x="841248" y="2252870"/>
            <a:ext cx="5993892" cy="3560251"/>
          </a:xfrm>
        </p:spPr>
        <p:txBody>
          <a:bodyPr>
            <a:normAutofit/>
          </a:bodyPr>
          <a:lstStyle/>
          <a:p>
            <a:r>
              <a:rPr lang="en-US" sz="1800" dirty="0"/>
              <a:t>Throughout my semesters as a doctoral student I’ve focused a lot on my </a:t>
            </a:r>
            <a:r>
              <a:rPr lang="en-US" sz="1800" i="1" dirty="0"/>
              <a:t>purpose </a:t>
            </a:r>
            <a:r>
              <a:rPr lang="en-US" sz="1800" dirty="0"/>
              <a:t>for reading things (GLOB – Question 1), particularly whether or not a research article actually reflects my purpose for reading that article (GLOB – Question 7</a:t>
            </a:r>
          </a:p>
          <a:p>
            <a:r>
              <a:rPr lang="en-US" sz="1800" dirty="0"/>
              <a:t>I’ve become much more focused on reading </a:t>
            </a:r>
            <a:r>
              <a:rPr lang="en-US" sz="1800" i="1" dirty="0"/>
              <a:t>efficiently </a:t>
            </a:r>
            <a:r>
              <a:rPr lang="en-US" sz="1800" dirty="0"/>
              <a:t>by paying close attention to sections of a text that are difficult (PROB – Question 16) and holding myself accountable for rereading sections that I don’t get (PROB – Question 27) </a:t>
            </a:r>
          </a:p>
          <a:p>
            <a:endParaRPr lang="en-US" sz="1800" dirty="0"/>
          </a:p>
        </p:txBody>
      </p:sp>
      <p:pic>
        <p:nvPicPr>
          <p:cNvPr id="8" name="Picture 7" descr="A picture containing cat, indoor, white, black&#10;&#10;Description automatically generated">
            <a:extLst>
              <a:ext uri="{FF2B5EF4-FFF2-40B4-BE49-F238E27FC236}">
                <a16:creationId xmlns:a16="http://schemas.microsoft.com/office/drawing/2014/main" id="{DBC4D454-A45F-8A43-A260-A3F960AA498F}"/>
              </a:ext>
            </a:extLst>
          </p:cNvPr>
          <p:cNvPicPr>
            <a:picLocks noChangeAspect="1"/>
          </p:cNvPicPr>
          <p:nvPr/>
        </p:nvPicPr>
        <p:blipFill>
          <a:blip r:embed="rId2"/>
          <a:stretch>
            <a:fillRect/>
          </a:stretch>
        </p:blipFill>
        <p:spPr>
          <a:xfrm>
            <a:off x="7111586" y="892133"/>
            <a:ext cx="4734847" cy="3148672"/>
          </a:xfrm>
          <a:prstGeom prst="rect">
            <a:avLst/>
          </a:prstGeom>
        </p:spPr>
      </p:pic>
      <p:sp>
        <p:nvSpPr>
          <p:cNvPr id="7" name="TextBox 6">
            <a:extLst>
              <a:ext uri="{FF2B5EF4-FFF2-40B4-BE49-F238E27FC236}">
                <a16:creationId xmlns:a16="http://schemas.microsoft.com/office/drawing/2014/main" id="{C7B5E073-D2F7-F64E-A177-201F2AC5BEB7}"/>
              </a:ext>
            </a:extLst>
          </p:cNvPr>
          <p:cNvSpPr txBox="1"/>
          <p:nvPr/>
        </p:nvSpPr>
        <p:spPr>
          <a:xfrm rot="1696751">
            <a:off x="8542954" y="5165893"/>
            <a:ext cx="1938234" cy="369332"/>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Neue Haas Grotesk Text Pro"/>
                <a:ea typeface="+mn-ea"/>
                <a:cs typeface="+mn-cs"/>
              </a:rPr>
              <a:t>Honest Score</a:t>
            </a:r>
          </a:p>
        </p:txBody>
      </p:sp>
    </p:spTree>
    <p:extLst>
      <p:ext uri="{BB962C8B-B14F-4D97-AF65-F5344CB8AC3E}">
        <p14:creationId xmlns:p14="http://schemas.microsoft.com/office/powerpoint/2010/main" val="2600967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398B95B-1D2B-A844-B204-B0E20D584416}"/>
              </a:ext>
            </a:extLst>
          </p:cNvPr>
          <p:cNvSpPr>
            <a:spLocks noGrp="1"/>
          </p:cNvSpPr>
          <p:nvPr>
            <p:ph type="title"/>
          </p:nvPr>
        </p:nvSpPr>
        <p:spPr>
          <a:xfrm>
            <a:off x="612648" y="1078992"/>
            <a:ext cx="6268770" cy="1536192"/>
          </a:xfrm>
        </p:spPr>
        <p:txBody>
          <a:bodyPr anchor="b">
            <a:normAutofit/>
          </a:bodyPr>
          <a:lstStyle/>
          <a:p>
            <a:r>
              <a:rPr lang="en-US" sz="5200"/>
              <a:t>Partner Discussion</a:t>
            </a:r>
          </a:p>
        </p:txBody>
      </p:sp>
      <p:sp>
        <p:nvSpPr>
          <p:cNvPr id="1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F5ADF4A-9D41-BC47-926C-D2B38731D443}"/>
              </a:ext>
            </a:extLst>
          </p:cNvPr>
          <p:cNvSpPr>
            <a:spLocks noGrp="1"/>
          </p:cNvSpPr>
          <p:nvPr>
            <p:ph idx="1"/>
          </p:nvPr>
        </p:nvSpPr>
        <p:spPr>
          <a:xfrm>
            <a:off x="615458" y="3355848"/>
            <a:ext cx="6268770" cy="2825496"/>
          </a:xfrm>
        </p:spPr>
        <p:txBody>
          <a:bodyPr>
            <a:normAutofit/>
          </a:bodyPr>
          <a:lstStyle/>
          <a:p>
            <a:r>
              <a:rPr lang="en-US" sz="1800" dirty="0"/>
              <a:t>Review your submission for the Metacognitive Reading Reflection paper</a:t>
            </a:r>
          </a:p>
          <a:p>
            <a:pPr lvl="1"/>
            <a:r>
              <a:rPr lang="en-US" sz="1400" dirty="0"/>
              <a:t>Link to the assignment is in today’s module</a:t>
            </a:r>
          </a:p>
          <a:p>
            <a:r>
              <a:rPr lang="en-US" sz="1800" dirty="0"/>
              <a:t>Once you’ve done this, talk about your paper with your partner. </a:t>
            </a:r>
          </a:p>
          <a:p>
            <a:pPr lvl="1"/>
            <a:r>
              <a:rPr lang="en-US" sz="1400" dirty="0"/>
              <a:t>What is your overall reading approach? </a:t>
            </a:r>
          </a:p>
          <a:p>
            <a:pPr lvl="1"/>
            <a:r>
              <a:rPr lang="en-US" sz="1400" dirty="0"/>
              <a:t>Where were your strengths? </a:t>
            </a:r>
          </a:p>
          <a:p>
            <a:pPr lvl="1"/>
            <a:r>
              <a:rPr lang="en-US" sz="1400" dirty="0"/>
              <a:t>Where were your “growth edges”? </a:t>
            </a:r>
          </a:p>
          <a:p>
            <a:endParaRPr lang="en-US" sz="1800" dirty="0"/>
          </a:p>
        </p:txBody>
      </p:sp>
      <p:pic>
        <p:nvPicPr>
          <p:cNvPr id="5" name="Picture 4">
            <a:extLst>
              <a:ext uri="{FF2B5EF4-FFF2-40B4-BE49-F238E27FC236}">
                <a16:creationId xmlns:a16="http://schemas.microsoft.com/office/drawing/2014/main" id="{22548670-5B62-D84E-83AA-7999B5CE44BA}"/>
              </a:ext>
            </a:extLst>
          </p:cNvPr>
          <p:cNvPicPr>
            <a:picLocks noChangeAspect="1"/>
          </p:cNvPicPr>
          <p:nvPr/>
        </p:nvPicPr>
        <p:blipFill rotWithShape="1">
          <a:blip r:embed="rId2"/>
          <a:srcRect t="2037" b="10318"/>
          <a:stretch/>
        </p:blipFill>
        <p:spPr>
          <a:xfrm rot="5400000">
            <a:off x="6509002" y="1175003"/>
            <a:ext cx="6858000" cy="4507993"/>
          </a:xfrm>
          <a:prstGeom prst="rect">
            <a:avLst/>
          </a:prstGeom>
        </p:spPr>
      </p:pic>
    </p:spTree>
    <p:extLst>
      <p:ext uri="{BB962C8B-B14F-4D97-AF65-F5344CB8AC3E}">
        <p14:creationId xmlns:p14="http://schemas.microsoft.com/office/powerpoint/2010/main" val="402619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5B46-EA88-5041-AA6E-38958BE2EC68}"/>
              </a:ext>
            </a:extLst>
          </p:cNvPr>
          <p:cNvSpPr>
            <a:spLocks noGrp="1"/>
          </p:cNvSpPr>
          <p:nvPr>
            <p:ph type="title"/>
          </p:nvPr>
        </p:nvSpPr>
        <p:spPr>
          <a:xfrm>
            <a:off x="4965430" y="629268"/>
            <a:ext cx="6586491" cy="1286160"/>
          </a:xfrm>
        </p:spPr>
        <p:txBody>
          <a:bodyPr anchor="b">
            <a:normAutofit fontScale="90000"/>
          </a:bodyPr>
          <a:lstStyle/>
          <a:p>
            <a:r>
              <a:rPr lang="en-US" dirty="0"/>
              <a:t>Metacognitive Reading Reflection (Part 2)</a:t>
            </a:r>
          </a:p>
        </p:txBody>
      </p:sp>
      <p:sp>
        <p:nvSpPr>
          <p:cNvPr id="3" name="Content Placeholder 2">
            <a:extLst>
              <a:ext uri="{FF2B5EF4-FFF2-40B4-BE49-F238E27FC236}">
                <a16:creationId xmlns:a16="http://schemas.microsoft.com/office/drawing/2014/main" id="{102BEF18-1A93-F040-9C43-C83CBF91C67A}"/>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2400" dirty="0"/>
              <a:t>Step 1 - Complete the MARSI one more time… </a:t>
            </a:r>
          </a:p>
          <a:p>
            <a:pPr lvl="1"/>
            <a:r>
              <a:rPr lang="en-US" sz="2000" dirty="0"/>
              <a:t>Download the Microsoft word document from Canvas</a:t>
            </a:r>
          </a:p>
          <a:p>
            <a:pPr marL="0" indent="0">
              <a:buNone/>
            </a:pPr>
            <a:r>
              <a:rPr lang="en-US" sz="2400" dirty="0"/>
              <a:t>Step 2 – Reread your first Metacognitive Reading Reflection Paper </a:t>
            </a:r>
          </a:p>
          <a:p>
            <a:pPr lvl="1"/>
            <a:r>
              <a:rPr lang="en-US" sz="2000" dirty="0"/>
              <a:t>I’ve posted a link under today’s module where you can review your previous submission </a:t>
            </a:r>
          </a:p>
          <a:p>
            <a:pPr marL="0" indent="0">
              <a:buNone/>
            </a:pPr>
            <a:r>
              <a:rPr lang="en-US" sz="2400" dirty="0"/>
              <a:t>Step 3 – Download the Metacognitive Reading Reflection Paper Part 2 template </a:t>
            </a:r>
          </a:p>
          <a:p>
            <a:pPr lvl="1"/>
            <a:r>
              <a:rPr lang="en-US" sz="2000" dirty="0"/>
              <a:t>Fill in your scores</a:t>
            </a:r>
          </a:p>
          <a:p>
            <a:pPr lvl="1"/>
            <a:r>
              <a:rPr lang="en-US" sz="2000" dirty="0"/>
              <a:t>Complete the 5 reflection questions (minimum two sentence responses for each</a:t>
            </a:r>
          </a:p>
          <a:p>
            <a:pPr marL="0" indent="0">
              <a:buNone/>
            </a:pPr>
            <a:r>
              <a:rPr lang="en-US" sz="2400" dirty="0"/>
              <a:t>Step 4 – When you’re done, submit the completed template and get 20 points (!!!) </a:t>
            </a:r>
          </a:p>
        </p:txBody>
      </p:sp>
      <p:pic>
        <p:nvPicPr>
          <p:cNvPr id="5" name="Picture 4" descr="A cat sitting on a desk&#10;&#10;Description automatically generated">
            <a:extLst>
              <a:ext uri="{FF2B5EF4-FFF2-40B4-BE49-F238E27FC236}">
                <a16:creationId xmlns:a16="http://schemas.microsoft.com/office/drawing/2014/main" id="{81F4BBC5-3930-2F43-93ED-39AB5374ED55}"/>
              </a:ext>
            </a:extLst>
          </p:cNvPr>
          <p:cNvPicPr>
            <a:picLocks noChangeAspect="1"/>
          </p:cNvPicPr>
          <p:nvPr/>
        </p:nvPicPr>
        <p:blipFill rotWithShape="1">
          <a:blip r:embed="rId3"/>
          <a:srcRect t="4569" b="5306"/>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2858782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FD29-DD96-7946-8486-CA158377A443}"/>
              </a:ext>
            </a:extLst>
          </p:cNvPr>
          <p:cNvSpPr>
            <a:spLocks noGrp="1"/>
          </p:cNvSpPr>
          <p:nvPr>
            <p:ph type="title"/>
          </p:nvPr>
        </p:nvSpPr>
        <p:spPr/>
        <p:txBody>
          <a:bodyPr/>
          <a:lstStyle/>
          <a:p>
            <a:r>
              <a:rPr lang="en-US" dirty="0"/>
              <a:t>30 minutes on the clock</a:t>
            </a:r>
          </a:p>
        </p:txBody>
      </p:sp>
      <p:pic>
        <p:nvPicPr>
          <p:cNvPr id="5" name="Content Placeholder 4" descr="Stopwatch">
            <a:extLst>
              <a:ext uri="{FF2B5EF4-FFF2-40B4-BE49-F238E27FC236}">
                <a16:creationId xmlns:a16="http://schemas.microsoft.com/office/drawing/2014/main" id="{D9FA0126-8B4D-A347-AA0B-FDC96CCC4F6E}"/>
              </a:ext>
            </a:extLst>
          </p:cNvPr>
          <p:cNvPicPr>
            <a:picLocks noGrp="1" noChangeAspect="1"/>
          </p:cNvPicPr>
          <p:nvPr>
            <p:ph idx="1"/>
          </p:nvPr>
        </p:nvPicPr>
        <p:blipFill>
          <a:blip r:embed="rId3"/>
          <a:stretch>
            <a:fillRect/>
          </a:stretch>
        </p:blipFill>
        <p:spPr>
          <a:xfrm>
            <a:off x="3841824" y="1825625"/>
            <a:ext cx="5959084" cy="3499410"/>
          </a:xfrm>
        </p:spPr>
      </p:pic>
      <p:pic>
        <p:nvPicPr>
          <p:cNvPr id="7" name="Picture 6" descr="A cat that is looking at the camera&#10;&#10;Description automatically generated">
            <a:extLst>
              <a:ext uri="{FF2B5EF4-FFF2-40B4-BE49-F238E27FC236}">
                <a16:creationId xmlns:a16="http://schemas.microsoft.com/office/drawing/2014/main" id="{1034AA1D-A32F-1249-B0BF-6871508500C2}"/>
              </a:ext>
            </a:extLst>
          </p:cNvPr>
          <p:cNvPicPr>
            <a:picLocks noChangeAspect="1"/>
          </p:cNvPicPr>
          <p:nvPr/>
        </p:nvPicPr>
        <p:blipFill>
          <a:blip r:embed="rId4"/>
          <a:stretch>
            <a:fillRect/>
          </a:stretch>
        </p:blipFill>
        <p:spPr>
          <a:xfrm rot="1245701">
            <a:off x="5910445" y="2899477"/>
            <a:ext cx="1821841" cy="1660330"/>
          </a:xfrm>
          <a:prstGeom prst="rect">
            <a:avLst/>
          </a:prstGeom>
        </p:spPr>
      </p:pic>
      <p:sp>
        <p:nvSpPr>
          <p:cNvPr id="3" name="TextBox 2">
            <a:extLst>
              <a:ext uri="{FF2B5EF4-FFF2-40B4-BE49-F238E27FC236}">
                <a16:creationId xmlns:a16="http://schemas.microsoft.com/office/drawing/2014/main" id="{49C467C1-B691-054E-AB76-83197D69BA4A}"/>
              </a:ext>
            </a:extLst>
          </p:cNvPr>
          <p:cNvSpPr txBox="1"/>
          <p:nvPr/>
        </p:nvSpPr>
        <p:spPr>
          <a:xfrm>
            <a:off x="419548" y="1979407"/>
            <a:ext cx="3238052" cy="4247317"/>
          </a:xfrm>
          <a:prstGeom prst="rect">
            <a:avLst/>
          </a:prstGeom>
          <a:noFill/>
        </p:spPr>
        <p:txBody>
          <a:bodyPr wrap="square" rtlCol="0">
            <a:spAutoFit/>
          </a:bodyPr>
          <a:lstStyle/>
          <a:p>
            <a:r>
              <a:rPr lang="en-US" dirty="0"/>
              <a:t>Right now you are… </a:t>
            </a:r>
          </a:p>
          <a:p>
            <a:endParaRPr lang="en-US" dirty="0"/>
          </a:p>
          <a:p>
            <a:pPr marL="285750" indent="-285750">
              <a:buFont typeface="Arial" panose="020B0604020202020204" pitchFamily="34" charset="0"/>
              <a:buChar char="•"/>
            </a:pPr>
            <a:r>
              <a:rPr lang="en-US" dirty="0"/>
              <a:t>Retaking the MARSI (if you haven’t already)</a:t>
            </a:r>
          </a:p>
          <a:p>
            <a:pPr marL="285750" indent="-285750">
              <a:buFont typeface="Arial" panose="020B0604020202020204" pitchFamily="34" charset="0"/>
              <a:buChar char="•"/>
            </a:pPr>
            <a:r>
              <a:rPr lang="en-US" dirty="0"/>
              <a:t>Reviewing your previous paper </a:t>
            </a:r>
          </a:p>
          <a:p>
            <a:pPr marL="285750" indent="-285750">
              <a:buFont typeface="Arial" panose="020B0604020202020204" pitchFamily="34" charset="0"/>
              <a:buChar char="•"/>
            </a:pPr>
            <a:r>
              <a:rPr lang="en-US" dirty="0"/>
              <a:t>Downloading the Metacognitive Reading Reflection Paper Part 2 template </a:t>
            </a:r>
          </a:p>
          <a:p>
            <a:pPr marL="285750" indent="-285750">
              <a:buFont typeface="Arial" panose="020B0604020202020204" pitchFamily="34" charset="0"/>
              <a:buChar char="•"/>
            </a:pPr>
            <a:r>
              <a:rPr lang="en-US" dirty="0"/>
              <a:t>Filling in your new scores</a:t>
            </a:r>
          </a:p>
          <a:p>
            <a:pPr marL="285750" indent="-285750">
              <a:buFont typeface="Arial" panose="020B0604020202020204" pitchFamily="34" charset="0"/>
              <a:buChar char="•"/>
            </a:pPr>
            <a:r>
              <a:rPr lang="en-US" dirty="0"/>
              <a:t>Answering the 5 reflection questions </a:t>
            </a:r>
          </a:p>
          <a:p>
            <a:pPr marL="285750" indent="-285750">
              <a:buFont typeface="Arial" panose="020B0604020202020204" pitchFamily="34" charset="0"/>
              <a:buChar char="•"/>
            </a:pPr>
            <a:r>
              <a:rPr lang="en-US" dirty="0"/>
              <a:t>Submitting (when you’re done) </a:t>
            </a:r>
          </a:p>
        </p:txBody>
      </p:sp>
    </p:spTree>
    <p:extLst>
      <p:ext uri="{BB962C8B-B14F-4D97-AF65-F5344CB8AC3E}">
        <p14:creationId xmlns:p14="http://schemas.microsoft.com/office/powerpoint/2010/main" val="165893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3EC2F9-AEBE-CE4E-84D8-D7CD5AC0E89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Strategy Use Portfolio Project</a:t>
            </a:r>
          </a:p>
        </p:txBody>
      </p:sp>
      <p:sp>
        <p:nvSpPr>
          <p:cNvPr id="3" name="Content Placeholder 2">
            <a:extLst>
              <a:ext uri="{FF2B5EF4-FFF2-40B4-BE49-F238E27FC236}">
                <a16:creationId xmlns:a16="http://schemas.microsoft.com/office/drawing/2014/main" id="{D2553EEE-E0D5-6148-A20D-8A221B91DA70}"/>
              </a:ext>
            </a:extLst>
          </p:cNvPr>
          <p:cNvSpPr>
            <a:spLocks noGrp="1"/>
          </p:cNvSpPr>
          <p:nvPr>
            <p:ph idx="1"/>
          </p:nvPr>
        </p:nvSpPr>
        <p:spPr>
          <a:xfrm>
            <a:off x="4810259" y="649480"/>
            <a:ext cx="6555347" cy="5546047"/>
          </a:xfrm>
        </p:spPr>
        <p:txBody>
          <a:bodyPr anchor="ctr">
            <a:normAutofit/>
          </a:bodyPr>
          <a:lstStyle/>
          <a:p>
            <a:pPr marL="0" indent="0">
              <a:buNone/>
            </a:pPr>
            <a:r>
              <a:rPr lang="en-US" sz="2400" b="1" dirty="0"/>
              <a:t>Purpose </a:t>
            </a:r>
          </a:p>
          <a:p>
            <a:pPr marL="0" indent="0">
              <a:buNone/>
            </a:pPr>
            <a:r>
              <a:rPr lang="en-US" sz="2400" dirty="0"/>
              <a:t>The purpose of this assignment is to collect examples of work that you've done this semester that exemplifies your mastery of certain reading strategies or skills and demonstrates your achievement of the course's learning outcomes. </a:t>
            </a:r>
          </a:p>
        </p:txBody>
      </p:sp>
    </p:spTree>
    <p:extLst>
      <p:ext uri="{BB962C8B-B14F-4D97-AF65-F5344CB8AC3E}">
        <p14:creationId xmlns:p14="http://schemas.microsoft.com/office/powerpoint/2010/main" val="422262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6123FC-37A8-B84B-B0A3-4463FA975C9E}"/>
              </a:ext>
            </a:extLst>
          </p:cNvPr>
          <p:cNvSpPr>
            <a:spLocks noGrp="1"/>
          </p:cNvSpPr>
          <p:nvPr>
            <p:ph type="title"/>
          </p:nvPr>
        </p:nvSpPr>
        <p:spPr>
          <a:xfrm>
            <a:off x="524741" y="620392"/>
            <a:ext cx="3808268" cy="5504688"/>
          </a:xfrm>
        </p:spPr>
        <p:txBody>
          <a:bodyPr>
            <a:normAutofit/>
          </a:bodyPr>
          <a:lstStyle/>
          <a:p>
            <a:r>
              <a:rPr lang="en-US" sz="6000" b="1">
                <a:solidFill>
                  <a:schemeClr val="bg1"/>
                </a:solidFill>
              </a:rPr>
              <a:t>Agenda</a:t>
            </a:r>
          </a:p>
        </p:txBody>
      </p:sp>
      <p:graphicFrame>
        <p:nvGraphicFramePr>
          <p:cNvPr id="5" name="Content Placeholder 2">
            <a:extLst>
              <a:ext uri="{FF2B5EF4-FFF2-40B4-BE49-F238E27FC236}">
                <a16:creationId xmlns:a16="http://schemas.microsoft.com/office/drawing/2014/main" id="{42D60EB7-27A9-4036-8537-B4472AED1835}"/>
              </a:ext>
            </a:extLst>
          </p:cNvPr>
          <p:cNvGraphicFramePr>
            <a:graphicFrameLocks noGrp="1"/>
          </p:cNvGraphicFramePr>
          <p:nvPr>
            <p:ph idx="1"/>
            <p:extLst>
              <p:ext uri="{D42A27DB-BD31-4B8C-83A1-F6EECF244321}">
                <p14:modId xmlns:p14="http://schemas.microsoft.com/office/powerpoint/2010/main" val="29914023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563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76B8-62FE-A740-85B2-0E1F4E0DF948}"/>
              </a:ext>
            </a:extLst>
          </p:cNvPr>
          <p:cNvSpPr>
            <a:spLocks noGrp="1"/>
          </p:cNvSpPr>
          <p:nvPr>
            <p:ph type="title"/>
          </p:nvPr>
        </p:nvSpPr>
        <p:spPr>
          <a:xfrm>
            <a:off x="573409" y="559477"/>
            <a:ext cx="3765200" cy="5709931"/>
          </a:xfrm>
        </p:spPr>
        <p:txBody>
          <a:bodyPr>
            <a:normAutofit/>
          </a:bodyPr>
          <a:lstStyle/>
          <a:p>
            <a:pPr algn="ctr"/>
            <a:r>
              <a:rPr lang="en-US" dirty="0"/>
              <a:t>Strategy Use Portfolio Project</a:t>
            </a:r>
            <a:endParaRPr lang="en-US"/>
          </a:p>
        </p:txBody>
      </p:sp>
      <p:graphicFrame>
        <p:nvGraphicFramePr>
          <p:cNvPr id="5" name="Content Placeholder 2">
            <a:extLst>
              <a:ext uri="{FF2B5EF4-FFF2-40B4-BE49-F238E27FC236}">
                <a16:creationId xmlns:a16="http://schemas.microsoft.com/office/drawing/2014/main" id="{43D61A0A-C22B-4DFA-92CE-E08FEE8E7BC0}"/>
              </a:ext>
            </a:extLst>
          </p:cNvPr>
          <p:cNvGraphicFramePr>
            <a:graphicFrameLocks noGrp="1"/>
          </p:cNvGraphicFramePr>
          <p:nvPr>
            <p:ph idx="1"/>
            <p:extLst>
              <p:ext uri="{D42A27DB-BD31-4B8C-83A1-F6EECF244321}">
                <p14:modId xmlns:p14="http://schemas.microsoft.com/office/powerpoint/2010/main" val="2775068790"/>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138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5E50B8-4986-BE4B-B163-612715623650}"/>
              </a:ext>
            </a:extLst>
          </p:cNvPr>
          <p:cNvSpPr>
            <a:spLocks noGrp="1"/>
          </p:cNvSpPr>
          <p:nvPr>
            <p:ph type="title"/>
          </p:nvPr>
        </p:nvSpPr>
        <p:spPr>
          <a:xfrm>
            <a:off x="1075767" y="1188637"/>
            <a:ext cx="2988234" cy="4480726"/>
          </a:xfrm>
        </p:spPr>
        <p:txBody>
          <a:bodyPr>
            <a:normAutofit/>
          </a:bodyPr>
          <a:lstStyle/>
          <a:p>
            <a:pPr algn="r"/>
            <a:r>
              <a:rPr lang="en-US" sz="6100" dirty="0"/>
              <a:t>Prepping for the Final</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A5CF8E-4C76-5C4B-8166-8244E3F1D4F6}"/>
              </a:ext>
            </a:extLst>
          </p:cNvPr>
          <p:cNvSpPr>
            <a:spLocks noGrp="1"/>
          </p:cNvSpPr>
          <p:nvPr>
            <p:ph idx="1"/>
          </p:nvPr>
        </p:nvSpPr>
        <p:spPr>
          <a:xfrm>
            <a:off x="5298595" y="1690980"/>
            <a:ext cx="4702848" cy="3560260"/>
          </a:xfrm>
        </p:spPr>
        <p:txBody>
          <a:bodyPr anchor="ctr">
            <a:normAutofit/>
          </a:bodyPr>
          <a:lstStyle/>
          <a:p>
            <a:r>
              <a:rPr lang="en-US" sz="3200" dirty="0"/>
              <a:t>Reading: Wesley Morris “My Mustache” </a:t>
            </a:r>
            <a:endParaRPr lang="en-US" sz="2800" dirty="0"/>
          </a:p>
          <a:p>
            <a:r>
              <a:rPr lang="en-US" sz="3200" dirty="0"/>
              <a:t>Worth 50 points</a:t>
            </a:r>
          </a:p>
          <a:p>
            <a:r>
              <a:rPr lang="en-US" sz="3200" dirty="0"/>
              <a:t>5 questions (1 vocabulary in-context, 3 paragraph-length responses, 1 essay response </a:t>
            </a:r>
          </a:p>
        </p:txBody>
      </p:sp>
    </p:spTree>
    <p:extLst>
      <p:ext uri="{BB962C8B-B14F-4D97-AF65-F5344CB8AC3E}">
        <p14:creationId xmlns:p14="http://schemas.microsoft.com/office/powerpoint/2010/main" val="63990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BC937A-088C-794E-BF1C-E3D14F768CE3}"/>
              </a:ext>
            </a:extLst>
          </p:cNvPr>
          <p:cNvPicPr>
            <a:picLocks noChangeAspect="1"/>
          </p:cNvPicPr>
          <p:nvPr/>
        </p:nvPicPr>
        <p:blipFill>
          <a:blip r:embed="rId2"/>
          <a:stretch>
            <a:fillRect/>
          </a:stretch>
        </p:blipFill>
        <p:spPr>
          <a:xfrm>
            <a:off x="2967789" y="457200"/>
            <a:ext cx="6256422" cy="5943600"/>
          </a:xfrm>
          <a:prstGeom prst="rect">
            <a:avLst/>
          </a:prstGeom>
        </p:spPr>
      </p:pic>
      <p:sp>
        <p:nvSpPr>
          <p:cNvPr id="6" name="TextBox 5">
            <a:extLst>
              <a:ext uri="{FF2B5EF4-FFF2-40B4-BE49-F238E27FC236}">
                <a16:creationId xmlns:a16="http://schemas.microsoft.com/office/drawing/2014/main" id="{53E60CC6-7FB9-FB40-8978-996172E5C438}"/>
              </a:ext>
            </a:extLst>
          </p:cNvPr>
          <p:cNvSpPr txBox="1"/>
          <p:nvPr/>
        </p:nvSpPr>
        <p:spPr>
          <a:xfrm>
            <a:off x="9815026" y="2690122"/>
            <a:ext cx="1989438" cy="1477328"/>
          </a:xfrm>
          <a:prstGeom prst="rect">
            <a:avLst/>
          </a:prstGeom>
          <a:noFill/>
        </p:spPr>
        <p:txBody>
          <a:bodyPr wrap="square" rtlCol="0">
            <a:spAutoFit/>
          </a:bodyPr>
          <a:lstStyle/>
          <a:p>
            <a:r>
              <a:rPr lang="en-US" dirty="0">
                <a:solidFill>
                  <a:schemeClr val="bg1"/>
                </a:solidFill>
              </a:rPr>
              <a:t>I promise, I planned on assigning this before I had a mustache</a:t>
            </a:r>
          </a:p>
        </p:txBody>
      </p:sp>
    </p:spTree>
    <p:extLst>
      <p:ext uri="{BB962C8B-B14F-4D97-AF65-F5344CB8AC3E}">
        <p14:creationId xmlns:p14="http://schemas.microsoft.com/office/powerpoint/2010/main" val="404345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t lying on top of a desk&#10;&#10;Description automatically generated">
            <a:extLst>
              <a:ext uri="{FF2B5EF4-FFF2-40B4-BE49-F238E27FC236}">
                <a16:creationId xmlns:a16="http://schemas.microsoft.com/office/drawing/2014/main" id="{115B334D-F732-DC4E-963A-466C835BCADB}"/>
              </a:ext>
            </a:extLst>
          </p:cNvPr>
          <p:cNvPicPr>
            <a:picLocks noChangeAspect="1"/>
          </p:cNvPicPr>
          <p:nvPr/>
        </p:nvPicPr>
        <p:blipFill rotWithShape="1">
          <a:blip r:embed="rId3"/>
          <a:srcRect t="1679" r="2" b="2444"/>
          <a:stretch/>
        </p:blipFill>
        <p:spPr>
          <a:xfrm rot="5400000">
            <a:off x="-165955" y="1410905"/>
            <a:ext cx="5607882" cy="4032621"/>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8CC4F8-BBEA-BC43-B4CB-974198556C81}"/>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8000"/>
              <a:t>Course Evaluation</a:t>
            </a:r>
          </a:p>
        </p:txBody>
      </p:sp>
      <p:sp>
        <p:nvSpPr>
          <p:cNvPr id="3" name="Content Placeholder 2">
            <a:extLst>
              <a:ext uri="{FF2B5EF4-FFF2-40B4-BE49-F238E27FC236}">
                <a16:creationId xmlns:a16="http://schemas.microsoft.com/office/drawing/2014/main" id="{F587C100-9AA4-EC47-848C-0ECED35019B2}"/>
              </a:ext>
            </a:extLst>
          </p:cNvPr>
          <p:cNvSpPr>
            <a:spLocks noGrp="1"/>
          </p:cNvSpPr>
          <p:nvPr>
            <p:ph idx="1"/>
          </p:nvPr>
        </p:nvSpPr>
        <p:spPr>
          <a:xfrm>
            <a:off x="5450210" y="4582814"/>
            <a:ext cx="4041454" cy="1312657"/>
          </a:xfrm>
        </p:spPr>
        <p:txBody>
          <a:bodyPr vert="horz" lIns="91440" tIns="45720" rIns="91440" bIns="45720" rtlCol="0" anchor="t">
            <a:normAutofit/>
          </a:bodyPr>
          <a:lstStyle/>
          <a:p>
            <a:pPr marL="0" indent="0">
              <a:buNone/>
            </a:pPr>
            <a:r>
              <a:rPr lang="en-US" sz="2400"/>
              <a:t>Have you all received an email about this? </a:t>
            </a:r>
          </a:p>
        </p:txBody>
      </p:sp>
    </p:spTree>
    <p:extLst>
      <p:ext uri="{BB962C8B-B14F-4D97-AF65-F5344CB8AC3E}">
        <p14:creationId xmlns:p14="http://schemas.microsoft.com/office/powerpoint/2010/main" val="364560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CA9B93-F658-694A-8D32-D8ED71C4E11E}"/>
              </a:ext>
            </a:extLst>
          </p:cNvPr>
          <p:cNvSpPr>
            <a:spLocks noGrp="1"/>
          </p:cNvSpPr>
          <p:nvPr>
            <p:ph type="title"/>
          </p:nvPr>
        </p:nvSpPr>
        <p:spPr>
          <a:xfrm>
            <a:off x="312724" y="3433763"/>
            <a:ext cx="3197013" cy="2743200"/>
          </a:xfrm>
        </p:spPr>
        <p:txBody>
          <a:bodyPr anchor="t">
            <a:normAutofit/>
          </a:bodyPr>
          <a:lstStyle/>
          <a:p>
            <a:pPr algn="ctr"/>
            <a:r>
              <a:rPr lang="en-US" sz="4800">
                <a:solidFill>
                  <a:schemeClr val="bg1"/>
                </a:solidFill>
              </a:rPr>
              <a:t>For next time… </a:t>
            </a:r>
          </a:p>
        </p:txBody>
      </p:sp>
      <p:pic>
        <p:nvPicPr>
          <p:cNvPr id="7" name="Graphic 6" descr="Right Double Quote">
            <a:extLst>
              <a:ext uri="{FF2B5EF4-FFF2-40B4-BE49-F238E27FC236}">
                <a16:creationId xmlns:a16="http://schemas.microsoft.com/office/drawing/2014/main" id="{D45F5353-4729-4EFB-9AAE-BF6B955B38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CA14AFC5-BCCC-4D42-854A-6E18E730B0EE}"/>
              </a:ext>
            </a:extLst>
          </p:cNvPr>
          <p:cNvSpPr>
            <a:spLocks noGrp="1"/>
          </p:cNvSpPr>
          <p:nvPr>
            <p:ph idx="1"/>
          </p:nvPr>
        </p:nvSpPr>
        <p:spPr>
          <a:xfrm>
            <a:off x="4330719" y="641615"/>
            <a:ext cx="7289799" cy="5533496"/>
          </a:xfrm>
        </p:spPr>
        <p:txBody>
          <a:bodyPr anchor="ctr">
            <a:normAutofit/>
          </a:bodyPr>
          <a:lstStyle/>
          <a:p>
            <a:r>
              <a:rPr lang="en-US" dirty="0"/>
              <a:t>Get caught up on missing assignments (and I’ll do the same!) </a:t>
            </a:r>
          </a:p>
          <a:p>
            <a:r>
              <a:rPr lang="en-US" dirty="0"/>
              <a:t>Finish Metacognitive Reading Reflection (Part 2) </a:t>
            </a:r>
          </a:p>
          <a:p>
            <a:pPr lvl="1"/>
            <a:r>
              <a:rPr lang="en-US" dirty="0"/>
              <a:t>You should be mostly done! </a:t>
            </a:r>
          </a:p>
          <a:p>
            <a:r>
              <a:rPr lang="en-US" dirty="0"/>
              <a:t>If you haven’t yet, read Wesley Morris “My Mustache” </a:t>
            </a:r>
          </a:p>
          <a:p>
            <a:r>
              <a:rPr lang="en-US" dirty="0"/>
              <a:t>Have a happy Thanksgiving! </a:t>
            </a:r>
          </a:p>
        </p:txBody>
      </p:sp>
    </p:spTree>
    <p:extLst>
      <p:ext uri="{BB962C8B-B14F-4D97-AF65-F5344CB8AC3E}">
        <p14:creationId xmlns:p14="http://schemas.microsoft.com/office/powerpoint/2010/main" val="65089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earing clothing&#10;&#10;Description automatically generated with low confidence">
            <a:extLst>
              <a:ext uri="{FF2B5EF4-FFF2-40B4-BE49-F238E27FC236}">
                <a16:creationId xmlns:a16="http://schemas.microsoft.com/office/drawing/2014/main" id="{D2779AEE-5EF7-F147-97D0-F0BBC0956D57}"/>
              </a:ext>
            </a:extLst>
          </p:cNvPr>
          <p:cNvPicPr>
            <a:picLocks noChangeAspect="1"/>
          </p:cNvPicPr>
          <p:nvPr/>
        </p:nvPicPr>
        <p:blipFill rotWithShape="1">
          <a:blip r:embed="rId2"/>
          <a:srcRect l="6908" r="7359"/>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8"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E655E-FA2D-6242-838A-17B75AEA091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How was last class? </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515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2A1EDD9-7473-084B-9157-7B2C98891530}"/>
              </a:ext>
            </a:extLst>
          </p:cNvPr>
          <p:cNvSpPr>
            <a:spLocks noGrp="1"/>
          </p:cNvSpPr>
          <p:nvPr>
            <p:ph type="title"/>
          </p:nvPr>
        </p:nvSpPr>
        <p:spPr>
          <a:xfrm>
            <a:off x="701344" y="710273"/>
            <a:ext cx="4352315" cy="2813320"/>
          </a:xfrm>
        </p:spPr>
        <p:txBody>
          <a:bodyPr>
            <a:normAutofit/>
          </a:bodyPr>
          <a:lstStyle/>
          <a:p>
            <a:r>
              <a:rPr lang="en-US" dirty="0"/>
              <a:t>What I skipped class to go do… </a:t>
            </a:r>
          </a:p>
        </p:txBody>
      </p:sp>
      <p:sp>
        <p:nvSpPr>
          <p:cNvPr id="15" name="Rectangle 1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6">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40"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Logo, company name&#10;&#10;Description automatically generated">
            <a:extLst>
              <a:ext uri="{FF2B5EF4-FFF2-40B4-BE49-F238E27FC236}">
                <a16:creationId xmlns:a16="http://schemas.microsoft.com/office/drawing/2014/main" id="{D5A9C82D-BB6B-1743-9889-0DC604CB1513}"/>
              </a:ext>
            </a:extLst>
          </p:cNvPr>
          <p:cNvPicPr>
            <a:picLocks noChangeAspect="1"/>
          </p:cNvPicPr>
          <p:nvPr/>
        </p:nvPicPr>
        <p:blipFill>
          <a:blip r:embed="rId2"/>
          <a:stretch>
            <a:fillRect/>
          </a:stretch>
        </p:blipFill>
        <p:spPr>
          <a:xfrm>
            <a:off x="5942569" y="599943"/>
            <a:ext cx="5977881" cy="2727135"/>
          </a:xfrm>
          <a:prstGeom prst="rect">
            <a:avLst/>
          </a:prstGeom>
        </p:spPr>
      </p:pic>
      <p:sp>
        <p:nvSpPr>
          <p:cNvPr id="6" name="Content Placeholder 5">
            <a:extLst>
              <a:ext uri="{FF2B5EF4-FFF2-40B4-BE49-F238E27FC236}">
                <a16:creationId xmlns:a16="http://schemas.microsoft.com/office/drawing/2014/main" id="{E459ABB1-9276-1248-9A9A-CE45ABF90F1B}"/>
              </a:ext>
            </a:extLst>
          </p:cNvPr>
          <p:cNvSpPr>
            <a:spLocks noGrp="1"/>
          </p:cNvSpPr>
          <p:nvPr>
            <p:ph idx="1"/>
          </p:nvPr>
        </p:nvSpPr>
        <p:spPr>
          <a:xfrm>
            <a:off x="731519" y="4099034"/>
            <a:ext cx="10785191" cy="2196771"/>
          </a:xfrm>
        </p:spPr>
        <p:txBody>
          <a:bodyPr anchor="ctr">
            <a:normAutofit/>
          </a:bodyPr>
          <a:lstStyle/>
          <a:p>
            <a:r>
              <a:rPr lang="en-US" sz="2000" dirty="0"/>
              <a:t>Presentation 1 – Classroom rosters</a:t>
            </a:r>
          </a:p>
          <a:p>
            <a:r>
              <a:rPr lang="en-US" sz="2000" dirty="0"/>
              <a:t>Presentation 2 – Textbook reading strategies </a:t>
            </a:r>
          </a:p>
        </p:txBody>
      </p:sp>
      <p:sp>
        <p:nvSpPr>
          <p:cNvPr id="39" name="Rectangle 3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94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8">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0" name="Freeform: Shape 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1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Shape 12">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992" y="-34538"/>
            <a:ext cx="6655405"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4">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194" y="-23905"/>
            <a:ext cx="6705251"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6">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6886" y="-23905"/>
            <a:ext cx="6705251"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AC25A1-B504-4C47-BE2A-8E1B6E52DBA0}"/>
              </a:ext>
            </a:extLst>
          </p:cNvPr>
          <p:cNvSpPr>
            <a:spLocks noGrp="1"/>
          </p:cNvSpPr>
          <p:nvPr>
            <p:ph type="title"/>
          </p:nvPr>
        </p:nvSpPr>
        <p:spPr>
          <a:xfrm>
            <a:off x="2242409" y="895483"/>
            <a:ext cx="5786232" cy="3011190"/>
          </a:xfrm>
        </p:spPr>
        <p:txBody>
          <a:bodyPr vert="horz" lIns="91440" tIns="45720" rIns="91440" bIns="45720" rtlCol="0" anchor="b">
            <a:normAutofit/>
          </a:bodyPr>
          <a:lstStyle/>
          <a:p>
            <a:pPr algn="ctr"/>
            <a:r>
              <a:rPr lang="en-US" sz="5400" kern="1200">
                <a:solidFill>
                  <a:schemeClr val="bg1"/>
                </a:solidFill>
                <a:latin typeface="+mj-lt"/>
                <a:ea typeface="+mj-ea"/>
                <a:cs typeface="+mj-cs"/>
              </a:rPr>
              <a:t>Class Rosters as an “Unexpected” Site of Contention</a:t>
            </a:r>
          </a:p>
        </p:txBody>
      </p:sp>
      <p:sp>
        <p:nvSpPr>
          <p:cNvPr id="18"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4716" y="188494"/>
            <a:ext cx="1048371"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83101" y="3578317"/>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Oval 2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525" y="4910353"/>
            <a:ext cx="468090"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2467" y="4200769"/>
            <a:ext cx="2769534"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33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0C9F10-5638-ED4F-AC12-67506092340F}"/>
              </a:ext>
            </a:extLst>
          </p:cNvPr>
          <p:cNvSpPr>
            <a:spLocks noGrp="1"/>
          </p:cNvSpPr>
          <p:nvPr>
            <p:ph type="title"/>
          </p:nvPr>
        </p:nvSpPr>
        <p:spPr>
          <a:xfrm>
            <a:off x="808036" y="156954"/>
            <a:ext cx="5130795" cy="1461778"/>
          </a:xfrm>
        </p:spPr>
        <p:txBody>
          <a:bodyPr>
            <a:normAutofit/>
          </a:bodyPr>
          <a:lstStyle/>
          <a:p>
            <a:r>
              <a:rPr lang="en-US" sz="4000" dirty="0"/>
              <a:t>Discussion</a:t>
            </a:r>
          </a:p>
        </p:txBody>
      </p:sp>
      <p:sp>
        <p:nvSpPr>
          <p:cNvPr id="3" name="Content Placeholder 2">
            <a:extLst>
              <a:ext uri="{FF2B5EF4-FFF2-40B4-BE49-F238E27FC236}">
                <a16:creationId xmlns:a16="http://schemas.microsoft.com/office/drawing/2014/main" id="{6A6BE338-11DA-5744-9A67-591256367794}"/>
              </a:ext>
            </a:extLst>
          </p:cNvPr>
          <p:cNvSpPr>
            <a:spLocks noGrp="1"/>
          </p:cNvSpPr>
          <p:nvPr>
            <p:ph idx="1"/>
          </p:nvPr>
        </p:nvSpPr>
        <p:spPr>
          <a:xfrm>
            <a:off x="965200" y="1618732"/>
            <a:ext cx="4048344" cy="4387752"/>
          </a:xfrm>
        </p:spPr>
        <p:txBody>
          <a:bodyPr>
            <a:noAutofit/>
          </a:bodyPr>
          <a:lstStyle/>
          <a:p>
            <a:pPr marL="0" indent="0">
              <a:buNone/>
            </a:pPr>
            <a:r>
              <a:rPr lang="en-US" dirty="0"/>
              <a:t>When you are enrolled in classes, how do you change your personal information on the class roster? </a:t>
            </a:r>
          </a:p>
          <a:p>
            <a:pPr lvl="1"/>
            <a:r>
              <a:rPr lang="en-US" sz="2800" dirty="0"/>
              <a:t>What power do you, as students, have over this information? </a:t>
            </a:r>
          </a:p>
        </p:txBody>
      </p:sp>
      <p:sp>
        <p:nvSpPr>
          <p:cNvPr id="12" name="Freeform: Shape 11">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ipboard Checked with solid fill">
            <a:extLst>
              <a:ext uri="{FF2B5EF4-FFF2-40B4-BE49-F238E27FC236}">
                <a16:creationId xmlns:a16="http://schemas.microsoft.com/office/drawing/2014/main" id="{CF037B0D-4FC5-4641-9248-C88FA45DF0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285084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F207F21B-54FC-0540-BC06-57EA7FFB3D7B}"/>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Class Rosters as an “expected” source of anxiety</a:t>
            </a:r>
          </a:p>
        </p:txBody>
      </p:sp>
      <p:graphicFrame>
        <p:nvGraphicFramePr>
          <p:cNvPr id="5" name="Content Placeholder 2">
            <a:extLst>
              <a:ext uri="{FF2B5EF4-FFF2-40B4-BE49-F238E27FC236}">
                <a16:creationId xmlns:a16="http://schemas.microsoft.com/office/drawing/2014/main" id="{5EF369ED-6A5F-4B88-98EC-B1D608C8D9C5}"/>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07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a:extLst>
              <a:ext uri="{FF2B5EF4-FFF2-40B4-BE49-F238E27FC236}">
                <a16:creationId xmlns:a16="http://schemas.microsoft.com/office/drawing/2014/main" id="{DAADC0B1-01EC-4D5E-990F-09EAC03B394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091" r="24448" b="1"/>
          <a:stretch/>
        </p:blipFill>
        <p:spPr>
          <a:xfrm>
            <a:off x="3523485"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30176A-0C96-2740-9DE5-78FFD9A10EBB}"/>
              </a:ext>
            </a:extLst>
          </p:cNvPr>
          <p:cNvSpPr>
            <a:spLocks noGrp="1"/>
          </p:cNvSpPr>
          <p:nvPr>
            <p:ph type="title"/>
          </p:nvPr>
        </p:nvSpPr>
        <p:spPr>
          <a:xfrm>
            <a:off x="477979" y="437513"/>
            <a:ext cx="4557818" cy="4135467"/>
          </a:xfrm>
        </p:spPr>
        <p:txBody>
          <a:bodyPr vert="horz" lIns="91440" tIns="45720" rIns="91440" bIns="45720" rtlCol="0" anchor="b">
            <a:normAutofit/>
          </a:bodyPr>
          <a:lstStyle/>
          <a:p>
            <a:r>
              <a:rPr lang="en-US" sz="4800">
                <a:solidFill>
                  <a:srgbClr val="FFFFFF"/>
                </a:solidFill>
                <a:cs typeface="Calibri Light"/>
              </a:rPr>
              <a:t>Actually Using Textbook Reading Strategies:</a:t>
            </a:r>
            <a:br>
              <a:rPr lang="en-US" sz="4800">
                <a:solidFill>
                  <a:srgbClr val="FFFFFF"/>
                </a:solidFill>
                <a:cs typeface="Calibri Light"/>
              </a:rPr>
            </a:br>
            <a:r>
              <a:rPr lang="en-US" sz="4800">
                <a:solidFill>
                  <a:srgbClr val="FFFFFF"/>
                </a:solidFill>
                <a:cs typeface="Calibri Light"/>
              </a:rPr>
              <a:t>A T-SEF Scale Instructor Guide</a:t>
            </a:r>
            <a:endParaRPr lang="en-US" sz="4800"/>
          </a:p>
        </p:txBody>
      </p:sp>
      <p:sp>
        <p:nvSpPr>
          <p:cNvPr id="3" name="Content Placeholder 2">
            <a:extLst>
              <a:ext uri="{FF2B5EF4-FFF2-40B4-BE49-F238E27FC236}">
                <a16:creationId xmlns:a16="http://schemas.microsoft.com/office/drawing/2014/main" id="{A2901F10-099E-DE4A-A820-D900057070FC}"/>
              </a:ext>
            </a:extLst>
          </p:cNvPr>
          <p:cNvSpPr>
            <a:spLocks noGrp="1"/>
          </p:cNvSpPr>
          <p:nvPr>
            <p:ph idx="1"/>
          </p:nvPr>
        </p:nvSpPr>
        <p:spPr>
          <a:xfrm>
            <a:off x="477980" y="4735338"/>
            <a:ext cx="5787247" cy="1208141"/>
          </a:xfrm>
        </p:spPr>
        <p:txBody>
          <a:bodyPr vert="horz" lIns="91440" tIns="45720" rIns="91440" bIns="45720" rtlCol="0" anchor="t">
            <a:normAutofit/>
          </a:bodyPr>
          <a:lstStyle/>
          <a:p>
            <a:pPr marL="0" indent="0">
              <a:buNone/>
            </a:pPr>
            <a:r>
              <a:rPr lang="en-US" sz="2000">
                <a:cs typeface="Calibri"/>
              </a:rPr>
              <a:t>Dyer, J., Lollar, J., Taylor, M. Z., &amp; Regalado, Y. M.</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45A89C-FB3A-411F-AD2A-55E68E49AB14}"/>
              </a:ext>
            </a:extLst>
          </p:cNvPr>
          <p:cNvSpPr txBox="1"/>
          <p:nvPr/>
        </p:nvSpPr>
        <p:spPr>
          <a:xfrm>
            <a:off x="9990756" y="6657945"/>
            <a:ext cx="220124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CC BY</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230897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C46B8E-4854-9D43-B3DB-4E8074BBF558}"/>
              </a:ext>
            </a:extLst>
          </p:cNvPr>
          <p:cNvSpPr>
            <a:spLocks noGrp="1"/>
          </p:cNvSpPr>
          <p:nvPr>
            <p:ph type="title"/>
          </p:nvPr>
        </p:nvSpPr>
        <p:spPr>
          <a:xfrm>
            <a:off x="841248" y="548640"/>
            <a:ext cx="3600860" cy="5431536"/>
          </a:xfrm>
        </p:spPr>
        <p:txBody>
          <a:bodyPr>
            <a:normAutofit/>
          </a:bodyPr>
          <a:lstStyle/>
          <a:p>
            <a:r>
              <a:rPr lang="en-US" sz="5000"/>
              <a:t>T-SEF Scale Components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180729B-244E-4D47-8808-DC8E07950B53}"/>
              </a:ext>
            </a:extLst>
          </p:cNvPr>
          <p:cNvSpPr>
            <a:spLocks noGrp="1"/>
          </p:cNvSpPr>
          <p:nvPr>
            <p:ph idx="1"/>
          </p:nvPr>
        </p:nvSpPr>
        <p:spPr>
          <a:xfrm>
            <a:off x="5126418" y="552091"/>
            <a:ext cx="6485592" cy="5895993"/>
          </a:xfrm>
        </p:spPr>
        <p:txBody>
          <a:bodyPr vert="horz" lIns="91440" tIns="45720" rIns="91440" bIns="45720" rtlCol="0" anchor="ctr">
            <a:noAutofit/>
          </a:bodyPr>
          <a:lstStyle/>
          <a:p>
            <a:pPr marL="0" indent="0">
              <a:buNone/>
            </a:pPr>
            <a:r>
              <a:rPr lang="en-US" sz="3600" b="1" u="sng"/>
              <a:t>Textbook Reading Skills </a:t>
            </a:r>
            <a:endParaRPr lang="en-US" sz="3600" b="1" u="sng">
              <a:cs typeface="Calibri"/>
            </a:endParaRPr>
          </a:p>
          <a:p>
            <a:pPr marL="0" indent="0">
              <a:buNone/>
            </a:pPr>
            <a:r>
              <a:rPr lang="en-US" sz="3200"/>
              <a:t>A list of textbook reading skills that are applicable to college reading contexts </a:t>
            </a:r>
            <a:endParaRPr lang="en-US" sz="3200">
              <a:cs typeface="Calibri"/>
            </a:endParaRPr>
          </a:p>
          <a:p>
            <a:pPr marL="0" indent="0">
              <a:buNone/>
            </a:pPr>
            <a:r>
              <a:rPr lang="en-US" sz="3600" b="1" u="sng"/>
              <a:t>Self-efficacy</a:t>
            </a:r>
            <a:endParaRPr lang="en-US" sz="3600" b="1" u="sng">
              <a:cs typeface="Calibri"/>
            </a:endParaRPr>
          </a:p>
          <a:p>
            <a:pPr marL="0" indent="0">
              <a:buNone/>
            </a:pPr>
            <a:r>
              <a:rPr lang="en-US" sz="3200"/>
              <a:t>A way to measure students’ confidence in their ability to use a particular textbook reading skill </a:t>
            </a:r>
            <a:endParaRPr lang="en-US" sz="3200">
              <a:cs typeface="Calibri"/>
            </a:endParaRPr>
          </a:p>
          <a:p>
            <a:pPr marL="0" indent="0">
              <a:buNone/>
            </a:pPr>
            <a:r>
              <a:rPr lang="en-US" sz="3600" b="1" u="sng"/>
              <a:t>Frequency</a:t>
            </a:r>
            <a:endParaRPr lang="en-US" sz="3600" b="1" u="sng">
              <a:cs typeface="Calibri"/>
            </a:endParaRPr>
          </a:p>
          <a:p>
            <a:pPr marL="0" indent="0">
              <a:buNone/>
            </a:pPr>
            <a:r>
              <a:rPr lang="en-US" sz="3200"/>
              <a:t>How often students use the particular skill listed </a:t>
            </a:r>
            <a:endParaRPr lang="en-US" sz="3200">
              <a:cs typeface="Calibri"/>
            </a:endParaRPr>
          </a:p>
        </p:txBody>
      </p:sp>
    </p:spTree>
    <p:extLst>
      <p:ext uri="{BB962C8B-B14F-4D97-AF65-F5344CB8AC3E}">
        <p14:creationId xmlns:p14="http://schemas.microsoft.com/office/powerpoint/2010/main" val="1093970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BoxVTI">
  <a:themeElements>
    <a:clrScheme name="AnalogousFromLightSeedRightStep">
      <a:dk1>
        <a:srgbClr val="000000"/>
      </a:dk1>
      <a:lt1>
        <a:srgbClr val="FFFFFF"/>
      </a:lt1>
      <a:dk2>
        <a:srgbClr val="3E3423"/>
      </a:dk2>
      <a:lt2>
        <a:srgbClr val="E2E7E8"/>
      </a:lt2>
      <a:accent1>
        <a:srgbClr val="DA8F7A"/>
      </a:accent1>
      <a:accent2>
        <a:srgbClr val="C59D55"/>
      </a:accent2>
      <a:accent3>
        <a:srgbClr val="A2A661"/>
      </a:accent3>
      <a:accent4>
        <a:srgbClr val="84B053"/>
      </a:accent4>
      <a:accent5>
        <a:srgbClr val="67B45D"/>
      </a:accent5>
      <a:accent6>
        <a:srgbClr val="55B472"/>
      </a:accent6>
      <a:hlink>
        <a:srgbClr val="5C8B98"/>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1075</Words>
  <Application>Microsoft Macintosh PowerPoint</Application>
  <PresentationFormat>Widescreen</PresentationFormat>
  <Paragraphs>121</Paragraphs>
  <Slides>24</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Neue Haas Grotesk Text Pro</vt:lpstr>
      <vt:lpstr>Office Theme</vt:lpstr>
      <vt:lpstr>AccentBoxVTI</vt:lpstr>
      <vt:lpstr>RDG 1300 P07</vt:lpstr>
      <vt:lpstr>Agenda</vt:lpstr>
      <vt:lpstr>How was last class? </vt:lpstr>
      <vt:lpstr>What I skipped class to go do… </vt:lpstr>
      <vt:lpstr>Class Rosters as an “Unexpected” Site of Contention</vt:lpstr>
      <vt:lpstr>Discussion</vt:lpstr>
      <vt:lpstr>Class Rosters as an “expected” source of anxiety</vt:lpstr>
      <vt:lpstr>Actually Using Textbook Reading Strategies: A T-SEF Scale Instructor Guide</vt:lpstr>
      <vt:lpstr>T-SEF Scale Components </vt:lpstr>
      <vt:lpstr>The Scale</vt:lpstr>
      <vt:lpstr>What’s coming up</vt:lpstr>
      <vt:lpstr>Expansion #4 (It’s the last one, I promise)</vt:lpstr>
      <vt:lpstr>Metacognitive Reading Reflection Paper (Part 2)</vt:lpstr>
      <vt:lpstr>How I interpret my MARSI</vt:lpstr>
      <vt:lpstr>How I reflected on my own MARSI scores</vt:lpstr>
      <vt:lpstr>Partner Discussion</vt:lpstr>
      <vt:lpstr>Metacognitive Reading Reflection (Part 2)</vt:lpstr>
      <vt:lpstr>30 minutes on the clock</vt:lpstr>
      <vt:lpstr>Strategy Use Portfolio Project</vt:lpstr>
      <vt:lpstr>Strategy Use Portfolio Project</vt:lpstr>
      <vt:lpstr>Prepping for the Final</vt:lpstr>
      <vt:lpstr>PowerPoint Presentation</vt:lpstr>
      <vt:lpstr>Course Evaluation</vt:lpstr>
      <vt:lpstr>For next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RDG 1300 P06</dc:title>
  <dc:creator>Dyer, James M</dc:creator>
  <cp:lastModifiedBy>Dyer, James M</cp:lastModifiedBy>
  <cp:revision>2</cp:revision>
  <dcterms:created xsi:type="dcterms:W3CDTF">2021-11-22T15:51:54Z</dcterms:created>
  <dcterms:modified xsi:type="dcterms:W3CDTF">2021-11-23T18:00:35Z</dcterms:modified>
</cp:coreProperties>
</file>