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sldIdLst>
    <p:sldId id="256" r:id="rId5"/>
    <p:sldId id="329" r:id="rId6"/>
    <p:sldId id="343" r:id="rId7"/>
    <p:sldId id="321" r:id="rId8"/>
    <p:sldId id="330" r:id="rId9"/>
    <p:sldId id="332" r:id="rId10"/>
    <p:sldId id="333" r:id="rId11"/>
    <p:sldId id="334" r:id="rId12"/>
    <p:sldId id="335" r:id="rId13"/>
    <p:sldId id="336" r:id="rId14"/>
    <p:sldId id="337" r:id="rId15"/>
    <p:sldId id="338" r:id="rId16"/>
    <p:sldId id="339" r:id="rId17"/>
    <p:sldId id="340" r:id="rId18"/>
    <p:sldId id="341" r:id="rId19"/>
    <p:sldId id="342" r:id="rId20"/>
    <p:sldId id="331" r:id="rId21"/>
    <p:sldId id="281" r:id="rId22"/>
    <p:sldId id="286" r:id="rId23"/>
    <p:sldId id="32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21"/>
    <p:restoredTop sz="96327"/>
  </p:normalViewPr>
  <p:slideViewPr>
    <p:cSldViewPr snapToGrid="0" snapToObjects="1">
      <p:cViewPr varScale="1">
        <p:scale>
          <a:sx n="108" d="100"/>
          <a:sy n="108" d="100"/>
        </p:scale>
        <p:origin x="24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717BA-CCA0-4F08-837D-CC73F049BDF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00E5C8D-AFEF-4CEB-BE2B-F70B3C14942E}">
      <dgm:prSet/>
      <dgm:spPr/>
      <dgm:t>
        <a:bodyPr/>
        <a:lstStyle/>
        <a:p>
          <a:r>
            <a:rPr lang="en-US"/>
            <a:t>To reflect on ideas that are present in academic readings and form your own response to those ideas. </a:t>
          </a:r>
        </a:p>
      </dgm:t>
    </dgm:pt>
    <dgm:pt modelId="{DE37F967-258D-45B2-967E-6E3BEEC43931}" type="parTrans" cxnId="{2B2FABE9-2F65-499C-9A5D-CD7C55E7AC5F}">
      <dgm:prSet/>
      <dgm:spPr/>
      <dgm:t>
        <a:bodyPr/>
        <a:lstStyle/>
        <a:p>
          <a:endParaRPr lang="en-US"/>
        </a:p>
      </dgm:t>
    </dgm:pt>
    <dgm:pt modelId="{89F09FCA-390D-4D0C-B2C8-C944D4D464B8}" type="sibTrans" cxnId="{2B2FABE9-2F65-499C-9A5D-CD7C55E7AC5F}">
      <dgm:prSet/>
      <dgm:spPr/>
      <dgm:t>
        <a:bodyPr/>
        <a:lstStyle/>
        <a:p>
          <a:endParaRPr lang="en-US"/>
        </a:p>
      </dgm:t>
    </dgm:pt>
    <dgm:pt modelId="{413CB43E-3225-46C1-86F9-EC045D4ECC33}">
      <dgm:prSet/>
      <dgm:spPr/>
      <dgm:t>
        <a:bodyPr/>
        <a:lstStyle/>
        <a:p>
          <a:r>
            <a:rPr lang="en-US"/>
            <a:t>To make your own connections to outside texts (other articles, books, videos, tiktoks, etc.) </a:t>
          </a:r>
        </a:p>
      </dgm:t>
    </dgm:pt>
    <dgm:pt modelId="{27B18652-3647-4589-AFC9-6B6759F5BF20}" type="parTrans" cxnId="{D44A1E68-CB68-4E98-84A6-F1EEB5E58B4D}">
      <dgm:prSet/>
      <dgm:spPr/>
      <dgm:t>
        <a:bodyPr/>
        <a:lstStyle/>
        <a:p>
          <a:endParaRPr lang="en-US"/>
        </a:p>
      </dgm:t>
    </dgm:pt>
    <dgm:pt modelId="{05E5A038-869B-4228-8140-81169000FA7E}" type="sibTrans" cxnId="{D44A1E68-CB68-4E98-84A6-F1EEB5E58B4D}">
      <dgm:prSet/>
      <dgm:spPr/>
      <dgm:t>
        <a:bodyPr/>
        <a:lstStyle/>
        <a:p>
          <a:endParaRPr lang="en-US"/>
        </a:p>
      </dgm:t>
    </dgm:pt>
    <dgm:pt modelId="{349539E1-6ECA-4042-A3E5-D88B5E7F660C}" type="pres">
      <dgm:prSet presAssocID="{E7A717BA-CCA0-4F08-837D-CC73F049BDF1}" presName="hierChild1" presStyleCnt="0">
        <dgm:presLayoutVars>
          <dgm:chPref val="1"/>
          <dgm:dir/>
          <dgm:animOne val="branch"/>
          <dgm:animLvl val="lvl"/>
          <dgm:resizeHandles/>
        </dgm:presLayoutVars>
      </dgm:prSet>
      <dgm:spPr/>
    </dgm:pt>
    <dgm:pt modelId="{59434497-C547-1C45-8094-CD382BEC7F0D}" type="pres">
      <dgm:prSet presAssocID="{500E5C8D-AFEF-4CEB-BE2B-F70B3C14942E}" presName="hierRoot1" presStyleCnt="0"/>
      <dgm:spPr/>
    </dgm:pt>
    <dgm:pt modelId="{0195D42B-6CD0-5948-A2CD-DBFC405CB25D}" type="pres">
      <dgm:prSet presAssocID="{500E5C8D-AFEF-4CEB-BE2B-F70B3C14942E}" presName="composite" presStyleCnt="0"/>
      <dgm:spPr/>
    </dgm:pt>
    <dgm:pt modelId="{90480183-EC54-D147-8921-CC6DE0BEE80E}" type="pres">
      <dgm:prSet presAssocID="{500E5C8D-AFEF-4CEB-BE2B-F70B3C14942E}" presName="background" presStyleLbl="node0" presStyleIdx="0" presStyleCnt="2"/>
      <dgm:spPr/>
    </dgm:pt>
    <dgm:pt modelId="{01A501F2-88AA-444F-B7AE-EA33675D5676}" type="pres">
      <dgm:prSet presAssocID="{500E5C8D-AFEF-4CEB-BE2B-F70B3C14942E}" presName="text" presStyleLbl="fgAcc0" presStyleIdx="0" presStyleCnt="2">
        <dgm:presLayoutVars>
          <dgm:chPref val="3"/>
        </dgm:presLayoutVars>
      </dgm:prSet>
      <dgm:spPr/>
    </dgm:pt>
    <dgm:pt modelId="{93C2FAE5-F4D0-BF42-9D68-71C1A7BCC242}" type="pres">
      <dgm:prSet presAssocID="{500E5C8D-AFEF-4CEB-BE2B-F70B3C14942E}" presName="hierChild2" presStyleCnt="0"/>
      <dgm:spPr/>
    </dgm:pt>
    <dgm:pt modelId="{DAAAB288-6CEA-D84C-A9C2-31FF52B1EC22}" type="pres">
      <dgm:prSet presAssocID="{413CB43E-3225-46C1-86F9-EC045D4ECC33}" presName="hierRoot1" presStyleCnt="0"/>
      <dgm:spPr/>
    </dgm:pt>
    <dgm:pt modelId="{259EC1C4-85C4-D243-A80F-3F51E54E5ED6}" type="pres">
      <dgm:prSet presAssocID="{413CB43E-3225-46C1-86F9-EC045D4ECC33}" presName="composite" presStyleCnt="0"/>
      <dgm:spPr/>
    </dgm:pt>
    <dgm:pt modelId="{8B210C87-F1AB-A840-8883-8E4772006851}" type="pres">
      <dgm:prSet presAssocID="{413CB43E-3225-46C1-86F9-EC045D4ECC33}" presName="background" presStyleLbl="node0" presStyleIdx="1" presStyleCnt="2"/>
      <dgm:spPr/>
    </dgm:pt>
    <dgm:pt modelId="{BDEC548F-AF2E-2040-B20E-82E730DF4752}" type="pres">
      <dgm:prSet presAssocID="{413CB43E-3225-46C1-86F9-EC045D4ECC33}" presName="text" presStyleLbl="fgAcc0" presStyleIdx="1" presStyleCnt="2">
        <dgm:presLayoutVars>
          <dgm:chPref val="3"/>
        </dgm:presLayoutVars>
      </dgm:prSet>
      <dgm:spPr/>
    </dgm:pt>
    <dgm:pt modelId="{9C6FAA37-992B-CA41-8B58-52BE39D62A71}" type="pres">
      <dgm:prSet presAssocID="{413CB43E-3225-46C1-86F9-EC045D4ECC33}" presName="hierChild2" presStyleCnt="0"/>
      <dgm:spPr/>
    </dgm:pt>
  </dgm:ptLst>
  <dgm:cxnLst>
    <dgm:cxn modelId="{4B0E4D37-1C8A-704A-A6CD-7992CE0C4713}" type="presOf" srcId="{413CB43E-3225-46C1-86F9-EC045D4ECC33}" destId="{BDEC548F-AF2E-2040-B20E-82E730DF4752}" srcOrd="0" destOrd="0" presId="urn:microsoft.com/office/officeart/2005/8/layout/hierarchy1"/>
    <dgm:cxn modelId="{D44A1E68-CB68-4E98-84A6-F1EEB5E58B4D}" srcId="{E7A717BA-CCA0-4F08-837D-CC73F049BDF1}" destId="{413CB43E-3225-46C1-86F9-EC045D4ECC33}" srcOrd="1" destOrd="0" parTransId="{27B18652-3647-4589-AFC9-6B6759F5BF20}" sibTransId="{05E5A038-869B-4228-8140-81169000FA7E}"/>
    <dgm:cxn modelId="{2B2FABE9-2F65-499C-9A5D-CD7C55E7AC5F}" srcId="{E7A717BA-CCA0-4F08-837D-CC73F049BDF1}" destId="{500E5C8D-AFEF-4CEB-BE2B-F70B3C14942E}" srcOrd="0" destOrd="0" parTransId="{DE37F967-258D-45B2-967E-6E3BEEC43931}" sibTransId="{89F09FCA-390D-4D0C-B2C8-C944D4D464B8}"/>
    <dgm:cxn modelId="{04BE0AF0-B4E9-0A48-8E00-2ABEA8374F24}" type="presOf" srcId="{500E5C8D-AFEF-4CEB-BE2B-F70B3C14942E}" destId="{01A501F2-88AA-444F-B7AE-EA33675D5676}" srcOrd="0" destOrd="0" presId="urn:microsoft.com/office/officeart/2005/8/layout/hierarchy1"/>
    <dgm:cxn modelId="{80C86DF4-95DE-DE47-866F-7603B3574C27}" type="presOf" srcId="{E7A717BA-CCA0-4F08-837D-CC73F049BDF1}" destId="{349539E1-6ECA-4042-A3E5-D88B5E7F660C}" srcOrd="0" destOrd="0" presId="urn:microsoft.com/office/officeart/2005/8/layout/hierarchy1"/>
    <dgm:cxn modelId="{C6FA32D5-47F9-3443-AA90-C5E27112837D}" type="presParOf" srcId="{349539E1-6ECA-4042-A3E5-D88B5E7F660C}" destId="{59434497-C547-1C45-8094-CD382BEC7F0D}" srcOrd="0" destOrd="0" presId="urn:microsoft.com/office/officeart/2005/8/layout/hierarchy1"/>
    <dgm:cxn modelId="{F11AA4E9-1181-2342-B000-40316A52D34C}" type="presParOf" srcId="{59434497-C547-1C45-8094-CD382BEC7F0D}" destId="{0195D42B-6CD0-5948-A2CD-DBFC405CB25D}" srcOrd="0" destOrd="0" presId="urn:microsoft.com/office/officeart/2005/8/layout/hierarchy1"/>
    <dgm:cxn modelId="{CC8AF711-13B1-714C-A210-0CE77A2E1720}" type="presParOf" srcId="{0195D42B-6CD0-5948-A2CD-DBFC405CB25D}" destId="{90480183-EC54-D147-8921-CC6DE0BEE80E}" srcOrd="0" destOrd="0" presId="urn:microsoft.com/office/officeart/2005/8/layout/hierarchy1"/>
    <dgm:cxn modelId="{22836624-89E6-8B44-94D6-C20752EC5718}" type="presParOf" srcId="{0195D42B-6CD0-5948-A2CD-DBFC405CB25D}" destId="{01A501F2-88AA-444F-B7AE-EA33675D5676}" srcOrd="1" destOrd="0" presId="urn:microsoft.com/office/officeart/2005/8/layout/hierarchy1"/>
    <dgm:cxn modelId="{3734C703-B062-E640-93C0-1AB57C388CFF}" type="presParOf" srcId="{59434497-C547-1C45-8094-CD382BEC7F0D}" destId="{93C2FAE5-F4D0-BF42-9D68-71C1A7BCC242}" srcOrd="1" destOrd="0" presId="urn:microsoft.com/office/officeart/2005/8/layout/hierarchy1"/>
    <dgm:cxn modelId="{BF804D77-22CF-8441-864F-97F1A476C8CF}" type="presParOf" srcId="{349539E1-6ECA-4042-A3E5-D88B5E7F660C}" destId="{DAAAB288-6CEA-D84C-A9C2-31FF52B1EC22}" srcOrd="1" destOrd="0" presId="urn:microsoft.com/office/officeart/2005/8/layout/hierarchy1"/>
    <dgm:cxn modelId="{EF8B2063-A09A-7341-BBBE-057FA926BB5C}" type="presParOf" srcId="{DAAAB288-6CEA-D84C-A9C2-31FF52B1EC22}" destId="{259EC1C4-85C4-D243-A80F-3F51E54E5ED6}" srcOrd="0" destOrd="0" presId="urn:microsoft.com/office/officeart/2005/8/layout/hierarchy1"/>
    <dgm:cxn modelId="{0895E086-A9C5-5249-AA4A-98A2EE198E13}" type="presParOf" srcId="{259EC1C4-85C4-D243-A80F-3F51E54E5ED6}" destId="{8B210C87-F1AB-A840-8883-8E4772006851}" srcOrd="0" destOrd="0" presId="urn:microsoft.com/office/officeart/2005/8/layout/hierarchy1"/>
    <dgm:cxn modelId="{E3C85FA5-48CB-014E-9435-A2A566D34C94}" type="presParOf" srcId="{259EC1C4-85C4-D243-A80F-3F51E54E5ED6}" destId="{BDEC548F-AF2E-2040-B20E-82E730DF4752}" srcOrd="1" destOrd="0" presId="urn:microsoft.com/office/officeart/2005/8/layout/hierarchy1"/>
    <dgm:cxn modelId="{5EA4A2D5-08BD-A746-8E11-00E87B7AE072}" type="presParOf" srcId="{DAAAB288-6CEA-D84C-A9C2-31FF52B1EC22}" destId="{9C6FAA37-992B-CA41-8B58-52BE39D62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1CBC4-F1AF-44BE-AC09-15A2309B65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505485F-4CEF-46C5-8CC8-3EC28F0F72C6}">
      <dgm:prSet/>
      <dgm:spPr/>
      <dgm:t>
        <a:bodyPr/>
        <a:lstStyle/>
        <a:p>
          <a:r>
            <a:rPr lang="en-US"/>
            <a:t>Who would take advantage of this to: </a:t>
          </a:r>
        </a:p>
      </dgm:t>
    </dgm:pt>
    <dgm:pt modelId="{34B34A71-EA93-4F06-9CFC-3A0E999AF344}" type="parTrans" cxnId="{F377D46B-8A77-41C9-8FBF-1C4F55AA1394}">
      <dgm:prSet/>
      <dgm:spPr/>
      <dgm:t>
        <a:bodyPr/>
        <a:lstStyle/>
        <a:p>
          <a:endParaRPr lang="en-US"/>
        </a:p>
      </dgm:t>
    </dgm:pt>
    <dgm:pt modelId="{8C68C68E-EFD0-4B3F-B57B-04DA3738B1AD}" type="sibTrans" cxnId="{F377D46B-8A77-41C9-8FBF-1C4F55AA1394}">
      <dgm:prSet/>
      <dgm:spPr/>
      <dgm:t>
        <a:bodyPr/>
        <a:lstStyle/>
        <a:p>
          <a:endParaRPr lang="en-US"/>
        </a:p>
      </dgm:t>
    </dgm:pt>
    <dgm:pt modelId="{E2DF63D2-C01E-4985-8AFF-56388874A62E}">
      <dgm:prSet/>
      <dgm:spPr/>
      <dgm:t>
        <a:bodyPr/>
        <a:lstStyle/>
        <a:p>
          <a:r>
            <a:rPr lang="en-US"/>
            <a:t>Make up an absence? </a:t>
          </a:r>
        </a:p>
      </dgm:t>
    </dgm:pt>
    <dgm:pt modelId="{70ECF45F-28A3-4A5D-BE65-2D6CC19E4B9B}" type="parTrans" cxnId="{2DD85680-6F89-4B58-9725-470FE1FED857}">
      <dgm:prSet/>
      <dgm:spPr/>
      <dgm:t>
        <a:bodyPr/>
        <a:lstStyle/>
        <a:p>
          <a:endParaRPr lang="en-US"/>
        </a:p>
      </dgm:t>
    </dgm:pt>
    <dgm:pt modelId="{C9D85C59-439B-484A-B9BA-7434C0B15818}" type="sibTrans" cxnId="{2DD85680-6F89-4B58-9725-470FE1FED857}">
      <dgm:prSet/>
      <dgm:spPr/>
      <dgm:t>
        <a:bodyPr/>
        <a:lstStyle/>
        <a:p>
          <a:endParaRPr lang="en-US"/>
        </a:p>
      </dgm:t>
    </dgm:pt>
    <dgm:pt modelId="{E5BA21F5-D683-42B6-A951-61DDB5F39D10}">
      <dgm:prSet/>
      <dgm:spPr/>
      <dgm:t>
        <a:bodyPr/>
        <a:lstStyle/>
        <a:p>
          <a:r>
            <a:rPr lang="en-US"/>
            <a:t>Substitute for a Reading Log? </a:t>
          </a:r>
        </a:p>
      </dgm:t>
    </dgm:pt>
    <dgm:pt modelId="{77C9BD0B-E9D1-445C-8AE8-2B8557180FAA}" type="parTrans" cxnId="{EAF186DA-5C05-4288-84D4-588F9880C0FC}">
      <dgm:prSet/>
      <dgm:spPr/>
      <dgm:t>
        <a:bodyPr/>
        <a:lstStyle/>
        <a:p>
          <a:endParaRPr lang="en-US"/>
        </a:p>
      </dgm:t>
    </dgm:pt>
    <dgm:pt modelId="{874443B0-8053-443A-874E-422E5ACB796F}" type="sibTrans" cxnId="{EAF186DA-5C05-4288-84D4-588F9880C0FC}">
      <dgm:prSet/>
      <dgm:spPr/>
      <dgm:t>
        <a:bodyPr/>
        <a:lstStyle/>
        <a:p>
          <a:endParaRPr lang="en-US"/>
        </a:p>
      </dgm:t>
    </dgm:pt>
    <dgm:pt modelId="{802FD3BB-14D6-460F-9204-4C68C6E94BDD}">
      <dgm:prSet/>
      <dgm:spPr/>
      <dgm:t>
        <a:bodyPr/>
        <a:lstStyle/>
        <a:p>
          <a:r>
            <a:rPr lang="en-US" dirty="0"/>
            <a:t>Anything else? </a:t>
          </a:r>
        </a:p>
      </dgm:t>
    </dgm:pt>
    <dgm:pt modelId="{AD40DA5A-2073-4F76-B9CF-A1AAE7405AD3}" type="parTrans" cxnId="{78CCBBF2-A7FD-49E4-BD36-D87CB6E1D0D8}">
      <dgm:prSet/>
      <dgm:spPr/>
      <dgm:t>
        <a:bodyPr/>
        <a:lstStyle/>
        <a:p>
          <a:endParaRPr lang="en-US"/>
        </a:p>
      </dgm:t>
    </dgm:pt>
    <dgm:pt modelId="{EC29AFAB-918F-4D53-91D6-B0ACA56F9111}" type="sibTrans" cxnId="{78CCBBF2-A7FD-49E4-BD36-D87CB6E1D0D8}">
      <dgm:prSet/>
      <dgm:spPr/>
      <dgm:t>
        <a:bodyPr/>
        <a:lstStyle/>
        <a:p>
          <a:endParaRPr lang="en-US"/>
        </a:p>
      </dgm:t>
    </dgm:pt>
    <dgm:pt modelId="{D495596D-DE12-0144-B600-95C600917C4F}" type="pres">
      <dgm:prSet presAssocID="{10A1CBC4-F1AF-44BE-AC09-15A2309B65F5}" presName="linear" presStyleCnt="0">
        <dgm:presLayoutVars>
          <dgm:animLvl val="lvl"/>
          <dgm:resizeHandles val="exact"/>
        </dgm:presLayoutVars>
      </dgm:prSet>
      <dgm:spPr/>
    </dgm:pt>
    <dgm:pt modelId="{F128F3B4-A864-B149-80C4-24F03E63B319}" type="pres">
      <dgm:prSet presAssocID="{F505485F-4CEF-46C5-8CC8-3EC28F0F72C6}" presName="parentText" presStyleLbl="node1" presStyleIdx="0" presStyleCnt="1">
        <dgm:presLayoutVars>
          <dgm:chMax val="0"/>
          <dgm:bulletEnabled val="1"/>
        </dgm:presLayoutVars>
      </dgm:prSet>
      <dgm:spPr/>
    </dgm:pt>
    <dgm:pt modelId="{E7962C90-9E52-1A49-AC2D-B92F291033AF}" type="pres">
      <dgm:prSet presAssocID="{F505485F-4CEF-46C5-8CC8-3EC28F0F72C6}" presName="childText" presStyleLbl="revTx" presStyleIdx="0" presStyleCnt="1">
        <dgm:presLayoutVars>
          <dgm:bulletEnabled val="1"/>
        </dgm:presLayoutVars>
      </dgm:prSet>
      <dgm:spPr/>
    </dgm:pt>
  </dgm:ptLst>
  <dgm:cxnLst>
    <dgm:cxn modelId="{49251106-0121-B048-9703-3F4CE5D92068}" type="presOf" srcId="{E5BA21F5-D683-42B6-A951-61DDB5F39D10}" destId="{E7962C90-9E52-1A49-AC2D-B92F291033AF}" srcOrd="0" destOrd="1" presId="urn:microsoft.com/office/officeart/2005/8/layout/vList2"/>
    <dgm:cxn modelId="{40A14C29-0821-1844-B1A9-220A99C48208}" type="presOf" srcId="{802FD3BB-14D6-460F-9204-4C68C6E94BDD}" destId="{E7962C90-9E52-1A49-AC2D-B92F291033AF}" srcOrd="0" destOrd="2" presId="urn:microsoft.com/office/officeart/2005/8/layout/vList2"/>
    <dgm:cxn modelId="{1CF1042E-4D84-B442-BB54-75005B011F7E}" type="presOf" srcId="{F505485F-4CEF-46C5-8CC8-3EC28F0F72C6}" destId="{F128F3B4-A864-B149-80C4-24F03E63B319}" srcOrd="0" destOrd="0" presId="urn:microsoft.com/office/officeart/2005/8/layout/vList2"/>
    <dgm:cxn modelId="{BCBBCD4D-772C-7546-8C08-CB7EB361BC66}" type="presOf" srcId="{E2DF63D2-C01E-4985-8AFF-56388874A62E}" destId="{E7962C90-9E52-1A49-AC2D-B92F291033AF}" srcOrd="0" destOrd="0" presId="urn:microsoft.com/office/officeart/2005/8/layout/vList2"/>
    <dgm:cxn modelId="{F377D46B-8A77-41C9-8FBF-1C4F55AA1394}" srcId="{10A1CBC4-F1AF-44BE-AC09-15A2309B65F5}" destId="{F505485F-4CEF-46C5-8CC8-3EC28F0F72C6}" srcOrd="0" destOrd="0" parTransId="{34B34A71-EA93-4F06-9CFC-3A0E999AF344}" sibTransId="{8C68C68E-EFD0-4B3F-B57B-04DA3738B1AD}"/>
    <dgm:cxn modelId="{2DD85680-6F89-4B58-9725-470FE1FED857}" srcId="{F505485F-4CEF-46C5-8CC8-3EC28F0F72C6}" destId="{E2DF63D2-C01E-4985-8AFF-56388874A62E}" srcOrd="0" destOrd="0" parTransId="{70ECF45F-28A3-4A5D-BE65-2D6CC19E4B9B}" sibTransId="{C9D85C59-439B-484A-B9BA-7434C0B15818}"/>
    <dgm:cxn modelId="{BC5DADA6-7F1F-4941-93AB-5AEFA9154446}" type="presOf" srcId="{10A1CBC4-F1AF-44BE-AC09-15A2309B65F5}" destId="{D495596D-DE12-0144-B600-95C600917C4F}" srcOrd="0" destOrd="0" presId="urn:microsoft.com/office/officeart/2005/8/layout/vList2"/>
    <dgm:cxn modelId="{EAF186DA-5C05-4288-84D4-588F9880C0FC}" srcId="{F505485F-4CEF-46C5-8CC8-3EC28F0F72C6}" destId="{E5BA21F5-D683-42B6-A951-61DDB5F39D10}" srcOrd="1" destOrd="0" parTransId="{77C9BD0B-E9D1-445C-8AE8-2B8557180FAA}" sibTransId="{874443B0-8053-443A-874E-422E5ACB796F}"/>
    <dgm:cxn modelId="{78CCBBF2-A7FD-49E4-BD36-D87CB6E1D0D8}" srcId="{F505485F-4CEF-46C5-8CC8-3EC28F0F72C6}" destId="{802FD3BB-14D6-460F-9204-4C68C6E94BDD}" srcOrd="2" destOrd="0" parTransId="{AD40DA5A-2073-4F76-B9CF-A1AAE7405AD3}" sibTransId="{EC29AFAB-918F-4D53-91D6-B0ACA56F9111}"/>
    <dgm:cxn modelId="{235F55AF-61A9-5D49-AE82-7D71F3B9EDC3}" type="presParOf" srcId="{D495596D-DE12-0144-B600-95C600917C4F}" destId="{F128F3B4-A864-B149-80C4-24F03E63B319}" srcOrd="0" destOrd="0" presId="urn:microsoft.com/office/officeart/2005/8/layout/vList2"/>
    <dgm:cxn modelId="{9191E1F2-5016-0E4F-8915-530ED5E8E172}" type="presParOf" srcId="{D495596D-DE12-0144-B600-95C600917C4F}" destId="{E7962C90-9E52-1A49-AC2D-B92F291033A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0183-EC54-D147-8921-CC6DE0BEE80E}">
      <dsp:nvSpPr>
        <dsp:cNvPr id="0" name=""/>
        <dsp:cNvSpPr/>
      </dsp:nvSpPr>
      <dsp:spPr>
        <a:xfrm>
          <a:off x="54488"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501F2-88AA-444F-B7AE-EA33675D5676}">
      <dsp:nvSpPr>
        <dsp:cNvPr id="0" name=""/>
        <dsp:cNvSpPr/>
      </dsp:nvSpPr>
      <dsp:spPr>
        <a:xfrm>
          <a:off x="543616"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reflect on ideas that are present in academic readings and form your own response to those ideas. </a:t>
          </a:r>
        </a:p>
      </dsp:txBody>
      <dsp:txXfrm>
        <a:off x="625489" y="547682"/>
        <a:ext cx="4238405" cy="2631620"/>
      </dsp:txXfrm>
    </dsp:sp>
    <dsp:sp modelId="{8B210C87-F1AB-A840-8883-8E4772006851}">
      <dsp:nvSpPr>
        <dsp:cNvPr id="0" name=""/>
        <dsp:cNvSpPr/>
      </dsp:nvSpPr>
      <dsp:spPr>
        <a:xfrm>
          <a:off x="5434895"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C548F-AF2E-2040-B20E-82E730DF4752}">
      <dsp:nvSpPr>
        <dsp:cNvPr id="0" name=""/>
        <dsp:cNvSpPr/>
      </dsp:nvSpPr>
      <dsp:spPr>
        <a:xfrm>
          <a:off x="5924023"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make your own connections to outside texts (other articles, books, videos, tiktoks, etc.) </a:t>
          </a:r>
        </a:p>
      </dsp:txBody>
      <dsp:txXfrm>
        <a:off x="6005896" y="547682"/>
        <a:ext cx="4238405" cy="2631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F3B4-A864-B149-80C4-24F03E63B319}">
      <dsp:nvSpPr>
        <dsp:cNvPr id="0" name=""/>
        <dsp:cNvSpPr/>
      </dsp:nvSpPr>
      <dsp:spPr>
        <a:xfrm>
          <a:off x="0" y="18194"/>
          <a:ext cx="6055450" cy="2914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a:t>Who would take advantage of this to: </a:t>
          </a:r>
        </a:p>
      </dsp:txBody>
      <dsp:txXfrm>
        <a:off x="142273" y="160467"/>
        <a:ext cx="5770904" cy="2629924"/>
      </dsp:txXfrm>
    </dsp:sp>
    <dsp:sp modelId="{E7962C90-9E52-1A49-AC2D-B92F291033AF}">
      <dsp:nvSpPr>
        <dsp:cNvPr id="0" name=""/>
        <dsp:cNvSpPr/>
      </dsp:nvSpPr>
      <dsp:spPr>
        <a:xfrm>
          <a:off x="0" y="2932664"/>
          <a:ext cx="6055450" cy="268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a:t>Make up an absence? </a:t>
          </a:r>
        </a:p>
        <a:p>
          <a:pPr marL="285750" lvl="1" indent="-285750" algn="l" defTabSz="1822450">
            <a:lnSpc>
              <a:spcPct val="90000"/>
            </a:lnSpc>
            <a:spcBef>
              <a:spcPct val="0"/>
            </a:spcBef>
            <a:spcAft>
              <a:spcPct val="20000"/>
            </a:spcAft>
            <a:buChar char="•"/>
          </a:pPr>
          <a:r>
            <a:rPr lang="en-US" sz="4100" kern="1200"/>
            <a:t>Substitute for a Reading Log? </a:t>
          </a:r>
        </a:p>
        <a:p>
          <a:pPr marL="285750" lvl="1" indent="-285750" algn="l" defTabSz="1822450">
            <a:lnSpc>
              <a:spcPct val="90000"/>
            </a:lnSpc>
            <a:spcBef>
              <a:spcPct val="0"/>
            </a:spcBef>
            <a:spcAft>
              <a:spcPct val="20000"/>
            </a:spcAft>
            <a:buChar char="•"/>
          </a:pPr>
          <a:r>
            <a:rPr lang="en-US" sz="4100" kern="1200" dirty="0"/>
            <a:t>Anything else? </a:t>
          </a:r>
        </a:p>
      </dsp:txBody>
      <dsp:txXfrm>
        <a:off x="0" y="2932664"/>
        <a:ext cx="6055450" cy="26878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A05B-2E8C-2B4D-AFB1-00DEFC878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553909-D7F7-354B-8E95-383FA63CD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658B5-6A0C-CC45-9A8F-ADE6E3D14A82}"/>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FD94354C-3909-5946-A457-F1E2DBFC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D49BF-4697-924C-9A7A-B084702AE413}"/>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38147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9856-5194-624F-AF79-727DB172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C29AD-DD94-3A48-9067-57AF95E1B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EAB93-BD12-6044-9130-2B49B8810CFE}"/>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09E28678-585F-FA44-BDB7-601040D76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FE782-23CA-A14E-AB46-A30AECBBC371}"/>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75536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0406D-737F-DD41-892E-C5D299F918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01314-9C31-DF44-9353-2CEA16982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C788C-2B35-1E40-B1FC-888BF3C0AC5B}"/>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B2B90C9D-5ED0-7244-8935-529FD62D9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205F9-52FD-6E45-85DB-15BB733962F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78199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11/16/21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24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11/16/21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62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15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5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8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4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99CF-C625-DF47-8F07-91DB1878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867EB-2450-B34D-990B-A5C629444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6285E-AB8E-E049-AE30-A456C3BE0790}"/>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BD01DE28-D43F-8A44-874A-9AF3E2096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807F-0EEC-5B46-9F3C-9A5C694B0C89}"/>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0697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1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739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85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11/16/21</a:t>
            </a:fld>
            <a:endParaRPr lang="en-US"/>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3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11/16/21</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84022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11/16/21</a:t>
            </a:fld>
            <a:endParaRPr lang="en-US"/>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114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11/16/21</a:t>
            </a:fld>
            <a:endParaRPr lang="en-US"/>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99675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11/16/21</a:t>
            </a:fld>
            <a:endParaRPr lang="en-US"/>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35444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11/16/21</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21757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11/16/21</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32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131D-E1B4-7D4D-A941-688C9F075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2BC6A-709E-6E49-9063-1E6D55DE4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F5D26-6D2E-A24B-A15D-8258B147577A}"/>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6AF458E7-B9AB-3046-B43C-9F9F43909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05763-CE6A-4141-B72E-03C4C798C3E9}"/>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785479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11/16/21</a:t>
            </a:fld>
            <a:endParaRPr lang="en-US"/>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36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11/16/21</a:t>
            </a:fld>
            <a:endParaRPr lang="en-US"/>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03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11/16/21</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51894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11/16/21</a:t>
            </a:fld>
            <a:endParaRPr lang="en-US"/>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20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83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635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75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45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238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6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73FF-629D-D34D-9BED-EC73FD634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16427-072F-4240-9DFE-666FAF57E1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120760-16A3-0D4B-B56E-565CB4FA3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5C313-88FA-AF42-8AEB-F1AECD0576F7}"/>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6" name="Footer Placeholder 5">
            <a:extLst>
              <a:ext uri="{FF2B5EF4-FFF2-40B4-BE49-F238E27FC236}">
                <a16:creationId xmlns:a16="http://schemas.microsoft.com/office/drawing/2014/main" id="{8784F5F3-7A02-EA47-B095-84C74DEB9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BE0C0-D010-FD43-95B8-9DD50FBFD72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717120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056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950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527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58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11/16/21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9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A8C3-4F26-7D48-B0EA-D302F9E54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8C424-3E84-5949-AF30-89F91602E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38C6C-1391-FC4B-B0DB-BE7267E0D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27824-29A3-A949-9A7F-0D5E443A8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ADA3E-72DF-7946-A6E6-BFE49181F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304BE-D0DB-BA44-91FF-37F275C51985}"/>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8" name="Footer Placeholder 7">
            <a:extLst>
              <a:ext uri="{FF2B5EF4-FFF2-40B4-BE49-F238E27FC236}">
                <a16:creationId xmlns:a16="http://schemas.microsoft.com/office/drawing/2014/main" id="{3D76C608-33D7-004E-928E-F7F7BD042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84BB6-CA74-ED4B-9279-3B2651E06DC2}"/>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4423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494F-793B-A14E-ACEB-F0B5373BF4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4EF89-F5E8-844F-8207-07BADA0F761E}"/>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4" name="Footer Placeholder 3">
            <a:extLst>
              <a:ext uri="{FF2B5EF4-FFF2-40B4-BE49-F238E27FC236}">
                <a16:creationId xmlns:a16="http://schemas.microsoft.com/office/drawing/2014/main" id="{6BB67646-82AC-1147-AA99-3B76E3800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4AA4B-EE6C-8A46-95D9-14DFBD3C966E}"/>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0410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4437B-3224-1248-9009-385EDAB8A558}"/>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3" name="Footer Placeholder 2">
            <a:extLst>
              <a:ext uri="{FF2B5EF4-FFF2-40B4-BE49-F238E27FC236}">
                <a16:creationId xmlns:a16="http://schemas.microsoft.com/office/drawing/2014/main" id="{139FD2CE-D073-7346-BAA6-154D5C6F2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A977E-6DEA-D346-AB07-6E23CD1F92F5}"/>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2058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AC5-DF48-B74B-94D3-59B2C0EE0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21F42-83DA-B34D-9F41-33B0717C9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0D3524-47F0-144B-A001-2DEEB25EC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99BB2-A574-7344-85B7-6E23017D760E}"/>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6" name="Footer Placeholder 5">
            <a:extLst>
              <a:ext uri="{FF2B5EF4-FFF2-40B4-BE49-F238E27FC236}">
                <a16:creationId xmlns:a16="http://schemas.microsoft.com/office/drawing/2014/main" id="{7FEA54FD-2CED-1644-9A10-164378070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1042A1-B3E8-C14B-8AB4-C1AF0C008AF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50594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D739-231A-E44B-9119-7521438EB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3B9614-A999-FA49-AD08-27F093DCD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3654B-F40E-EA4C-AA52-EE42F98FC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08ADC-FD28-2A46-B245-7224C52F0547}"/>
              </a:ext>
            </a:extLst>
          </p:cNvPr>
          <p:cNvSpPr>
            <a:spLocks noGrp="1"/>
          </p:cNvSpPr>
          <p:nvPr>
            <p:ph type="dt" sz="half" idx="10"/>
          </p:nvPr>
        </p:nvSpPr>
        <p:spPr/>
        <p:txBody>
          <a:bodyPr/>
          <a:lstStyle/>
          <a:p>
            <a:fld id="{0539CAEB-C0EF-0E4C-BD5B-13FA71B68E70}" type="datetimeFigureOut">
              <a:rPr lang="en-US" smtClean="0"/>
              <a:t>11/16/21</a:t>
            </a:fld>
            <a:endParaRPr lang="en-US"/>
          </a:p>
        </p:txBody>
      </p:sp>
      <p:sp>
        <p:nvSpPr>
          <p:cNvPr id="6" name="Footer Placeholder 5">
            <a:extLst>
              <a:ext uri="{FF2B5EF4-FFF2-40B4-BE49-F238E27FC236}">
                <a16:creationId xmlns:a16="http://schemas.microsoft.com/office/drawing/2014/main" id="{69A9DDF6-F109-534F-85C5-C2FB50BA7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5CCE3-AC48-1048-8511-5F0C98C38334}"/>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9147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022F7-901D-0C42-987B-8019D71BB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1A0C91-6A95-D845-BC82-7B435147E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CFAEE-D9D3-D54A-B263-95829FFE6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CAEB-C0EF-0E4C-BD5B-13FA71B68E70}" type="datetimeFigureOut">
              <a:rPr lang="en-US" smtClean="0"/>
              <a:t>11/16/21</a:t>
            </a:fld>
            <a:endParaRPr lang="en-US"/>
          </a:p>
        </p:txBody>
      </p:sp>
      <p:sp>
        <p:nvSpPr>
          <p:cNvPr id="5" name="Footer Placeholder 4">
            <a:extLst>
              <a:ext uri="{FF2B5EF4-FFF2-40B4-BE49-F238E27FC236}">
                <a16:creationId xmlns:a16="http://schemas.microsoft.com/office/drawing/2014/main" id="{98A26365-9763-9D43-8A29-9B75C2AAC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F6F94-6EB1-324D-B069-CBF74B90A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1986-F342-804B-ACC3-BC23E020D5C1}" type="slidenum">
              <a:rPr lang="en-US" smtClean="0"/>
              <a:t>‹#›</a:t>
            </a:fld>
            <a:endParaRPr lang="en-US"/>
          </a:p>
        </p:txBody>
      </p:sp>
    </p:spTree>
    <p:extLst>
      <p:ext uri="{BB962C8B-B14F-4D97-AF65-F5344CB8AC3E}">
        <p14:creationId xmlns:p14="http://schemas.microsoft.com/office/powerpoint/2010/main" val="351746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11/16/21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131869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11/16/21</a:t>
            </a:fld>
            <a:endParaRPr lang="en-US"/>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3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11/16/21</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09166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41C2441-4BBA-F943-9FAA-5DF9FBA929A9}"/>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RDG 1300-P07</a:t>
            </a:r>
            <a:br>
              <a:rPr lang="en-US" sz="5200" dirty="0">
                <a:solidFill>
                  <a:schemeClr val="tx2"/>
                </a:solidFill>
              </a:rPr>
            </a:br>
            <a:r>
              <a:rPr lang="en-US" sz="5200" dirty="0" err="1">
                <a:solidFill>
                  <a:schemeClr val="tx2"/>
                </a:solidFill>
              </a:rPr>
              <a:t>Tueday</a:t>
            </a:r>
            <a:r>
              <a:rPr lang="en-US" sz="5200" dirty="0">
                <a:solidFill>
                  <a:schemeClr val="tx2"/>
                </a:solidFill>
              </a:rPr>
              <a:t>, 11.16</a:t>
            </a:r>
          </a:p>
        </p:txBody>
      </p:sp>
      <p:sp>
        <p:nvSpPr>
          <p:cNvPr id="3" name="Subtitle 2">
            <a:extLst>
              <a:ext uri="{FF2B5EF4-FFF2-40B4-BE49-F238E27FC236}">
                <a16:creationId xmlns:a16="http://schemas.microsoft.com/office/drawing/2014/main" id="{2B2145CC-0AFE-354A-A3CE-DF2A6E6DF5C5}"/>
              </a:ext>
            </a:extLst>
          </p:cNvPr>
          <p:cNvSpPr>
            <a:spLocks noGrp="1"/>
          </p:cNvSpPr>
          <p:nvPr>
            <p:ph type="subTitle" idx="1"/>
          </p:nvPr>
        </p:nvSpPr>
        <p:spPr>
          <a:xfrm>
            <a:off x="3215729" y="4165152"/>
            <a:ext cx="5760846" cy="2310312"/>
          </a:xfrm>
        </p:spPr>
        <p:txBody>
          <a:bodyPr>
            <a:normAutofit/>
          </a:bodyPr>
          <a:lstStyle/>
          <a:p>
            <a:r>
              <a:rPr lang="en-US" dirty="0">
                <a:solidFill>
                  <a:schemeClr val="tx2"/>
                </a:solidFill>
              </a:rPr>
              <a:t>For the start of class:</a:t>
            </a:r>
          </a:p>
          <a:p>
            <a:pPr marL="342900" indent="-342900" algn="l">
              <a:buFont typeface="Arial" panose="020B0604020202020204" pitchFamily="34" charset="0"/>
              <a:buChar char="•"/>
            </a:pPr>
            <a:r>
              <a:rPr lang="en-US" dirty="0">
                <a:solidFill>
                  <a:schemeClr val="tx2"/>
                </a:solidFill>
              </a:rPr>
              <a:t>Have access to  your Critical Reaction Outline</a:t>
            </a:r>
          </a:p>
          <a:p>
            <a:pPr marL="342900" indent="-342900" algn="l">
              <a:buFont typeface="Arial" panose="020B0604020202020204" pitchFamily="34" charset="0"/>
              <a:buChar char="•"/>
            </a:pPr>
            <a:r>
              <a:rPr lang="en-US" dirty="0">
                <a:solidFill>
                  <a:schemeClr val="tx2"/>
                </a:solidFill>
              </a:rPr>
              <a:t>Take out a blank sheet of paper and something to write with</a:t>
            </a:r>
          </a:p>
          <a:p>
            <a:pPr marL="342900" indent="-342900" algn="l">
              <a:buFont typeface="Arial" panose="020B0604020202020204" pitchFamily="34" charset="0"/>
              <a:buChar char="•"/>
            </a:pP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38970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E38E-6777-BA47-9390-913EF54A30B4}"/>
              </a:ext>
            </a:extLst>
          </p:cNvPr>
          <p:cNvSpPr>
            <a:spLocks noGrp="1"/>
          </p:cNvSpPr>
          <p:nvPr>
            <p:ph type="title"/>
          </p:nvPr>
        </p:nvSpPr>
        <p:spPr/>
        <p:txBody>
          <a:bodyPr/>
          <a:lstStyle/>
          <a:p>
            <a:r>
              <a:rPr lang="en-US" dirty="0"/>
              <a:t>Essay Hooks: Rhetorical Question</a:t>
            </a:r>
          </a:p>
        </p:txBody>
      </p:sp>
      <p:sp>
        <p:nvSpPr>
          <p:cNvPr id="3" name="Content Placeholder 2">
            <a:extLst>
              <a:ext uri="{FF2B5EF4-FFF2-40B4-BE49-F238E27FC236}">
                <a16:creationId xmlns:a16="http://schemas.microsoft.com/office/drawing/2014/main" id="{6ADA1A3C-4840-F641-8D68-0E0982346DBB}"/>
              </a:ext>
            </a:extLst>
          </p:cNvPr>
          <p:cNvSpPr>
            <a:spLocks noGrp="1"/>
          </p:cNvSpPr>
          <p:nvPr>
            <p:ph idx="1"/>
          </p:nvPr>
        </p:nvSpPr>
        <p:spPr/>
        <p:txBody>
          <a:bodyPr/>
          <a:lstStyle/>
          <a:p>
            <a:r>
              <a:rPr lang="en-US" dirty="0"/>
              <a:t>Helpful to get a reader’s investment in a topic by creating text-to-self connections </a:t>
            </a:r>
          </a:p>
          <a:p>
            <a:r>
              <a:rPr lang="en-US" dirty="0"/>
              <a:t>Can come off as cheesy – use with caution</a:t>
            </a:r>
          </a:p>
        </p:txBody>
      </p:sp>
    </p:spTree>
    <p:extLst>
      <p:ext uri="{BB962C8B-B14F-4D97-AF65-F5344CB8AC3E}">
        <p14:creationId xmlns:p14="http://schemas.microsoft.com/office/powerpoint/2010/main" val="21136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743D-DD9A-A74E-A6E7-3DF6E3B9DBAA}"/>
              </a:ext>
            </a:extLst>
          </p:cNvPr>
          <p:cNvSpPr>
            <a:spLocks noGrp="1"/>
          </p:cNvSpPr>
          <p:nvPr>
            <p:ph type="title"/>
          </p:nvPr>
        </p:nvSpPr>
        <p:spPr/>
        <p:txBody>
          <a:bodyPr/>
          <a:lstStyle/>
          <a:p>
            <a:r>
              <a:rPr lang="en-US" dirty="0"/>
              <a:t>Essay Hooks: Rhetorical Question </a:t>
            </a:r>
          </a:p>
        </p:txBody>
      </p:sp>
      <p:sp>
        <p:nvSpPr>
          <p:cNvPr id="3" name="Content Placeholder 2">
            <a:extLst>
              <a:ext uri="{FF2B5EF4-FFF2-40B4-BE49-F238E27FC236}">
                <a16:creationId xmlns:a16="http://schemas.microsoft.com/office/drawing/2014/main" id="{F2B6DC5F-DE72-B547-AF64-D4CB77716B7E}"/>
              </a:ext>
            </a:extLst>
          </p:cNvPr>
          <p:cNvSpPr>
            <a:spLocks noGrp="1"/>
          </p:cNvSpPr>
          <p:nvPr>
            <p:ph idx="1"/>
          </p:nvPr>
        </p:nvSpPr>
        <p:spPr/>
        <p:txBody>
          <a:bodyPr/>
          <a:lstStyle/>
          <a:p>
            <a:pPr marL="0" indent="0">
              <a:buNone/>
            </a:pPr>
            <a:r>
              <a:rPr lang="en-US" dirty="0"/>
              <a:t>Example: </a:t>
            </a:r>
          </a:p>
          <a:p>
            <a:pPr lvl="0"/>
            <a:r>
              <a:rPr lang="en-US" dirty="0" err="1"/>
              <a:t>Kimberlé</a:t>
            </a:r>
            <a:r>
              <a:rPr lang="en-US" dirty="0"/>
              <a:t> Crenshaw’s example at the beginning of “The Urgency of Intersectionality” where she asks the audience if they’re familiar with the names of individuals who were killed by the police. </a:t>
            </a:r>
          </a:p>
          <a:p>
            <a:endParaRPr lang="en-US" dirty="0"/>
          </a:p>
        </p:txBody>
      </p:sp>
    </p:spTree>
    <p:extLst>
      <p:ext uri="{BB962C8B-B14F-4D97-AF65-F5344CB8AC3E}">
        <p14:creationId xmlns:p14="http://schemas.microsoft.com/office/powerpoint/2010/main" val="201279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91DF-9FAD-8841-A732-5C041763D732}"/>
              </a:ext>
            </a:extLst>
          </p:cNvPr>
          <p:cNvSpPr>
            <a:spLocks noGrp="1"/>
          </p:cNvSpPr>
          <p:nvPr>
            <p:ph type="title"/>
          </p:nvPr>
        </p:nvSpPr>
        <p:spPr/>
        <p:txBody>
          <a:bodyPr/>
          <a:lstStyle/>
          <a:p>
            <a:r>
              <a:rPr lang="en-US" dirty="0"/>
              <a:t>Essay Hooks: Interesting Fact</a:t>
            </a:r>
          </a:p>
        </p:txBody>
      </p:sp>
      <p:sp>
        <p:nvSpPr>
          <p:cNvPr id="3" name="Content Placeholder 2">
            <a:extLst>
              <a:ext uri="{FF2B5EF4-FFF2-40B4-BE49-F238E27FC236}">
                <a16:creationId xmlns:a16="http://schemas.microsoft.com/office/drawing/2014/main" id="{2C2EA671-74A4-DA4C-BAB8-1CEC19CD1620}"/>
              </a:ext>
            </a:extLst>
          </p:cNvPr>
          <p:cNvSpPr>
            <a:spLocks noGrp="1"/>
          </p:cNvSpPr>
          <p:nvPr>
            <p:ph idx="1"/>
          </p:nvPr>
        </p:nvSpPr>
        <p:spPr/>
        <p:txBody>
          <a:bodyPr/>
          <a:lstStyle/>
          <a:p>
            <a:pPr marL="0" indent="0">
              <a:buNone/>
            </a:pPr>
            <a:r>
              <a:rPr lang="en-US" dirty="0"/>
              <a:t>Common strategy – particularly helpful to outline a problem in a proposal-style essay, or in getting a reader interested in a topic that might be common knowledge or boring. </a:t>
            </a:r>
          </a:p>
          <a:p>
            <a:pPr marL="0" indent="0">
              <a:buNone/>
            </a:pPr>
            <a:endParaRPr lang="en-US" dirty="0"/>
          </a:p>
        </p:txBody>
      </p:sp>
    </p:spTree>
    <p:extLst>
      <p:ext uri="{BB962C8B-B14F-4D97-AF65-F5344CB8AC3E}">
        <p14:creationId xmlns:p14="http://schemas.microsoft.com/office/powerpoint/2010/main" val="385660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386E-555B-F141-B4BA-D6630235E081}"/>
              </a:ext>
            </a:extLst>
          </p:cNvPr>
          <p:cNvSpPr>
            <a:spLocks noGrp="1"/>
          </p:cNvSpPr>
          <p:nvPr>
            <p:ph type="title"/>
          </p:nvPr>
        </p:nvSpPr>
        <p:spPr/>
        <p:txBody>
          <a:bodyPr/>
          <a:lstStyle/>
          <a:p>
            <a:r>
              <a:rPr lang="en-US" dirty="0"/>
              <a:t>Essay Hooks: Interesting Fact</a:t>
            </a:r>
          </a:p>
        </p:txBody>
      </p:sp>
      <p:sp>
        <p:nvSpPr>
          <p:cNvPr id="3" name="Content Placeholder 2">
            <a:extLst>
              <a:ext uri="{FF2B5EF4-FFF2-40B4-BE49-F238E27FC236}">
                <a16:creationId xmlns:a16="http://schemas.microsoft.com/office/drawing/2014/main" id="{EC0130B5-0A9A-734D-9804-85CD64E82F56}"/>
              </a:ext>
            </a:extLst>
          </p:cNvPr>
          <p:cNvSpPr>
            <a:spLocks noGrp="1"/>
          </p:cNvSpPr>
          <p:nvPr>
            <p:ph idx="1"/>
          </p:nvPr>
        </p:nvSpPr>
        <p:spPr/>
        <p:txBody>
          <a:bodyPr>
            <a:normAutofit fontScale="92500"/>
          </a:bodyPr>
          <a:lstStyle/>
          <a:p>
            <a:pPr marL="0" indent="0">
              <a:buNone/>
            </a:pPr>
            <a:r>
              <a:rPr lang="en-US" dirty="0"/>
              <a:t>Short examples: </a:t>
            </a:r>
          </a:p>
          <a:p>
            <a:pPr lvl="0"/>
            <a:r>
              <a:rPr lang="en-US" dirty="0"/>
              <a:t>(In an essay on environmental awareness) China is going to spend $850 billion to clean up its water supply over the next decade.</a:t>
            </a:r>
          </a:p>
          <a:p>
            <a:pPr lvl="0"/>
            <a:r>
              <a:rPr lang="en-US" dirty="0"/>
              <a:t>(In an essay about stereotypes surrounding makeup/cosmetology) Ancient Egyptians used heavy eye makeup to keep evil spirits at bay and to protect their eyes from infection.</a:t>
            </a:r>
          </a:p>
          <a:p>
            <a:pPr marL="0" indent="0">
              <a:buNone/>
            </a:pPr>
            <a:r>
              <a:rPr lang="en-US" dirty="0"/>
              <a:t>Long example: </a:t>
            </a:r>
          </a:p>
          <a:p>
            <a:pPr lvl="0"/>
            <a:r>
              <a:rPr lang="en-US" dirty="0"/>
              <a:t>See </a:t>
            </a:r>
            <a:r>
              <a:rPr lang="en-US" dirty="0" err="1"/>
              <a:t>Aatish</a:t>
            </a:r>
            <a:r>
              <a:rPr lang="en-US" dirty="0"/>
              <a:t> Bhatia’s example in “The Crayola-</a:t>
            </a:r>
            <a:r>
              <a:rPr lang="en-US" dirty="0" err="1"/>
              <a:t>ification</a:t>
            </a:r>
            <a:r>
              <a:rPr lang="en-US" dirty="0"/>
              <a:t> of the World”</a:t>
            </a:r>
          </a:p>
          <a:p>
            <a:endParaRPr lang="en-US" dirty="0"/>
          </a:p>
        </p:txBody>
      </p:sp>
    </p:spTree>
    <p:extLst>
      <p:ext uri="{BB962C8B-B14F-4D97-AF65-F5344CB8AC3E}">
        <p14:creationId xmlns:p14="http://schemas.microsoft.com/office/powerpoint/2010/main" val="1535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0F66-5FE9-104B-8016-B590C7C0F61A}"/>
              </a:ext>
            </a:extLst>
          </p:cNvPr>
          <p:cNvSpPr>
            <a:spLocks noGrp="1"/>
          </p:cNvSpPr>
          <p:nvPr>
            <p:ph type="title"/>
          </p:nvPr>
        </p:nvSpPr>
        <p:spPr/>
        <p:txBody>
          <a:bodyPr/>
          <a:lstStyle/>
          <a:p>
            <a:r>
              <a:rPr lang="en-US" dirty="0"/>
              <a:t>Essay Hooks: Planting a Garden (so you can get flowery with it) </a:t>
            </a:r>
          </a:p>
        </p:txBody>
      </p:sp>
      <p:sp>
        <p:nvSpPr>
          <p:cNvPr id="3" name="Content Placeholder 2">
            <a:extLst>
              <a:ext uri="{FF2B5EF4-FFF2-40B4-BE49-F238E27FC236}">
                <a16:creationId xmlns:a16="http://schemas.microsoft.com/office/drawing/2014/main" id="{708042C1-B42A-2B46-AEBF-4F5481E2DEC0}"/>
              </a:ext>
            </a:extLst>
          </p:cNvPr>
          <p:cNvSpPr>
            <a:spLocks noGrp="1"/>
          </p:cNvSpPr>
          <p:nvPr>
            <p:ph idx="1"/>
          </p:nvPr>
        </p:nvSpPr>
        <p:spPr/>
        <p:txBody>
          <a:bodyPr/>
          <a:lstStyle/>
          <a:p>
            <a:pPr marL="0" indent="0">
              <a:buNone/>
            </a:pPr>
            <a:r>
              <a:rPr lang="en-US" dirty="0"/>
              <a:t>This is what I call essays/papers that start off with similes, metaphors, expressions, or descriptive/poetic language to draw me in. Be careful with this – it can take effort to pull it off. </a:t>
            </a:r>
          </a:p>
          <a:p>
            <a:endParaRPr lang="en-US" dirty="0"/>
          </a:p>
        </p:txBody>
      </p:sp>
    </p:spTree>
    <p:extLst>
      <p:ext uri="{BB962C8B-B14F-4D97-AF65-F5344CB8AC3E}">
        <p14:creationId xmlns:p14="http://schemas.microsoft.com/office/powerpoint/2010/main" val="37162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BF0A-CB6B-D743-B463-273D4138F549}"/>
              </a:ext>
            </a:extLst>
          </p:cNvPr>
          <p:cNvSpPr>
            <a:spLocks noGrp="1"/>
          </p:cNvSpPr>
          <p:nvPr>
            <p:ph type="title"/>
          </p:nvPr>
        </p:nvSpPr>
        <p:spPr/>
        <p:txBody>
          <a:bodyPr/>
          <a:lstStyle/>
          <a:p>
            <a:r>
              <a:rPr lang="en-US" dirty="0"/>
              <a:t>Essay Hooks: Planting a Garden</a:t>
            </a:r>
          </a:p>
        </p:txBody>
      </p:sp>
      <p:sp>
        <p:nvSpPr>
          <p:cNvPr id="3" name="Content Placeholder 2">
            <a:extLst>
              <a:ext uri="{FF2B5EF4-FFF2-40B4-BE49-F238E27FC236}">
                <a16:creationId xmlns:a16="http://schemas.microsoft.com/office/drawing/2014/main" id="{2B458DA2-3400-394E-BABA-5B8E37272450}"/>
              </a:ext>
            </a:extLst>
          </p:cNvPr>
          <p:cNvSpPr>
            <a:spLocks noGrp="1"/>
          </p:cNvSpPr>
          <p:nvPr>
            <p:ph idx="1"/>
          </p:nvPr>
        </p:nvSpPr>
        <p:spPr/>
        <p:txBody>
          <a:bodyPr>
            <a:normAutofit fontScale="92500"/>
          </a:bodyPr>
          <a:lstStyle/>
          <a:p>
            <a:pPr marL="0" indent="0">
              <a:buNone/>
            </a:pPr>
            <a:r>
              <a:rPr lang="en-US" dirty="0"/>
              <a:t>Short (kinda cheesy) examples</a:t>
            </a:r>
          </a:p>
          <a:p>
            <a:pPr lvl="0"/>
            <a:r>
              <a:rPr lang="en-US" dirty="0"/>
              <a:t>When I first went to Japan, it was like a baby bird trying to fly for the first time.</a:t>
            </a:r>
          </a:p>
          <a:p>
            <a:pPr lvl="0"/>
            <a:r>
              <a:rPr lang="en-US" dirty="0"/>
              <a:t>The high rate of poverty in America is the country’s elephant in the room.</a:t>
            </a:r>
          </a:p>
          <a:p>
            <a:pPr marL="0" indent="0">
              <a:buNone/>
            </a:pPr>
            <a:r>
              <a:rPr lang="en-US" dirty="0"/>
              <a:t>Longer (really good) example</a:t>
            </a:r>
          </a:p>
          <a:p>
            <a:pPr lvl="0"/>
            <a:r>
              <a:rPr lang="en-US" dirty="0"/>
              <a:t>Check out Ta-Nehisi Coates’ example from our first (!!!) reading of the semester. </a:t>
            </a:r>
          </a:p>
          <a:p>
            <a:pPr lvl="1"/>
            <a:r>
              <a:rPr lang="en-US" dirty="0"/>
              <a:t>“If the streets shackled my right leg, the schools shackled my left” (92). </a:t>
            </a:r>
          </a:p>
          <a:p>
            <a:endParaRPr lang="en-US" dirty="0"/>
          </a:p>
        </p:txBody>
      </p:sp>
    </p:spTree>
    <p:extLst>
      <p:ext uri="{BB962C8B-B14F-4D97-AF65-F5344CB8AC3E}">
        <p14:creationId xmlns:p14="http://schemas.microsoft.com/office/powerpoint/2010/main" val="96726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CD22-51E2-CF4B-9F23-FE499D6852C9}"/>
              </a:ext>
            </a:extLst>
          </p:cNvPr>
          <p:cNvSpPr>
            <a:spLocks noGrp="1"/>
          </p:cNvSpPr>
          <p:nvPr>
            <p:ph type="title"/>
          </p:nvPr>
        </p:nvSpPr>
        <p:spPr/>
        <p:txBody>
          <a:bodyPr/>
          <a:lstStyle/>
          <a:p>
            <a:r>
              <a:rPr lang="en-US" dirty="0"/>
              <a:t>Writing Essay Hooks</a:t>
            </a:r>
          </a:p>
        </p:txBody>
      </p:sp>
      <p:sp>
        <p:nvSpPr>
          <p:cNvPr id="3" name="Content Placeholder 2">
            <a:extLst>
              <a:ext uri="{FF2B5EF4-FFF2-40B4-BE49-F238E27FC236}">
                <a16:creationId xmlns:a16="http://schemas.microsoft.com/office/drawing/2014/main" id="{48A8ED28-B34A-A44C-BA05-448DCD0A27E5}"/>
              </a:ext>
            </a:extLst>
          </p:cNvPr>
          <p:cNvSpPr>
            <a:spLocks noGrp="1"/>
          </p:cNvSpPr>
          <p:nvPr>
            <p:ph idx="1"/>
          </p:nvPr>
        </p:nvSpPr>
        <p:spPr/>
        <p:txBody>
          <a:bodyPr/>
          <a:lstStyle/>
          <a:p>
            <a:r>
              <a:rPr lang="en-US" dirty="0"/>
              <a:t>In your small groups, review the ”Writing an Intro: Essay Hooks” page on canvas</a:t>
            </a:r>
          </a:p>
          <a:p>
            <a:r>
              <a:rPr lang="en-US" dirty="0"/>
              <a:t>Go around your group and review your critical reaction topics. Taking turns, work as a group to come up with a hook for each student’s essay topic. </a:t>
            </a:r>
          </a:p>
        </p:txBody>
      </p:sp>
    </p:spTree>
    <p:extLst>
      <p:ext uri="{BB962C8B-B14F-4D97-AF65-F5344CB8AC3E}">
        <p14:creationId xmlns:p14="http://schemas.microsoft.com/office/powerpoint/2010/main" val="353997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AE0A-AD08-994D-ADE3-CBBF38F82BDA}"/>
              </a:ext>
            </a:extLst>
          </p:cNvPr>
          <p:cNvSpPr>
            <a:spLocks noGrp="1"/>
          </p:cNvSpPr>
          <p:nvPr>
            <p:ph type="title"/>
          </p:nvPr>
        </p:nvSpPr>
        <p:spPr/>
        <p:txBody>
          <a:bodyPr/>
          <a:lstStyle/>
          <a:p>
            <a:r>
              <a:rPr lang="en-US" dirty="0"/>
              <a:t>In-class work time</a:t>
            </a:r>
          </a:p>
        </p:txBody>
      </p:sp>
      <p:sp>
        <p:nvSpPr>
          <p:cNvPr id="3" name="Content Placeholder 2">
            <a:extLst>
              <a:ext uri="{FF2B5EF4-FFF2-40B4-BE49-F238E27FC236}">
                <a16:creationId xmlns:a16="http://schemas.microsoft.com/office/drawing/2014/main" id="{F9A584EA-D026-FA40-818D-742A8F67C842}"/>
              </a:ext>
            </a:extLst>
          </p:cNvPr>
          <p:cNvSpPr>
            <a:spLocks noGrp="1"/>
          </p:cNvSpPr>
          <p:nvPr>
            <p:ph idx="1"/>
          </p:nvPr>
        </p:nvSpPr>
        <p:spPr/>
        <p:txBody>
          <a:bodyPr/>
          <a:lstStyle/>
          <a:p>
            <a:r>
              <a:rPr lang="en-US" dirty="0"/>
              <a:t>For the remainder of class, work on your critical reaction rough drafts. </a:t>
            </a:r>
          </a:p>
          <a:p>
            <a:r>
              <a:rPr lang="en-US" dirty="0"/>
              <a:t>Sam and I will come around and speak to each of you individually. </a:t>
            </a:r>
          </a:p>
          <a:p>
            <a:r>
              <a:rPr lang="en-US" dirty="0"/>
              <a:t>Your rough draft should be substantial enough that you have something to pass to your groupmates before class. Otherwise, there are no requirements – it’s a rough draft for a reason! </a:t>
            </a:r>
          </a:p>
        </p:txBody>
      </p:sp>
    </p:spTree>
    <p:extLst>
      <p:ext uri="{BB962C8B-B14F-4D97-AF65-F5344CB8AC3E}">
        <p14:creationId xmlns:p14="http://schemas.microsoft.com/office/powerpoint/2010/main" val="401547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0F52-1431-9243-85BE-0B58DEC8ADEB}"/>
              </a:ext>
            </a:extLst>
          </p:cNvPr>
          <p:cNvSpPr>
            <a:spLocks noGrp="1"/>
          </p:cNvSpPr>
          <p:nvPr>
            <p:ph type="title"/>
          </p:nvPr>
        </p:nvSpPr>
        <p:spPr/>
        <p:txBody>
          <a:bodyPr>
            <a:normAutofit/>
          </a:bodyPr>
          <a:lstStyle/>
          <a:p>
            <a:r>
              <a:rPr lang="en-US" dirty="0"/>
              <a:t>Reminder: Things you may ”react” to… </a:t>
            </a:r>
          </a:p>
        </p:txBody>
      </p:sp>
      <p:sp>
        <p:nvSpPr>
          <p:cNvPr id="3" name="Content Placeholder 2">
            <a:extLst>
              <a:ext uri="{FF2B5EF4-FFF2-40B4-BE49-F238E27FC236}">
                <a16:creationId xmlns:a16="http://schemas.microsoft.com/office/drawing/2014/main" id="{8853B1AB-60DD-3645-8971-F703E91ECAC1}"/>
              </a:ext>
            </a:extLst>
          </p:cNvPr>
          <p:cNvSpPr>
            <a:spLocks noGrp="1"/>
          </p:cNvSpPr>
          <p:nvPr>
            <p:ph idx="1"/>
          </p:nvPr>
        </p:nvSpPr>
        <p:spPr>
          <a:xfrm>
            <a:off x="761799" y="2750126"/>
            <a:ext cx="10381205" cy="3779628"/>
          </a:xfrm>
        </p:spPr>
        <p:txBody>
          <a:bodyPr>
            <a:normAutofit/>
          </a:bodyPr>
          <a:lstStyle/>
          <a:p>
            <a:r>
              <a:rPr lang="en-US" dirty="0"/>
              <a:t>For this assignment, you can react to </a:t>
            </a:r>
          </a:p>
          <a:p>
            <a:pPr marL="342900" indent="-342900">
              <a:lnSpc>
                <a:spcPct val="100000"/>
              </a:lnSpc>
              <a:spcBef>
                <a:spcPts val="0"/>
              </a:spcBef>
              <a:buFont typeface="Arial" panose="020B0604020202020204" pitchFamily="34" charset="0"/>
              <a:buChar char="•"/>
            </a:pPr>
            <a:r>
              <a:rPr lang="en-US" dirty="0"/>
              <a:t>The “main argument” (check out our class session on finding “main ideas”)</a:t>
            </a:r>
          </a:p>
          <a:p>
            <a:pPr marL="571500" lvl="1" indent="-342900">
              <a:lnSpc>
                <a:spcPct val="100000"/>
              </a:lnSpc>
              <a:spcBef>
                <a:spcPts val="0"/>
              </a:spcBef>
              <a:buFont typeface="Arial" panose="020B0604020202020204" pitchFamily="34" charset="0"/>
              <a:buChar char="•"/>
            </a:pPr>
            <a:r>
              <a:rPr lang="en-US" dirty="0"/>
              <a:t>Think also about any logical fallacies that might be present in the text</a:t>
            </a:r>
          </a:p>
          <a:p>
            <a:pPr marL="342900" indent="-342900">
              <a:lnSpc>
                <a:spcPct val="100000"/>
              </a:lnSpc>
              <a:spcBef>
                <a:spcPts val="0"/>
              </a:spcBef>
              <a:buFont typeface="Arial" panose="020B0604020202020204" pitchFamily="34" charset="0"/>
              <a:buChar char="•"/>
            </a:pPr>
            <a:r>
              <a:rPr lang="en-US" dirty="0"/>
              <a:t>Different/alternative perspectives through text-to-text connections (!!!)</a:t>
            </a:r>
          </a:p>
          <a:p>
            <a:pPr marL="342900" indent="-342900">
              <a:lnSpc>
                <a:spcPct val="100000"/>
              </a:lnSpc>
              <a:spcBef>
                <a:spcPts val="0"/>
              </a:spcBef>
              <a:buFont typeface="Arial" panose="020B0604020202020204" pitchFamily="34" charset="0"/>
              <a:buChar char="•"/>
            </a:pPr>
            <a:r>
              <a:rPr lang="en-US" dirty="0"/>
              <a:t>Visual/narrative elements that you may find</a:t>
            </a:r>
          </a:p>
          <a:p>
            <a:pPr marL="571500" lvl="1" indent="-342900">
              <a:lnSpc>
                <a:spcPct val="100000"/>
              </a:lnSpc>
              <a:spcBef>
                <a:spcPts val="0"/>
              </a:spcBef>
              <a:buFont typeface="Arial" panose="020B0604020202020204" pitchFamily="34" charset="0"/>
              <a:buChar char="•"/>
            </a:pPr>
            <a:r>
              <a:rPr lang="en-US" dirty="0"/>
              <a:t>Think about our class on narrative analysis from last week! </a:t>
            </a:r>
          </a:p>
          <a:p>
            <a:pPr marL="571500" lvl="1" indent="-342900">
              <a:lnSpc>
                <a:spcPct val="100000"/>
              </a:lnSpc>
              <a:spcBef>
                <a:spcPts val="0"/>
              </a:spcBef>
              <a:buFont typeface="Arial" panose="020B0604020202020204" pitchFamily="34" charset="0"/>
              <a:buChar char="•"/>
            </a:pPr>
            <a:r>
              <a:rPr lang="en-US" dirty="0"/>
              <a:t>Also your peer response assignments! </a:t>
            </a:r>
          </a:p>
          <a:p>
            <a:pPr marL="342900" indent="-342900">
              <a:lnSpc>
                <a:spcPct val="100000"/>
              </a:lnSpc>
              <a:spcBef>
                <a:spcPts val="0"/>
              </a:spcBef>
              <a:buFont typeface="Arial" panose="020B0604020202020204" pitchFamily="34" charset="0"/>
              <a:buChar char="•"/>
            </a:pPr>
            <a:r>
              <a:rPr lang="en-US" dirty="0"/>
              <a:t>Reflect on how an article changed your opinion about a particular issue (text-to-self connections!)</a:t>
            </a:r>
          </a:p>
          <a:p>
            <a:pPr marL="571500" lvl="1" indent="-342900">
              <a:lnSpc>
                <a:spcPct val="100000"/>
              </a:lnSpc>
              <a:spcBef>
                <a:spcPts val="0"/>
              </a:spcBef>
              <a:buFont typeface="Arial" panose="020B0604020202020204" pitchFamily="34" charset="0"/>
              <a:buChar char="•"/>
            </a:pPr>
            <a:r>
              <a:rPr lang="en-US" dirty="0"/>
              <a:t>This is an invitation to go out and find more information about a topic that interested you from our readings. </a:t>
            </a:r>
          </a:p>
          <a:p>
            <a:pPr>
              <a:lnSpc>
                <a:spcPct val="100000"/>
              </a:lnSpc>
              <a:spcBef>
                <a:spcPts val="0"/>
              </a:spcBef>
            </a:pPr>
            <a:endParaRPr lang="en-US" b="1" dirty="0"/>
          </a:p>
          <a:p>
            <a:pPr marL="342900" indent="-342900">
              <a:lnSpc>
                <a:spcPct val="100000"/>
              </a:lnSpc>
              <a:spcBef>
                <a:spcPts val="0"/>
              </a:spcBef>
              <a:buFont typeface="Arial" panose="020B0604020202020204" pitchFamily="34" charset="0"/>
              <a:buChar char="•"/>
            </a:pPr>
            <a:endParaRPr lang="en-US" b="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1465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52F7F-AD1D-1041-AAD2-E34E894256F7}"/>
              </a:ext>
            </a:extLst>
          </p:cNvPr>
          <p:cNvSpPr>
            <a:spLocks noGrp="1"/>
          </p:cNvSpPr>
          <p:nvPr>
            <p:ph type="title"/>
          </p:nvPr>
        </p:nvSpPr>
        <p:spPr>
          <a:xfrm>
            <a:off x="761801" y="858982"/>
            <a:ext cx="9589765" cy="1432273"/>
          </a:xfrm>
        </p:spPr>
        <p:txBody>
          <a:bodyPr>
            <a:normAutofit/>
          </a:bodyPr>
          <a:lstStyle/>
          <a:p>
            <a:r>
              <a:rPr lang="en-US" dirty="0"/>
              <a:t>Your goal</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350C0A-3A78-4DB3-809D-CE70FD6921C7}"/>
              </a:ext>
            </a:extLst>
          </p:cNvPr>
          <p:cNvGraphicFramePr>
            <a:graphicFrameLocks noGrp="1"/>
          </p:cNvGraphicFramePr>
          <p:nvPr>
            <p:ph idx="1"/>
            <p:extLst>
              <p:ext uri="{D42A27DB-BD31-4B8C-83A1-F6EECF244321}">
                <p14:modId xmlns:p14="http://schemas.microsoft.com/office/powerpoint/2010/main" val="1675950999"/>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78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6C8-F513-844A-911A-A9E073EC7013}"/>
              </a:ext>
            </a:extLst>
          </p:cNvPr>
          <p:cNvSpPr>
            <a:spLocks noGrp="1"/>
          </p:cNvSpPr>
          <p:nvPr>
            <p:ph type="title"/>
          </p:nvPr>
        </p:nvSpPr>
        <p:spPr>
          <a:xfrm>
            <a:off x="4965430" y="629268"/>
            <a:ext cx="6586491" cy="1286160"/>
          </a:xfrm>
        </p:spPr>
        <p:txBody>
          <a:bodyPr anchor="b">
            <a:normAutofit/>
          </a:bodyPr>
          <a:lstStyle/>
          <a:p>
            <a:r>
              <a:rPr lang="en-US"/>
              <a:t>Agenda</a:t>
            </a:r>
            <a:endParaRPr lang="en-US" dirty="0"/>
          </a:p>
        </p:txBody>
      </p:sp>
      <p:sp>
        <p:nvSpPr>
          <p:cNvPr id="3" name="Content Placeholder 2">
            <a:extLst>
              <a:ext uri="{FF2B5EF4-FFF2-40B4-BE49-F238E27FC236}">
                <a16:creationId xmlns:a16="http://schemas.microsoft.com/office/drawing/2014/main" id="{3F7D6878-0F64-0C4D-BF2D-28BD68778599}"/>
              </a:ext>
            </a:extLst>
          </p:cNvPr>
          <p:cNvSpPr>
            <a:spLocks noGrp="1"/>
          </p:cNvSpPr>
          <p:nvPr>
            <p:ph idx="1"/>
          </p:nvPr>
        </p:nvSpPr>
        <p:spPr>
          <a:xfrm>
            <a:off x="4965431" y="2438400"/>
            <a:ext cx="6586489" cy="3785419"/>
          </a:xfrm>
        </p:spPr>
        <p:txBody>
          <a:bodyPr>
            <a:normAutofit/>
          </a:bodyPr>
          <a:lstStyle/>
          <a:p>
            <a:r>
              <a:rPr lang="en-US" sz="2000"/>
              <a:t>New seating chart</a:t>
            </a:r>
          </a:p>
          <a:p>
            <a:r>
              <a:rPr lang="en-US" sz="2000"/>
              <a:t>Critical Reaction elevator pitch</a:t>
            </a:r>
          </a:p>
          <a:p>
            <a:r>
              <a:rPr lang="en-US" sz="2000"/>
              <a:t>Writing essay “hooks” </a:t>
            </a:r>
          </a:p>
          <a:p>
            <a:r>
              <a:rPr lang="en-US" sz="2000"/>
              <a:t>Working on your drafts </a:t>
            </a:r>
          </a:p>
        </p:txBody>
      </p:sp>
      <p:pic>
        <p:nvPicPr>
          <p:cNvPr id="11" name="Picture 4" descr="Writing an appointment on a paper agenda">
            <a:extLst>
              <a:ext uri="{FF2B5EF4-FFF2-40B4-BE49-F238E27FC236}">
                <a16:creationId xmlns:a16="http://schemas.microsoft.com/office/drawing/2014/main" id="{7757F3E6-7009-4B98-8A1D-2C95AF2BA177}"/>
              </a:ext>
            </a:extLst>
          </p:cNvPr>
          <p:cNvPicPr>
            <a:picLocks noChangeAspect="1"/>
          </p:cNvPicPr>
          <p:nvPr/>
        </p:nvPicPr>
        <p:blipFill rotWithShape="1">
          <a:blip r:embed="rId2"/>
          <a:srcRect r="54881"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B0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6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E798A-96C5-EF4D-A4DF-715ECE19C543}"/>
              </a:ext>
            </a:extLst>
          </p:cNvPr>
          <p:cNvSpPr>
            <a:spLocks noGrp="1"/>
          </p:cNvSpPr>
          <p:nvPr>
            <p:ph type="title"/>
          </p:nvPr>
        </p:nvSpPr>
        <p:spPr>
          <a:xfrm>
            <a:off x="642824" y="601324"/>
            <a:ext cx="3451060" cy="2210624"/>
          </a:xfrm>
        </p:spPr>
        <p:txBody>
          <a:bodyPr>
            <a:normAutofit/>
          </a:bodyPr>
          <a:lstStyle/>
          <a:p>
            <a:r>
              <a:rPr lang="en-US" dirty="0"/>
              <a:t>Extra Credit Assignment</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B95FEB4-5DB6-49C8-BAFD-F67709BFAD16}"/>
              </a:ext>
            </a:extLst>
          </p:cNvPr>
          <p:cNvGraphicFramePr>
            <a:graphicFrameLocks noGrp="1"/>
          </p:cNvGraphicFramePr>
          <p:nvPr>
            <p:ph idx="1"/>
            <p:extLst>
              <p:ext uri="{D42A27DB-BD31-4B8C-83A1-F6EECF244321}">
                <p14:modId xmlns:p14="http://schemas.microsoft.com/office/powerpoint/2010/main" val="3301110441"/>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cat, domestic cat, mammal&#10;&#10;Description automatically generated">
            <a:extLst>
              <a:ext uri="{FF2B5EF4-FFF2-40B4-BE49-F238E27FC236}">
                <a16:creationId xmlns:a16="http://schemas.microsoft.com/office/drawing/2014/main" id="{54B74BA1-D63C-614C-8D75-BAB7F641EFC9}"/>
              </a:ext>
            </a:extLst>
          </p:cNvPr>
          <p:cNvPicPr>
            <a:picLocks noChangeAspect="1"/>
          </p:cNvPicPr>
          <p:nvPr/>
        </p:nvPicPr>
        <p:blipFill>
          <a:blip r:embed="rId7"/>
          <a:stretch>
            <a:fillRect/>
          </a:stretch>
        </p:blipFill>
        <p:spPr>
          <a:xfrm>
            <a:off x="523844" y="2668252"/>
            <a:ext cx="3517326" cy="4689768"/>
          </a:xfrm>
          <a:prstGeom prst="rect">
            <a:avLst/>
          </a:prstGeom>
        </p:spPr>
      </p:pic>
    </p:spTree>
    <p:extLst>
      <p:ext uri="{BB962C8B-B14F-4D97-AF65-F5344CB8AC3E}">
        <p14:creationId xmlns:p14="http://schemas.microsoft.com/office/powerpoint/2010/main" val="207050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871F-98D2-4CAB-AEC7-3C830070AC7A}"/>
              </a:ext>
            </a:extLst>
          </p:cNvPr>
          <p:cNvSpPr>
            <a:spLocks noGrp="1"/>
          </p:cNvSpPr>
          <p:nvPr>
            <p:ph type="title"/>
          </p:nvPr>
        </p:nvSpPr>
        <p:spPr/>
        <p:txBody>
          <a:bodyPr/>
          <a:lstStyle/>
          <a:p>
            <a:r>
              <a:rPr lang="en-US"/>
              <a:t>For next time</a:t>
            </a:r>
          </a:p>
        </p:txBody>
      </p:sp>
      <p:sp>
        <p:nvSpPr>
          <p:cNvPr id="3" name="Content Placeholder 2">
            <a:extLst>
              <a:ext uri="{FF2B5EF4-FFF2-40B4-BE49-F238E27FC236}">
                <a16:creationId xmlns:a16="http://schemas.microsoft.com/office/drawing/2014/main" id="{A94880F6-F4D9-47D5-BE57-286BE0507F28}"/>
              </a:ext>
            </a:extLst>
          </p:cNvPr>
          <p:cNvSpPr>
            <a:spLocks noGrp="1"/>
          </p:cNvSpPr>
          <p:nvPr>
            <p:ph idx="1"/>
          </p:nvPr>
        </p:nvSpPr>
        <p:spPr/>
        <p:txBody>
          <a:bodyPr vert="horz" lIns="91440" tIns="45720" rIns="91440" bIns="45720" rtlCol="0" anchor="t">
            <a:normAutofit/>
          </a:bodyPr>
          <a:lstStyle/>
          <a:p>
            <a:r>
              <a:rPr lang="en-US" dirty="0"/>
              <a:t>Complete Critical Reaction Rough Draft</a:t>
            </a:r>
          </a:p>
          <a:p>
            <a:r>
              <a:rPr lang="en-US" dirty="0"/>
              <a:t>Thursday’s class will be a zoom workshop with the writing center.</a:t>
            </a:r>
          </a:p>
          <a:p>
            <a:pPr lvl="1"/>
            <a:r>
              <a:rPr lang="en-US" dirty="0"/>
              <a:t>I’ll send out more directions in an email, but please have your rough draft finished in time for this meeting. </a:t>
            </a:r>
          </a:p>
        </p:txBody>
      </p:sp>
    </p:spTree>
    <p:extLst>
      <p:ext uri="{BB962C8B-B14F-4D97-AF65-F5344CB8AC3E}">
        <p14:creationId xmlns:p14="http://schemas.microsoft.com/office/powerpoint/2010/main" val="29988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AD82-C220-DC40-A573-DB28E708B581}"/>
              </a:ext>
            </a:extLst>
          </p:cNvPr>
          <p:cNvSpPr>
            <a:spLocks noGrp="1"/>
          </p:cNvSpPr>
          <p:nvPr>
            <p:ph type="title"/>
          </p:nvPr>
        </p:nvSpPr>
        <p:spPr>
          <a:xfrm>
            <a:off x="1189919" y="116290"/>
            <a:ext cx="4317175" cy="1435825"/>
          </a:xfrm>
        </p:spPr>
        <p:txBody>
          <a:bodyPr/>
          <a:lstStyle/>
          <a:p>
            <a:pPr algn="ctr"/>
            <a:r>
              <a:rPr lang="en-US" dirty="0">
                <a:latin typeface="Aharoni" panose="02010803020104030203" pitchFamily="2" charset="-79"/>
                <a:cs typeface="Aharoni" panose="02010803020104030203" pitchFamily="2" charset="-79"/>
              </a:rPr>
              <a:t>New Seats! </a:t>
            </a:r>
          </a:p>
        </p:txBody>
      </p:sp>
      <p:sp>
        <p:nvSpPr>
          <p:cNvPr id="4" name="Rectangle 3">
            <a:extLst>
              <a:ext uri="{FF2B5EF4-FFF2-40B4-BE49-F238E27FC236}">
                <a16:creationId xmlns:a16="http://schemas.microsoft.com/office/drawing/2014/main" id="{7E597A62-80EE-8442-A236-319A5CA14301}"/>
              </a:ext>
            </a:extLst>
          </p:cNvPr>
          <p:cNvSpPr/>
          <p:nvPr/>
        </p:nvSpPr>
        <p:spPr>
          <a:xfrm>
            <a:off x="7316205" y="1025628"/>
            <a:ext cx="1685264" cy="158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F5469EE2-991D-9244-B16D-28A104DFF6AC}"/>
              </a:ext>
            </a:extLst>
          </p:cNvPr>
          <p:cNvSpPr/>
          <p:nvPr/>
        </p:nvSpPr>
        <p:spPr>
          <a:xfrm>
            <a:off x="9717496" y="1025628"/>
            <a:ext cx="1685265" cy="158310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9279DF8E-DDC3-E749-B828-45B978F73889}"/>
              </a:ext>
            </a:extLst>
          </p:cNvPr>
          <p:cNvSpPr/>
          <p:nvPr/>
        </p:nvSpPr>
        <p:spPr>
          <a:xfrm>
            <a:off x="7316205" y="2919151"/>
            <a:ext cx="1685264" cy="158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3F6CAFA0-9740-204F-A95B-1DE6A78F3A11}"/>
              </a:ext>
            </a:extLst>
          </p:cNvPr>
          <p:cNvSpPr/>
          <p:nvPr/>
        </p:nvSpPr>
        <p:spPr>
          <a:xfrm>
            <a:off x="9717496" y="2919151"/>
            <a:ext cx="1685264" cy="158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A0C99D8B-CB9C-8443-93A6-94638BB7CD67}"/>
              </a:ext>
            </a:extLst>
          </p:cNvPr>
          <p:cNvSpPr/>
          <p:nvPr/>
        </p:nvSpPr>
        <p:spPr>
          <a:xfrm>
            <a:off x="8578227" y="4812673"/>
            <a:ext cx="1685264" cy="158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10">
            <a:extLst>
              <a:ext uri="{FF2B5EF4-FFF2-40B4-BE49-F238E27FC236}">
                <a16:creationId xmlns:a16="http://schemas.microsoft.com/office/drawing/2014/main" id="{2C14ADAB-07D5-854D-857C-6243FBA1D0D9}"/>
              </a:ext>
            </a:extLst>
          </p:cNvPr>
          <p:cNvGraphicFramePr>
            <a:graphicFrameLocks noGrp="1"/>
          </p:cNvGraphicFramePr>
          <p:nvPr>
            <p:extLst>
              <p:ext uri="{D42A27DB-BD31-4B8C-83A1-F6EECF244321}">
                <p14:modId xmlns:p14="http://schemas.microsoft.com/office/powerpoint/2010/main" val="4257218450"/>
              </p:ext>
            </p:extLst>
          </p:nvPr>
        </p:nvGraphicFramePr>
        <p:xfrm>
          <a:off x="7316205" y="1044649"/>
          <a:ext cx="1685264" cy="1583102"/>
        </p:xfrm>
        <a:graphic>
          <a:graphicData uri="http://schemas.openxmlformats.org/drawingml/2006/table">
            <a:tbl>
              <a:tblPr firstRow="1" bandRow="1">
                <a:tableStyleId>{5C22544A-7EE6-4342-B048-85BDC9FD1C3A}</a:tableStyleId>
              </a:tblPr>
              <a:tblGrid>
                <a:gridCol w="842632">
                  <a:extLst>
                    <a:ext uri="{9D8B030D-6E8A-4147-A177-3AD203B41FA5}">
                      <a16:colId xmlns:a16="http://schemas.microsoft.com/office/drawing/2014/main" val="3476771603"/>
                    </a:ext>
                  </a:extLst>
                </a:gridCol>
                <a:gridCol w="842632">
                  <a:extLst>
                    <a:ext uri="{9D8B030D-6E8A-4147-A177-3AD203B41FA5}">
                      <a16:colId xmlns:a16="http://schemas.microsoft.com/office/drawing/2014/main" val="3776996844"/>
                    </a:ext>
                  </a:extLst>
                </a:gridCol>
              </a:tblGrid>
              <a:tr h="791551">
                <a:tc>
                  <a:txBody>
                    <a:bodyPr/>
                    <a:lstStyle/>
                    <a:p>
                      <a:r>
                        <a:rPr lang="en-US" sz="1600" b="0" dirty="0">
                          <a:solidFill>
                            <a:schemeClr val="tx1"/>
                          </a:solidFill>
                        </a:rPr>
                        <a:t>Cam</a:t>
                      </a:r>
                    </a:p>
                  </a:txBody>
                  <a:tcPr>
                    <a:noFill/>
                  </a:tcPr>
                </a:tc>
                <a:tc>
                  <a:txBody>
                    <a:bodyPr/>
                    <a:lstStyle/>
                    <a:p>
                      <a:r>
                        <a:rPr lang="en-US" sz="1600" b="0" dirty="0">
                          <a:solidFill>
                            <a:schemeClr val="tx1"/>
                          </a:solidFill>
                        </a:rPr>
                        <a:t>Kyra</a:t>
                      </a:r>
                    </a:p>
                  </a:txBody>
                  <a:tcPr>
                    <a:noFill/>
                  </a:tcPr>
                </a:tc>
                <a:extLst>
                  <a:ext uri="{0D108BD9-81ED-4DB2-BD59-A6C34878D82A}">
                    <a16:rowId xmlns:a16="http://schemas.microsoft.com/office/drawing/2014/main" val="1825913800"/>
                  </a:ext>
                </a:extLst>
              </a:tr>
              <a:tr h="791551">
                <a:tc>
                  <a:txBody>
                    <a:bodyPr/>
                    <a:lstStyle/>
                    <a:p>
                      <a:r>
                        <a:rPr lang="en-US" sz="1600" dirty="0"/>
                        <a:t>Jasmine</a:t>
                      </a:r>
                    </a:p>
                  </a:txBody>
                  <a:tcPr>
                    <a:noFill/>
                  </a:tcPr>
                </a:tc>
                <a:tc>
                  <a:txBody>
                    <a:bodyPr/>
                    <a:lstStyle/>
                    <a:p>
                      <a:r>
                        <a:rPr lang="en-US" sz="1600" dirty="0" err="1"/>
                        <a:t>Delani</a:t>
                      </a:r>
                      <a:endParaRPr lang="en-US" sz="1600" dirty="0"/>
                    </a:p>
                  </a:txBody>
                  <a:tcPr>
                    <a:noFill/>
                  </a:tcPr>
                </a:tc>
                <a:extLst>
                  <a:ext uri="{0D108BD9-81ED-4DB2-BD59-A6C34878D82A}">
                    <a16:rowId xmlns:a16="http://schemas.microsoft.com/office/drawing/2014/main" val="2272517081"/>
                  </a:ext>
                </a:extLst>
              </a:tr>
            </a:tbl>
          </a:graphicData>
        </a:graphic>
      </p:graphicFrame>
      <p:graphicFrame>
        <p:nvGraphicFramePr>
          <p:cNvPr id="12" name="Table 10">
            <a:extLst>
              <a:ext uri="{FF2B5EF4-FFF2-40B4-BE49-F238E27FC236}">
                <a16:creationId xmlns:a16="http://schemas.microsoft.com/office/drawing/2014/main" id="{12C7793A-6F8B-8C47-A990-6DADD0F67718}"/>
              </a:ext>
            </a:extLst>
          </p:cNvPr>
          <p:cNvGraphicFramePr>
            <a:graphicFrameLocks noGrp="1"/>
          </p:cNvGraphicFramePr>
          <p:nvPr>
            <p:extLst>
              <p:ext uri="{D42A27DB-BD31-4B8C-83A1-F6EECF244321}">
                <p14:modId xmlns:p14="http://schemas.microsoft.com/office/powerpoint/2010/main" val="60498712"/>
              </p:ext>
            </p:extLst>
          </p:nvPr>
        </p:nvGraphicFramePr>
        <p:xfrm>
          <a:off x="9717741" y="1044649"/>
          <a:ext cx="1685264" cy="1583102"/>
        </p:xfrm>
        <a:graphic>
          <a:graphicData uri="http://schemas.openxmlformats.org/drawingml/2006/table">
            <a:tbl>
              <a:tblPr firstRow="1" bandRow="1">
                <a:tableStyleId>{5C22544A-7EE6-4342-B048-85BDC9FD1C3A}</a:tableStyleId>
              </a:tblPr>
              <a:tblGrid>
                <a:gridCol w="842632">
                  <a:extLst>
                    <a:ext uri="{9D8B030D-6E8A-4147-A177-3AD203B41FA5}">
                      <a16:colId xmlns:a16="http://schemas.microsoft.com/office/drawing/2014/main" val="3476771603"/>
                    </a:ext>
                  </a:extLst>
                </a:gridCol>
                <a:gridCol w="842632">
                  <a:extLst>
                    <a:ext uri="{9D8B030D-6E8A-4147-A177-3AD203B41FA5}">
                      <a16:colId xmlns:a16="http://schemas.microsoft.com/office/drawing/2014/main" val="3776996844"/>
                    </a:ext>
                  </a:extLst>
                </a:gridCol>
              </a:tblGrid>
              <a:tr h="791551">
                <a:tc>
                  <a:txBody>
                    <a:bodyPr/>
                    <a:lstStyle/>
                    <a:p>
                      <a:r>
                        <a:rPr lang="en-US" sz="1600" b="0" dirty="0">
                          <a:solidFill>
                            <a:schemeClr val="tx1"/>
                          </a:solidFill>
                        </a:rPr>
                        <a:t>Jenise</a:t>
                      </a:r>
                    </a:p>
                  </a:txBody>
                  <a:tcPr>
                    <a:noFill/>
                  </a:tcPr>
                </a:tc>
                <a:tc>
                  <a:txBody>
                    <a:bodyPr/>
                    <a:lstStyle/>
                    <a:p>
                      <a:r>
                        <a:rPr lang="en-US" sz="1600" b="0" dirty="0">
                          <a:solidFill>
                            <a:schemeClr val="tx1"/>
                          </a:solidFill>
                        </a:rPr>
                        <a:t>Maddie</a:t>
                      </a:r>
                    </a:p>
                  </a:txBody>
                  <a:tcPr>
                    <a:noFill/>
                  </a:tcPr>
                </a:tc>
                <a:extLst>
                  <a:ext uri="{0D108BD9-81ED-4DB2-BD59-A6C34878D82A}">
                    <a16:rowId xmlns:a16="http://schemas.microsoft.com/office/drawing/2014/main" val="1825913800"/>
                  </a:ext>
                </a:extLst>
              </a:tr>
              <a:tr h="791551">
                <a:tc>
                  <a:txBody>
                    <a:bodyPr/>
                    <a:lstStyle/>
                    <a:p>
                      <a:r>
                        <a:rPr lang="en-US" sz="1600" b="0" dirty="0">
                          <a:solidFill>
                            <a:schemeClr val="tx1"/>
                          </a:solidFill>
                        </a:rPr>
                        <a:t>Jose</a:t>
                      </a:r>
                    </a:p>
                  </a:txBody>
                  <a:tcPr>
                    <a:noFill/>
                  </a:tcPr>
                </a:tc>
                <a:tc>
                  <a:txBody>
                    <a:bodyPr/>
                    <a:lstStyle/>
                    <a:p>
                      <a:r>
                        <a:rPr lang="en-US" sz="1200" b="0" dirty="0">
                          <a:solidFill>
                            <a:schemeClr val="tx1"/>
                          </a:solidFill>
                        </a:rPr>
                        <a:t>Courtney</a:t>
                      </a:r>
                    </a:p>
                  </a:txBody>
                  <a:tcPr>
                    <a:noFill/>
                  </a:tcPr>
                </a:tc>
                <a:extLst>
                  <a:ext uri="{0D108BD9-81ED-4DB2-BD59-A6C34878D82A}">
                    <a16:rowId xmlns:a16="http://schemas.microsoft.com/office/drawing/2014/main" val="2272517081"/>
                  </a:ext>
                </a:extLst>
              </a:tr>
            </a:tbl>
          </a:graphicData>
        </a:graphic>
      </p:graphicFrame>
      <p:graphicFrame>
        <p:nvGraphicFramePr>
          <p:cNvPr id="13" name="Table 10">
            <a:extLst>
              <a:ext uri="{FF2B5EF4-FFF2-40B4-BE49-F238E27FC236}">
                <a16:creationId xmlns:a16="http://schemas.microsoft.com/office/drawing/2014/main" id="{4DD3AAE3-F412-BF48-BE1D-D998C50E50B1}"/>
              </a:ext>
            </a:extLst>
          </p:cNvPr>
          <p:cNvGraphicFramePr>
            <a:graphicFrameLocks noGrp="1"/>
          </p:cNvGraphicFramePr>
          <p:nvPr>
            <p:extLst>
              <p:ext uri="{D42A27DB-BD31-4B8C-83A1-F6EECF244321}">
                <p14:modId xmlns:p14="http://schemas.microsoft.com/office/powerpoint/2010/main" val="1845085205"/>
              </p:ext>
            </p:extLst>
          </p:nvPr>
        </p:nvGraphicFramePr>
        <p:xfrm>
          <a:off x="7316205" y="2938172"/>
          <a:ext cx="1685264" cy="1583102"/>
        </p:xfrm>
        <a:graphic>
          <a:graphicData uri="http://schemas.openxmlformats.org/drawingml/2006/table">
            <a:tbl>
              <a:tblPr firstRow="1" bandRow="1">
                <a:tableStyleId>{5C22544A-7EE6-4342-B048-85BDC9FD1C3A}</a:tableStyleId>
              </a:tblPr>
              <a:tblGrid>
                <a:gridCol w="842632">
                  <a:extLst>
                    <a:ext uri="{9D8B030D-6E8A-4147-A177-3AD203B41FA5}">
                      <a16:colId xmlns:a16="http://schemas.microsoft.com/office/drawing/2014/main" val="3476771603"/>
                    </a:ext>
                  </a:extLst>
                </a:gridCol>
                <a:gridCol w="842632">
                  <a:extLst>
                    <a:ext uri="{9D8B030D-6E8A-4147-A177-3AD203B41FA5}">
                      <a16:colId xmlns:a16="http://schemas.microsoft.com/office/drawing/2014/main" val="3776996844"/>
                    </a:ext>
                  </a:extLst>
                </a:gridCol>
              </a:tblGrid>
              <a:tr h="791551">
                <a:tc>
                  <a:txBody>
                    <a:bodyPr/>
                    <a:lstStyle/>
                    <a:p>
                      <a:r>
                        <a:rPr lang="en-US" b="0" dirty="0" err="1">
                          <a:solidFill>
                            <a:schemeClr val="tx1"/>
                          </a:solidFill>
                        </a:rPr>
                        <a:t>Ilan</a:t>
                      </a:r>
                      <a:endParaRPr lang="en-US" b="0" dirty="0">
                        <a:solidFill>
                          <a:schemeClr val="tx1"/>
                        </a:solidFill>
                      </a:endParaRPr>
                    </a:p>
                  </a:txBody>
                  <a:tcPr>
                    <a:noFill/>
                  </a:tcPr>
                </a:tc>
                <a:tc>
                  <a:txBody>
                    <a:bodyPr/>
                    <a:lstStyle/>
                    <a:p>
                      <a:r>
                        <a:rPr lang="en-US" b="0" dirty="0">
                          <a:solidFill>
                            <a:schemeClr val="tx1"/>
                          </a:solidFill>
                        </a:rPr>
                        <a:t>Gabe</a:t>
                      </a:r>
                    </a:p>
                  </a:txBody>
                  <a:tcPr>
                    <a:noFill/>
                  </a:tcPr>
                </a:tc>
                <a:extLst>
                  <a:ext uri="{0D108BD9-81ED-4DB2-BD59-A6C34878D82A}">
                    <a16:rowId xmlns:a16="http://schemas.microsoft.com/office/drawing/2014/main" val="1825913800"/>
                  </a:ext>
                </a:extLst>
              </a:tr>
              <a:tr h="791551">
                <a:tc>
                  <a:txBody>
                    <a:bodyPr/>
                    <a:lstStyle/>
                    <a:p>
                      <a:r>
                        <a:rPr lang="en-US" sz="1600" b="0" dirty="0">
                          <a:solidFill>
                            <a:schemeClr val="tx1"/>
                          </a:solidFill>
                        </a:rPr>
                        <a:t>Jackson</a:t>
                      </a:r>
                    </a:p>
                  </a:txBody>
                  <a:tcPr>
                    <a:noFill/>
                  </a:tcPr>
                </a:tc>
                <a:tc>
                  <a:txBody>
                    <a:bodyPr/>
                    <a:lstStyle/>
                    <a:p>
                      <a:r>
                        <a:rPr lang="en-US" b="0" dirty="0">
                          <a:solidFill>
                            <a:schemeClr val="tx1"/>
                          </a:solidFill>
                        </a:rPr>
                        <a:t>Divine</a:t>
                      </a:r>
                    </a:p>
                  </a:txBody>
                  <a:tcPr>
                    <a:noFill/>
                  </a:tcPr>
                </a:tc>
                <a:extLst>
                  <a:ext uri="{0D108BD9-81ED-4DB2-BD59-A6C34878D82A}">
                    <a16:rowId xmlns:a16="http://schemas.microsoft.com/office/drawing/2014/main" val="2272517081"/>
                  </a:ext>
                </a:extLst>
              </a:tr>
            </a:tbl>
          </a:graphicData>
        </a:graphic>
      </p:graphicFrame>
      <p:graphicFrame>
        <p:nvGraphicFramePr>
          <p:cNvPr id="14" name="Table 10">
            <a:extLst>
              <a:ext uri="{FF2B5EF4-FFF2-40B4-BE49-F238E27FC236}">
                <a16:creationId xmlns:a16="http://schemas.microsoft.com/office/drawing/2014/main" id="{4F682DC3-526B-2A4D-8CE0-4213DD2FE919}"/>
              </a:ext>
            </a:extLst>
          </p:cNvPr>
          <p:cNvGraphicFramePr>
            <a:graphicFrameLocks noGrp="1"/>
          </p:cNvGraphicFramePr>
          <p:nvPr>
            <p:extLst>
              <p:ext uri="{D42A27DB-BD31-4B8C-83A1-F6EECF244321}">
                <p14:modId xmlns:p14="http://schemas.microsoft.com/office/powerpoint/2010/main" val="2726647747"/>
              </p:ext>
            </p:extLst>
          </p:nvPr>
        </p:nvGraphicFramePr>
        <p:xfrm>
          <a:off x="9717496" y="2928661"/>
          <a:ext cx="1685264" cy="1583102"/>
        </p:xfrm>
        <a:graphic>
          <a:graphicData uri="http://schemas.openxmlformats.org/drawingml/2006/table">
            <a:tbl>
              <a:tblPr firstRow="1" bandRow="1">
                <a:tableStyleId>{5C22544A-7EE6-4342-B048-85BDC9FD1C3A}</a:tableStyleId>
              </a:tblPr>
              <a:tblGrid>
                <a:gridCol w="842632">
                  <a:extLst>
                    <a:ext uri="{9D8B030D-6E8A-4147-A177-3AD203B41FA5}">
                      <a16:colId xmlns:a16="http://schemas.microsoft.com/office/drawing/2014/main" val="3476771603"/>
                    </a:ext>
                  </a:extLst>
                </a:gridCol>
                <a:gridCol w="842632">
                  <a:extLst>
                    <a:ext uri="{9D8B030D-6E8A-4147-A177-3AD203B41FA5}">
                      <a16:colId xmlns:a16="http://schemas.microsoft.com/office/drawing/2014/main" val="3776996844"/>
                    </a:ext>
                  </a:extLst>
                </a:gridCol>
              </a:tblGrid>
              <a:tr h="791551">
                <a:tc>
                  <a:txBody>
                    <a:bodyPr/>
                    <a:lstStyle/>
                    <a:p>
                      <a:r>
                        <a:rPr lang="en-US" sz="1600" b="0" dirty="0">
                          <a:solidFill>
                            <a:schemeClr val="tx1"/>
                          </a:solidFill>
                        </a:rPr>
                        <a:t>Patricia</a:t>
                      </a:r>
                    </a:p>
                  </a:txBody>
                  <a:tcPr>
                    <a:noFill/>
                  </a:tcPr>
                </a:tc>
                <a:tc>
                  <a:txBody>
                    <a:bodyPr/>
                    <a:lstStyle/>
                    <a:p>
                      <a:r>
                        <a:rPr lang="en-US" sz="1600" b="0" dirty="0">
                          <a:solidFill>
                            <a:schemeClr val="tx1"/>
                          </a:solidFill>
                        </a:rPr>
                        <a:t>Sophia</a:t>
                      </a:r>
                    </a:p>
                  </a:txBody>
                  <a:tcPr>
                    <a:noFill/>
                  </a:tcPr>
                </a:tc>
                <a:extLst>
                  <a:ext uri="{0D108BD9-81ED-4DB2-BD59-A6C34878D82A}">
                    <a16:rowId xmlns:a16="http://schemas.microsoft.com/office/drawing/2014/main" val="1825913800"/>
                  </a:ext>
                </a:extLst>
              </a:tr>
              <a:tr h="791551">
                <a:tc>
                  <a:txBody>
                    <a:bodyPr/>
                    <a:lstStyle/>
                    <a:p>
                      <a:r>
                        <a:rPr lang="en-US" sz="1600" b="0" dirty="0">
                          <a:solidFill>
                            <a:schemeClr val="tx1"/>
                          </a:solidFill>
                        </a:rPr>
                        <a:t>Richard</a:t>
                      </a:r>
                    </a:p>
                  </a:txBody>
                  <a:tcPr>
                    <a:noFill/>
                  </a:tcPr>
                </a:tc>
                <a:tc>
                  <a:txBody>
                    <a:bodyPr/>
                    <a:lstStyle/>
                    <a:p>
                      <a:r>
                        <a:rPr lang="en-US" sz="1600" b="0" dirty="0">
                          <a:solidFill>
                            <a:schemeClr val="tx1"/>
                          </a:solidFill>
                        </a:rPr>
                        <a:t>Collin</a:t>
                      </a:r>
                    </a:p>
                  </a:txBody>
                  <a:tcPr>
                    <a:noFill/>
                  </a:tcPr>
                </a:tc>
                <a:extLst>
                  <a:ext uri="{0D108BD9-81ED-4DB2-BD59-A6C34878D82A}">
                    <a16:rowId xmlns:a16="http://schemas.microsoft.com/office/drawing/2014/main" val="2272517081"/>
                  </a:ext>
                </a:extLst>
              </a:tr>
            </a:tbl>
          </a:graphicData>
        </a:graphic>
      </p:graphicFrame>
      <p:pic>
        <p:nvPicPr>
          <p:cNvPr id="17" name="Picture 16" descr="A picture containing cat, indoor, white, black&#10;&#10;Description automatically generated">
            <a:extLst>
              <a:ext uri="{FF2B5EF4-FFF2-40B4-BE49-F238E27FC236}">
                <a16:creationId xmlns:a16="http://schemas.microsoft.com/office/drawing/2014/main" id="{AA8CA842-0ECC-3446-8540-C8DEF13D5518}"/>
              </a:ext>
            </a:extLst>
          </p:cNvPr>
          <p:cNvPicPr>
            <a:picLocks noChangeAspect="1"/>
          </p:cNvPicPr>
          <p:nvPr/>
        </p:nvPicPr>
        <p:blipFill>
          <a:blip r:embed="rId2"/>
          <a:stretch>
            <a:fillRect/>
          </a:stretch>
        </p:blipFill>
        <p:spPr>
          <a:xfrm>
            <a:off x="481620" y="1650821"/>
            <a:ext cx="6264307" cy="4169679"/>
          </a:xfrm>
          <a:prstGeom prst="rect">
            <a:avLst/>
          </a:prstGeom>
        </p:spPr>
      </p:pic>
      <p:graphicFrame>
        <p:nvGraphicFramePr>
          <p:cNvPr id="18" name="Table 18">
            <a:extLst>
              <a:ext uri="{FF2B5EF4-FFF2-40B4-BE49-F238E27FC236}">
                <a16:creationId xmlns:a16="http://schemas.microsoft.com/office/drawing/2014/main" id="{623125A7-A429-AA41-B26F-E3E63DADC4E0}"/>
              </a:ext>
            </a:extLst>
          </p:cNvPr>
          <p:cNvGraphicFramePr>
            <a:graphicFrameLocks noGrp="1"/>
          </p:cNvGraphicFramePr>
          <p:nvPr>
            <p:extLst>
              <p:ext uri="{D42A27DB-BD31-4B8C-83A1-F6EECF244321}">
                <p14:modId xmlns:p14="http://schemas.microsoft.com/office/powerpoint/2010/main" val="3592965148"/>
              </p:ext>
            </p:extLst>
          </p:nvPr>
        </p:nvGraphicFramePr>
        <p:xfrm>
          <a:off x="8578227" y="5055411"/>
          <a:ext cx="1685264" cy="1010920"/>
        </p:xfrm>
        <a:graphic>
          <a:graphicData uri="http://schemas.openxmlformats.org/drawingml/2006/table">
            <a:tbl>
              <a:tblPr firstRow="1" bandRow="1">
                <a:tableStyleId>{5C22544A-7EE6-4342-B048-85BDC9FD1C3A}</a:tableStyleId>
              </a:tblPr>
              <a:tblGrid>
                <a:gridCol w="1685264">
                  <a:extLst>
                    <a:ext uri="{9D8B030D-6E8A-4147-A177-3AD203B41FA5}">
                      <a16:colId xmlns:a16="http://schemas.microsoft.com/office/drawing/2014/main" val="1191605913"/>
                    </a:ext>
                  </a:extLst>
                </a:gridCol>
              </a:tblGrid>
              <a:tr h="370840">
                <a:tc>
                  <a:txBody>
                    <a:bodyPr/>
                    <a:lstStyle/>
                    <a:p>
                      <a:r>
                        <a:rPr lang="en-US" b="0" dirty="0">
                          <a:solidFill>
                            <a:sysClr val="windowText" lastClr="000000"/>
                          </a:solidFill>
                        </a:rPr>
                        <a:t>Stephanie</a:t>
                      </a:r>
                    </a:p>
                    <a:p>
                      <a:r>
                        <a:rPr lang="en-US" b="0" dirty="0">
                          <a:solidFill>
                            <a:sysClr val="windowText" lastClr="000000"/>
                          </a:solidFill>
                        </a:rPr>
                        <a:t>Jayla</a:t>
                      </a:r>
                    </a:p>
                  </a:txBody>
                  <a:tcPr>
                    <a:noFill/>
                  </a:tcPr>
                </a:tc>
                <a:extLst>
                  <a:ext uri="{0D108BD9-81ED-4DB2-BD59-A6C34878D82A}">
                    <a16:rowId xmlns:a16="http://schemas.microsoft.com/office/drawing/2014/main" val="3585405406"/>
                  </a:ext>
                </a:extLst>
              </a:tr>
              <a:tr h="370840">
                <a:tc>
                  <a:txBody>
                    <a:bodyPr/>
                    <a:lstStyle/>
                    <a:p>
                      <a:endParaRPr lang="en-US" b="0" dirty="0"/>
                    </a:p>
                  </a:txBody>
                  <a:tcPr>
                    <a:noFill/>
                  </a:tcPr>
                </a:tc>
                <a:extLst>
                  <a:ext uri="{0D108BD9-81ED-4DB2-BD59-A6C34878D82A}">
                    <a16:rowId xmlns:a16="http://schemas.microsoft.com/office/drawing/2014/main" val="4165891090"/>
                  </a:ext>
                </a:extLst>
              </a:tr>
            </a:tbl>
          </a:graphicData>
        </a:graphic>
      </p:graphicFrame>
    </p:spTree>
    <p:extLst>
      <p:ext uri="{BB962C8B-B14F-4D97-AF65-F5344CB8AC3E}">
        <p14:creationId xmlns:p14="http://schemas.microsoft.com/office/powerpoint/2010/main" val="20540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0BD2-35BA-1E46-81F0-84177F471230}"/>
              </a:ext>
            </a:extLst>
          </p:cNvPr>
          <p:cNvSpPr>
            <a:spLocks noGrp="1"/>
          </p:cNvSpPr>
          <p:nvPr>
            <p:ph type="title"/>
          </p:nvPr>
        </p:nvSpPr>
        <p:spPr>
          <a:xfrm>
            <a:off x="762000" y="-107841"/>
            <a:ext cx="10515600" cy="1325563"/>
          </a:xfrm>
        </p:spPr>
        <p:txBody>
          <a:bodyPr/>
          <a:lstStyle/>
          <a:p>
            <a:r>
              <a:rPr lang="en-US" dirty="0"/>
              <a:t>New Seats! </a:t>
            </a:r>
          </a:p>
        </p:txBody>
      </p:sp>
      <p:sp>
        <p:nvSpPr>
          <p:cNvPr id="3" name="Content Placeholder 2">
            <a:extLst>
              <a:ext uri="{FF2B5EF4-FFF2-40B4-BE49-F238E27FC236}">
                <a16:creationId xmlns:a16="http://schemas.microsoft.com/office/drawing/2014/main" id="{D221EA16-6D57-3447-B15C-2AD1B0A50FA5}"/>
              </a:ext>
            </a:extLst>
          </p:cNvPr>
          <p:cNvSpPr>
            <a:spLocks noGrp="1"/>
          </p:cNvSpPr>
          <p:nvPr>
            <p:ph sz="half" idx="1"/>
          </p:nvPr>
        </p:nvSpPr>
        <p:spPr>
          <a:xfrm>
            <a:off x="838200" y="2391728"/>
            <a:ext cx="4658710" cy="3785235"/>
          </a:xfrm>
        </p:spPr>
        <p:txBody>
          <a:bodyPr>
            <a:normAutofit fontScale="77500" lnSpcReduction="20000"/>
          </a:bodyPr>
          <a:lstStyle/>
          <a:p>
            <a:pPr marL="0" indent="0">
              <a:buNone/>
            </a:pPr>
            <a:r>
              <a:rPr lang="en-US" dirty="0">
                <a:sym typeface="Wingdings" pitchFamily="2" charset="2"/>
              </a:rPr>
              <a:t>Your elevator pitch should include: </a:t>
            </a:r>
          </a:p>
          <a:p>
            <a:r>
              <a:rPr lang="en-US" dirty="0">
                <a:sym typeface="Wingdings" pitchFamily="2" charset="2"/>
              </a:rPr>
              <a:t>The reading that you’re reacting to</a:t>
            </a:r>
          </a:p>
          <a:p>
            <a:r>
              <a:rPr lang="en-US" dirty="0">
                <a:sym typeface="Wingdings" pitchFamily="2" charset="2"/>
              </a:rPr>
              <a:t>The thesis of </a:t>
            </a:r>
            <a:r>
              <a:rPr lang="en-US" b="1" dirty="0">
                <a:sym typeface="Wingdings" pitchFamily="2" charset="2"/>
              </a:rPr>
              <a:t>your</a:t>
            </a:r>
            <a:r>
              <a:rPr lang="en-US" dirty="0">
                <a:sym typeface="Wingdings" pitchFamily="2" charset="2"/>
              </a:rPr>
              <a:t> reaction paper</a:t>
            </a:r>
          </a:p>
          <a:p>
            <a:r>
              <a:rPr lang="en-US" dirty="0">
                <a:sym typeface="Wingdings" pitchFamily="2" charset="2"/>
              </a:rPr>
              <a:t>The additional source(s) that you intend to use</a:t>
            </a:r>
          </a:p>
          <a:p>
            <a:r>
              <a:rPr lang="en-US" dirty="0">
                <a:sym typeface="Wingdings" pitchFamily="2" charset="2"/>
              </a:rPr>
              <a:t>What makes your critical reaction ”unique”</a:t>
            </a:r>
          </a:p>
          <a:p>
            <a:pPr lvl="1"/>
            <a:r>
              <a:rPr lang="en-US" dirty="0">
                <a:sym typeface="Wingdings" pitchFamily="2" charset="2"/>
              </a:rPr>
              <a:t>i.e. why should I read it? </a:t>
            </a:r>
          </a:p>
          <a:p>
            <a:endParaRPr lang="en-US" dirty="0">
              <a:sym typeface="Wingdings" pitchFamily="2" charset="2"/>
            </a:endParaRPr>
          </a:p>
        </p:txBody>
      </p:sp>
      <p:sp>
        <p:nvSpPr>
          <p:cNvPr id="4" name="Content Placeholder 3">
            <a:extLst>
              <a:ext uri="{FF2B5EF4-FFF2-40B4-BE49-F238E27FC236}">
                <a16:creationId xmlns:a16="http://schemas.microsoft.com/office/drawing/2014/main" id="{5A8610A7-AE05-7749-9C25-6F31B993F587}"/>
              </a:ext>
            </a:extLst>
          </p:cNvPr>
          <p:cNvSpPr>
            <a:spLocks noGrp="1"/>
          </p:cNvSpPr>
          <p:nvPr>
            <p:ph sz="half" idx="2"/>
          </p:nvPr>
        </p:nvSpPr>
        <p:spPr>
          <a:xfrm>
            <a:off x="6695090" y="2391727"/>
            <a:ext cx="4658710" cy="3785235"/>
          </a:xfrm>
        </p:spPr>
        <p:txBody>
          <a:bodyPr>
            <a:normAutofit fontScale="77500" lnSpcReduction="20000"/>
          </a:bodyPr>
          <a:lstStyle/>
          <a:p>
            <a:pPr marL="0" indent="0">
              <a:buNone/>
            </a:pPr>
            <a:r>
              <a:rPr lang="en-US" dirty="0"/>
              <a:t>While you listen to your groupmates: </a:t>
            </a:r>
          </a:p>
          <a:p>
            <a:r>
              <a:rPr lang="en-US" dirty="0"/>
              <a:t>On a piece of paper write down 2 questions/comments that you have about your groupmates ”elevator pitch” or their critical reaction paper</a:t>
            </a:r>
          </a:p>
          <a:p>
            <a:r>
              <a:rPr lang="en-US" dirty="0"/>
              <a:t>Your goal is to give them feedback, suggestions for improvement, options for expansion</a:t>
            </a:r>
          </a:p>
          <a:p>
            <a:r>
              <a:rPr lang="en-US" dirty="0"/>
              <a:t>Worth 5 points for participation</a:t>
            </a:r>
          </a:p>
        </p:txBody>
      </p:sp>
      <p:sp>
        <p:nvSpPr>
          <p:cNvPr id="5" name="TextBox 4">
            <a:extLst>
              <a:ext uri="{FF2B5EF4-FFF2-40B4-BE49-F238E27FC236}">
                <a16:creationId xmlns:a16="http://schemas.microsoft.com/office/drawing/2014/main" id="{0BFD9878-89A8-ED4C-B29B-36E9FB506E28}"/>
              </a:ext>
            </a:extLst>
          </p:cNvPr>
          <p:cNvSpPr txBox="1"/>
          <p:nvPr/>
        </p:nvSpPr>
        <p:spPr>
          <a:xfrm>
            <a:off x="762000" y="914400"/>
            <a:ext cx="10515600" cy="1477328"/>
          </a:xfrm>
          <a:prstGeom prst="rect">
            <a:avLst/>
          </a:prstGeom>
          <a:noFill/>
        </p:spPr>
        <p:txBody>
          <a:bodyPr wrap="square" rtlCol="0">
            <a:spAutoFit/>
          </a:bodyPr>
          <a:lstStyle/>
          <a:p>
            <a:r>
              <a:rPr lang="en-US" sz="2400" dirty="0">
                <a:sym typeface="Wingdings" pitchFamily="2" charset="2"/>
              </a:rPr>
              <a:t>Introduce yourselves to your new groups by giving a short “elevator pitch” about your critical reaction paper. Take a few minutes to prepare yourselves for your quick presentation. </a:t>
            </a:r>
          </a:p>
          <a:p>
            <a:endParaRPr lang="en-US" dirty="0"/>
          </a:p>
        </p:txBody>
      </p:sp>
    </p:spTree>
    <p:extLst>
      <p:ext uri="{BB962C8B-B14F-4D97-AF65-F5344CB8AC3E}">
        <p14:creationId xmlns:p14="http://schemas.microsoft.com/office/powerpoint/2010/main" val="325678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8749-38ED-0740-BAA6-59406FB1C815}"/>
              </a:ext>
            </a:extLst>
          </p:cNvPr>
          <p:cNvSpPr>
            <a:spLocks noGrp="1"/>
          </p:cNvSpPr>
          <p:nvPr>
            <p:ph type="title"/>
          </p:nvPr>
        </p:nvSpPr>
        <p:spPr/>
        <p:txBody>
          <a:bodyPr/>
          <a:lstStyle/>
          <a:p>
            <a:r>
              <a:rPr lang="en-US" dirty="0"/>
              <a:t>Essay Hooks – Common Strategies</a:t>
            </a:r>
          </a:p>
        </p:txBody>
      </p:sp>
      <p:sp>
        <p:nvSpPr>
          <p:cNvPr id="5" name="Content Placeholder 4">
            <a:extLst>
              <a:ext uri="{FF2B5EF4-FFF2-40B4-BE49-F238E27FC236}">
                <a16:creationId xmlns:a16="http://schemas.microsoft.com/office/drawing/2014/main" id="{79A323A2-E080-C64B-81E1-F0B309959581}"/>
              </a:ext>
            </a:extLst>
          </p:cNvPr>
          <p:cNvSpPr>
            <a:spLocks noGrp="1"/>
          </p:cNvSpPr>
          <p:nvPr>
            <p:ph idx="1"/>
          </p:nvPr>
        </p:nvSpPr>
        <p:spPr/>
        <p:txBody>
          <a:bodyPr/>
          <a:lstStyle/>
          <a:p>
            <a:r>
              <a:rPr lang="en-US" dirty="0"/>
              <a:t>Quotation</a:t>
            </a:r>
          </a:p>
          <a:p>
            <a:r>
              <a:rPr lang="en-US" dirty="0"/>
              <a:t>Anecdote</a:t>
            </a:r>
          </a:p>
          <a:p>
            <a:r>
              <a:rPr lang="en-US" dirty="0"/>
              <a:t>Rhetorical Question</a:t>
            </a:r>
          </a:p>
          <a:p>
            <a:r>
              <a:rPr lang="en-US" dirty="0"/>
              <a:t>Interesting/Surprising Fact</a:t>
            </a:r>
          </a:p>
          <a:p>
            <a:r>
              <a:rPr lang="en-US" dirty="0"/>
              <a:t>Plant a garden (similes, metaphors) </a:t>
            </a:r>
          </a:p>
        </p:txBody>
      </p:sp>
    </p:spTree>
    <p:extLst>
      <p:ext uri="{BB962C8B-B14F-4D97-AF65-F5344CB8AC3E}">
        <p14:creationId xmlns:p14="http://schemas.microsoft.com/office/powerpoint/2010/main" val="139315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8961-0B31-4C43-A95D-075803E90774}"/>
              </a:ext>
            </a:extLst>
          </p:cNvPr>
          <p:cNvSpPr>
            <a:spLocks noGrp="1"/>
          </p:cNvSpPr>
          <p:nvPr>
            <p:ph type="title"/>
          </p:nvPr>
        </p:nvSpPr>
        <p:spPr>
          <a:xfrm>
            <a:off x="838200" y="0"/>
            <a:ext cx="10515600" cy="1325563"/>
          </a:xfrm>
        </p:spPr>
        <p:txBody>
          <a:bodyPr/>
          <a:lstStyle/>
          <a:p>
            <a:r>
              <a:rPr lang="en-US" dirty="0"/>
              <a:t>Essay Hooks – Quotation </a:t>
            </a:r>
          </a:p>
        </p:txBody>
      </p:sp>
      <p:sp>
        <p:nvSpPr>
          <p:cNvPr id="3" name="Content Placeholder 2">
            <a:extLst>
              <a:ext uri="{FF2B5EF4-FFF2-40B4-BE49-F238E27FC236}">
                <a16:creationId xmlns:a16="http://schemas.microsoft.com/office/drawing/2014/main" id="{B6C06069-0927-A44A-BDC3-182216C8DAEB}"/>
              </a:ext>
            </a:extLst>
          </p:cNvPr>
          <p:cNvSpPr>
            <a:spLocks noGrp="1"/>
          </p:cNvSpPr>
          <p:nvPr>
            <p:ph idx="1"/>
          </p:nvPr>
        </p:nvSpPr>
        <p:spPr>
          <a:xfrm>
            <a:off x="838200" y="1145560"/>
            <a:ext cx="10515600" cy="4231111"/>
          </a:xfrm>
        </p:spPr>
        <p:txBody>
          <a:bodyPr>
            <a:normAutofit fontScale="92500"/>
          </a:bodyPr>
          <a:lstStyle/>
          <a:p>
            <a:pPr marL="0" indent="0">
              <a:buNone/>
            </a:pPr>
            <a:r>
              <a:rPr lang="en-US" dirty="0"/>
              <a:t>Helpful to set up a problem, or clue readers in on important background info/norms about a specific topic</a:t>
            </a:r>
          </a:p>
          <a:p>
            <a:pPr marL="0" indent="0">
              <a:buNone/>
            </a:pPr>
            <a:endParaRPr lang="en-US" dirty="0"/>
          </a:p>
          <a:p>
            <a:pPr marL="0" indent="0">
              <a:buNone/>
            </a:pPr>
            <a:r>
              <a:rPr lang="en-US" dirty="0"/>
              <a:t>Quotes should be:</a:t>
            </a:r>
          </a:p>
          <a:p>
            <a:r>
              <a:rPr lang="en-US" dirty="0"/>
              <a:t>Specifically related to your topic </a:t>
            </a:r>
          </a:p>
          <a:p>
            <a:pPr lvl="1"/>
            <a:r>
              <a:rPr lang="en-US" dirty="0"/>
              <a:t>just because someone’s famous, doesn’t mean they need to take up space in your essay</a:t>
            </a:r>
          </a:p>
          <a:p>
            <a:r>
              <a:rPr lang="en-US" dirty="0"/>
              <a:t>Introduced/unpacked</a:t>
            </a:r>
          </a:p>
          <a:p>
            <a:pPr lvl="1"/>
            <a:r>
              <a:rPr lang="en-US" dirty="0"/>
              <a:t>Quotes shouldn’t stand alone – either give your quote its own introduction, or follow it immediately with context for why it’s important</a:t>
            </a:r>
          </a:p>
          <a:p>
            <a:pPr lvl="1"/>
            <a:endParaRPr lang="en-US" dirty="0"/>
          </a:p>
          <a:p>
            <a:endParaRPr lang="en-US" dirty="0"/>
          </a:p>
        </p:txBody>
      </p:sp>
    </p:spTree>
    <p:extLst>
      <p:ext uri="{BB962C8B-B14F-4D97-AF65-F5344CB8AC3E}">
        <p14:creationId xmlns:p14="http://schemas.microsoft.com/office/powerpoint/2010/main" val="169955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106C-2112-CE4A-B341-445B50182275}"/>
              </a:ext>
            </a:extLst>
          </p:cNvPr>
          <p:cNvSpPr>
            <a:spLocks noGrp="1"/>
          </p:cNvSpPr>
          <p:nvPr>
            <p:ph type="title"/>
          </p:nvPr>
        </p:nvSpPr>
        <p:spPr/>
        <p:txBody>
          <a:bodyPr/>
          <a:lstStyle/>
          <a:p>
            <a:r>
              <a:rPr lang="en-US" dirty="0"/>
              <a:t>Essay Hooks - Quotation</a:t>
            </a:r>
          </a:p>
        </p:txBody>
      </p:sp>
      <p:sp>
        <p:nvSpPr>
          <p:cNvPr id="3" name="Content Placeholder 2">
            <a:extLst>
              <a:ext uri="{FF2B5EF4-FFF2-40B4-BE49-F238E27FC236}">
                <a16:creationId xmlns:a16="http://schemas.microsoft.com/office/drawing/2014/main" id="{E7094E52-19FC-5948-9599-3B58572762E0}"/>
              </a:ext>
            </a:extLst>
          </p:cNvPr>
          <p:cNvSpPr>
            <a:spLocks noGrp="1"/>
          </p:cNvSpPr>
          <p:nvPr>
            <p:ph idx="1"/>
          </p:nvPr>
        </p:nvSpPr>
        <p:spPr/>
        <p:txBody>
          <a:bodyPr/>
          <a:lstStyle/>
          <a:p>
            <a:r>
              <a:rPr lang="en-US" dirty="0"/>
              <a:t>Long example </a:t>
            </a:r>
          </a:p>
          <a:p>
            <a:pPr lvl="1"/>
            <a:r>
              <a:rPr lang="en-US" dirty="0"/>
              <a:t>See </a:t>
            </a:r>
            <a:r>
              <a:rPr lang="en-US" dirty="0" err="1"/>
              <a:t>Vershawn</a:t>
            </a:r>
            <a:r>
              <a:rPr lang="en-US" dirty="0"/>
              <a:t> Ashanti Young’s introduction to “Nah, we straight” </a:t>
            </a:r>
          </a:p>
          <a:p>
            <a:r>
              <a:rPr lang="en-US" dirty="0"/>
              <a:t>Short Example: </a:t>
            </a:r>
          </a:p>
          <a:p>
            <a:pPr lvl="1"/>
            <a:r>
              <a:rPr lang="en-US" dirty="0"/>
              <a:t>When Hillary Clinton said “we must stop thinking of the individual and start thinking about what is best for society,” she highlighted one of the biggest issues in American politics. For my essay, I will… </a:t>
            </a:r>
          </a:p>
          <a:p>
            <a:pPr marL="457200" lvl="1" indent="0">
              <a:buNone/>
            </a:pPr>
            <a:endParaRPr lang="en-US" dirty="0"/>
          </a:p>
        </p:txBody>
      </p:sp>
    </p:spTree>
    <p:extLst>
      <p:ext uri="{BB962C8B-B14F-4D97-AF65-F5344CB8AC3E}">
        <p14:creationId xmlns:p14="http://schemas.microsoft.com/office/powerpoint/2010/main" val="306109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6368-7828-D442-B900-09C5489F08F5}"/>
              </a:ext>
            </a:extLst>
          </p:cNvPr>
          <p:cNvSpPr>
            <a:spLocks noGrp="1"/>
          </p:cNvSpPr>
          <p:nvPr>
            <p:ph type="title"/>
          </p:nvPr>
        </p:nvSpPr>
        <p:spPr/>
        <p:txBody>
          <a:bodyPr/>
          <a:lstStyle/>
          <a:p>
            <a:r>
              <a:rPr lang="en-US" dirty="0"/>
              <a:t>Essay Hooks: Anecdote </a:t>
            </a:r>
          </a:p>
        </p:txBody>
      </p:sp>
      <p:sp>
        <p:nvSpPr>
          <p:cNvPr id="3" name="Content Placeholder 2">
            <a:extLst>
              <a:ext uri="{FF2B5EF4-FFF2-40B4-BE49-F238E27FC236}">
                <a16:creationId xmlns:a16="http://schemas.microsoft.com/office/drawing/2014/main" id="{FE4AD281-AF7B-AE42-AFD6-48E0FF441E5E}"/>
              </a:ext>
            </a:extLst>
          </p:cNvPr>
          <p:cNvSpPr>
            <a:spLocks noGrp="1"/>
          </p:cNvSpPr>
          <p:nvPr>
            <p:ph idx="1"/>
          </p:nvPr>
        </p:nvSpPr>
        <p:spPr/>
        <p:txBody>
          <a:bodyPr/>
          <a:lstStyle/>
          <a:p>
            <a:pPr marL="0" indent="0">
              <a:buNone/>
            </a:pPr>
            <a:r>
              <a:rPr lang="en-US" dirty="0"/>
              <a:t>Start your essay by telling a personal story or other anecdote related to the topic. </a:t>
            </a:r>
          </a:p>
          <a:p>
            <a:pPr marL="0" indent="0">
              <a:buNone/>
            </a:pPr>
            <a:endParaRPr lang="en-US" dirty="0"/>
          </a:p>
          <a:p>
            <a:pPr marL="0" indent="0">
              <a:buNone/>
            </a:pPr>
            <a:r>
              <a:rPr lang="en-US" dirty="0"/>
              <a:t>This strategy is particularly useful if your approach to our critical reaction is to provide a different perspective to a reading, or provide a story that subverts a reader’s expectations. </a:t>
            </a:r>
          </a:p>
        </p:txBody>
      </p:sp>
    </p:spTree>
    <p:extLst>
      <p:ext uri="{BB962C8B-B14F-4D97-AF65-F5344CB8AC3E}">
        <p14:creationId xmlns:p14="http://schemas.microsoft.com/office/powerpoint/2010/main" val="4205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1C36-F46B-8D44-B902-0BB1B958760E}"/>
              </a:ext>
            </a:extLst>
          </p:cNvPr>
          <p:cNvSpPr>
            <a:spLocks noGrp="1"/>
          </p:cNvSpPr>
          <p:nvPr>
            <p:ph type="title"/>
          </p:nvPr>
        </p:nvSpPr>
        <p:spPr/>
        <p:txBody>
          <a:bodyPr/>
          <a:lstStyle/>
          <a:p>
            <a:r>
              <a:rPr lang="en-US" dirty="0"/>
              <a:t>Essay Hooks: Anecdote</a:t>
            </a:r>
          </a:p>
        </p:txBody>
      </p:sp>
      <p:sp>
        <p:nvSpPr>
          <p:cNvPr id="3" name="Content Placeholder 2">
            <a:extLst>
              <a:ext uri="{FF2B5EF4-FFF2-40B4-BE49-F238E27FC236}">
                <a16:creationId xmlns:a16="http://schemas.microsoft.com/office/drawing/2014/main" id="{A962F007-B992-E948-B344-D690811924C4}"/>
              </a:ext>
            </a:extLst>
          </p:cNvPr>
          <p:cNvSpPr>
            <a:spLocks noGrp="1"/>
          </p:cNvSpPr>
          <p:nvPr>
            <p:ph idx="1"/>
          </p:nvPr>
        </p:nvSpPr>
        <p:spPr/>
        <p:txBody>
          <a:bodyPr/>
          <a:lstStyle/>
          <a:p>
            <a:r>
              <a:rPr lang="en-US" dirty="0"/>
              <a:t>Short Example: </a:t>
            </a:r>
          </a:p>
          <a:p>
            <a:pPr lvl="1"/>
            <a:r>
              <a:rPr lang="en-US" dirty="0"/>
              <a:t>For me, there was nothing more isolating than being alone in a foreign country, with no cell phone, no money, and no ability to speak the language. This experience gave me a different perspective on… </a:t>
            </a:r>
          </a:p>
          <a:p>
            <a:r>
              <a:rPr lang="en-US" dirty="0"/>
              <a:t>Long Example: </a:t>
            </a:r>
          </a:p>
          <a:p>
            <a:pPr lvl="1"/>
            <a:r>
              <a:rPr lang="en-US" dirty="0"/>
              <a:t>See José Vargas’ example in his article “My Life as an Undocumented Immigrant” </a:t>
            </a:r>
          </a:p>
          <a:p>
            <a:pPr lvl="1"/>
            <a:r>
              <a:rPr lang="en-US" dirty="0"/>
              <a:t>See Ruth </a:t>
            </a:r>
            <a:r>
              <a:rPr lang="en-US" dirty="0" err="1"/>
              <a:t>Padawar’s</a:t>
            </a:r>
            <a:r>
              <a:rPr lang="en-US" dirty="0"/>
              <a:t> example in her article “Too Fast to Be Female” </a:t>
            </a:r>
          </a:p>
          <a:p>
            <a:pPr lvl="1"/>
            <a:r>
              <a:rPr lang="en-US" dirty="0"/>
              <a:t>See the example in “Land Grab Universities” </a:t>
            </a:r>
          </a:p>
        </p:txBody>
      </p:sp>
    </p:spTree>
    <p:extLst>
      <p:ext uri="{BB962C8B-B14F-4D97-AF65-F5344CB8AC3E}">
        <p14:creationId xmlns:p14="http://schemas.microsoft.com/office/powerpoint/2010/main" val="1078083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171734"/>
      </a:dk2>
      <a:lt2>
        <a:srgbClr val="F0F3F1"/>
      </a:lt2>
      <a:accent1>
        <a:srgbClr val="E729A9"/>
      </a:accent1>
      <a:accent2>
        <a:srgbClr val="C417D5"/>
      </a:accent2>
      <a:accent3>
        <a:srgbClr val="8729E7"/>
      </a:accent3>
      <a:accent4>
        <a:srgbClr val="3528D8"/>
      </a:accent4>
      <a:accent5>
        <a:srgbClr val="296AE7"/>
      </a:accent5>
      <a:accent6>
        <a:srgbClr val="17A7D5"/>
      </a:accent6>
      <a:hlink>
        <a:srgbClr val="3F55BF"/>
      </a:hlink>
      <a:folHlink>
        <a:srgbClr val="7F7F7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4.xml><?xml version="1.0" encoding="utf-8"?>
<a:theme xmlns:a="http://schemas.openxmlformats.org/drawingml/2006/main" name="1_Shapes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1026</TotalTime>
  <Words>1174</Words>
  <Application>Microsoft Macintosh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Aharoni</vt:lpstr>
      <vt:lpstr>Arial</vt:lpstr>
      <vt:lpstr>Avenir Next LT Pro</vt:lpstr>
      <vt:lpstr>Bierstadt</vt:lpstr>
      <vt:lpstr>Calibri</vt:lpstr>
      <vt:lpstr>Calibri Light</vt:lpstr>
      <vt:lpstr>Tw Cen MT</vt:lpstr>
      <vt:lpstr>Office Theme</vt:lpstr>
      <vt:lpstr>ShapesVTI</vt:lpstr>
      <vt:lpstr>BevelVTI</vt:lpstr>
      <vt:lpstr>1_ShapesVTI</vt:lpstr>
      <vt:lpstr>RDG 1300-P07 Tueday, 11.16</vt:lpstr>
      <vt:lpstr>Agenda</vt:lpstr>
      <vt:lpstr>New Seats! </vt:lpstr>
      <vt:lpstr>New Seats! </vt:lpstr>
      <vt:lpstr>Essay Hooks – Common Strategies</vt:lpstr>
      <vt:lpstr>Essay Hooks – Quotation </vt:lpstr>
      <vt:lpstr>Essay Hooks - Quotation</vt:lpstr>
      <vt:lpstr>Essay Hooks: Anecdote </vt:lpstr>
      <vt:lpstr>Essay Hooks: Anecdote</vt:lpstr>
      <vt:lpstr>Essay Hooks: Rhetorical Question</vt:lpstr>
      <vt:lpstr>Essay Hooks: Rhetorical Question </vt:lpstr>
      <vt:lpstr>Essay Hooks: Interesting Fact</vt:lpstr>
      <vt:lpstr>Essay Hooks: Interesting Fact</vt:lpstr>
      <vt:lpstr>Essay Hooks: Planting a Garden (so you can get flowery with it) </vt:lpstr>
      <vt:lpstr>Essay Hooks: Planting a Garden</vt:lpstr>
      <vt:lpstr>Writing Essay Hooks</vt:lpstr>
      <vt:lpstr>In-class work time</vt:lpstr>
      <vt:lpstr>Reminder: Things you may ”react” to… </vt:lpstr>
      <vt:lpstr>Your goal</vt:lpstr>
      <vt:lpstr>Extra Credit Assignment</vt:lpstr>
      <vt:lpstr>For 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RDG 1300-P06 Thursday, 11.10</dc:title>
  <dc:creator>Dyer, James M</dc:creator>
  <cp:lastModifiedBy>Dyer, James M</cp:lastModifiedBy>
  <cp:revision>6</cp:revision>
  <dcterms:created xsi:type="dcterms:W3CDTF">2021-11-10T14:54:09Z</dcterms:created>
  <dcterms:modified xsi:type="dcterms:W3CDTF">2021-11-16T17:37:26Z</dcterms:modified>
</cp:coreProperties>
</file>