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sldIdLst>
    <p:sldId id="256" r:id="rId5"/>
    <p:sldId id="323" r:id="rId6"/>
    <p:sldId id="309" r:id="rId7"/>
    <p:sldId id="313" r:id="rId8"/>
    <p:sldId id="310" r:id="rId9"/>
    <p:sldId id="312" r:id="rId10"/>
    <p:sldId id="311" r:id="rId11"/>
    <p:sldId id="329" r:id="rId12"/>
    <p:sldId id="330" r:id="rId13"/>
    <p:sldId id="325" r:id="rId14"/>
    <p:sldId id="332" r:id="rId15"/>
    <p:sldId id="322" r:id="rId16"/>
    <p:sldId id="280" r:id="rId17"/>
    <p:sldId id="286" r:id="rId18"/>
    <p:sldId id="327" r:id="rId19"/>
    <p:sldId id="32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12"/>
    <p:restoredTop sz="96327"/>
  </p:normalViewPr>
  <p:slideViewPr>
    <p:cSldViewPr snapToGrid="0" snapToObjects="1">
      <p:cViewPr varScale="1">
        <p:scale>
          <a:sx n="91" d="100"/>
          <a:sy n="91" d="100"/>
        </p:scale>
        <p:origin x="200"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DA6C9-F15B-48ED-A1BF-F579ED45A8D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55AE439-3AB0-4A0C-92D9-85A0526F00E3}">
      <dgm:prSet/>
      <dgm:spPr/>
      <dgm:t>
        <a:bodyPr/>
        <a:lstStyle/>
        <a:p>
          <a:r>
            <a:rPr lang="en-US"/>
            <a:t>Googled definition</a:t>
          </a:r>
        </a:p>
      </dgm:t>
    </dgm:pt>
    <dgm:pt modelId="{716F97A5-3FF7-4894-BBE8-A1D26A9F87DA}" type="parTrans" cxnId="{5C8EC863-60CA-4455-A799-BA2E9D33004F}">
      <dgm:prSet/>
      <dgm:spPr/>
      <dgm:t>
        <a:bodyPr/>
        <a:lstStyle/>
        <a:p>
          <a:endParaRPr lang="en-US"/>
        </a:p>
      </dgm:t>
    </dgm:pt>
    <dgm:pt modelId="{11103C7D-0907-4846-936E-4E1F1D41DF4E}" type="sibTrans" cxnId="{5C8EC863-60CA-4455-A799-BA2E9D33004F}">
      <dgm:prSet/>
      <dgm:spPr/>
      <dgm:t>
        <a:bodyPr/>
        <a:lstStyle/>
        <a:p>
          <a:endParaRPr lang="en-US"/>
        </a:p>
      </dgm:t>
    </dgm:pt>
    <dgm:pt modelId="{66E2DC9A-03B0-44FA-A59E-C4B1BE05CEE3}">
      <dgm:prSet/>
      <dgm:spPr/>
      <dgm:t>
        <a:bodyPr/>
        <a:lstStyle/>
        <a:p>
          <a:r>
            <a:rPr lang="en-US" dirty="0"/>
            <a:t>“A preference or an inclination, especially one that inhibits impartial judgment”</a:t>
          </a:r>
        </a:p>
      </dgm:t>
    </dgm:pt>
    <dgm:pt modelId="{8B866118-7E0B-4046-83F1-D57E57F10F56}" type="parTrans" cxnId="{513B9563-C819-426E-8FD8-31F1F5ED2C2D}">
      <dgm:prSet/>
      <dgm:spPr/>
      <dgm:t>
        <a:bodyPr/>
        <a:lstStyle/>
        <a:p>
          <a:endParaRPr lang="en-US"/>
        </a:p>
      </dgm:t>
    </dgm:pt>
    <dgm:pt modelId="{D6F41AE3-0A39-4C5A-BF3C-08BBDEF9B803}" type="sibTrans" cxnId="{513B9563-C819-426E-8FD8-31F1F5ED2C2D}">
      <dgm:prSet/>
      <dgm:spPr/>
      <dgm:t>
        <a:bodyPr/>
        <a:lstStyle/>
        <a:p>
          <a:endParaRPr lang="en-US"/>
        </a:p>
      </dgm:t>
    </dgm:pt>
    <dgm:pt modelId="{1B1FD57B-665F-584C-9307-9441B0A1B84B}" type="pres">
      <dgm:prSet presAssocID="{C5ADA6C9-F15B-48ED-A1BF-F579ED45A8DF}" presName="vert0" presStyleCnt="0">
        <dgm:presLayoutVars>
          <dgm:dir/>
          <dgm:animOne val="branch"/>
          <dgm:animLvl val="lvl"/>
        </dgm:presLayoutVars>
      </dgm:prSet>
      <dgm:spPr/>
    </dgm:pt>
    <dgm:pt modelId="{A1273E76-28C5-E64C-AB56-514FA72FBD65}" type="pres">
      <dgm:prSet presAssocID="{055AE439-3AB0-4A0C-92D9-85A0526F00E3}" presName="thickLine" presStyleLbl="alignNode1" presStyleIdx="0" presStyleCnt="1"/>
      <dgm:spPr/>
    </dgm:pt>
    <dgm:pt modelId="{3FD29C6E-8720-2E42-B597-BA696104B9BA}" type="pres">
      <dgm:prSet presAssocID="{055AE439-3AB0-4A0C-92D9-85A0526F00E3}" presName="horz1" presStyleCnt="0"/>
      <dgm:spPr/>
    </dgm:pt>
    <dgm:pt modelId="{54F2B002-A0A3-4741-8112-B2CC3C3213EB}" type="pres">
      <dgm:prSet presAssocID="{055AE439-3AB0-4A0C-92D9-85A0526F00E3}" presName="tx1" presStyleLbl="revTx" presStyleIdx="0" presStyleCnt="2"/>
      <dgm:spPr/>
    </dgm:pt>
    <dgm:pt modelId="{A21CEED8-5466-5042-A4D3-C1D2219ED805}" type="pres">
      <dgm:prSet presAssocID="{055AE439-3AB0-4A0C-92D9-85A0526F00E3}" presName="vert1" presStyleCnt="0"/>
      <dgm:spPr/>
    </dgm:pt>
    <dgm:pt modelId="{535CBBA1-57CB-7546-A185-3F976B2442CC}" type="pres">
      <dgm:prSet presAssocID="{66E2DC9A-03B0-44FA-A59E-C4B1BE05CEE3}" presName="vertSpace2a" presStyleCnt="0"/>
      <dgm:spPr/>
    </dgm:pt>
    <dgm:pt modelId="{02704117-164E-E846-B3A0-113A24CF28E9}" type="pres">
      <dgm:prSet presAssocID="{66E2DC9A-03B0-44FA-A59E-C4B1BE05CEE3}" presName="horz2" presStyleCnt="0"/>
      <dgm:spPr/>
    </dgm:pt>
    <dgm:pt modelId="{C4415F9A-C67D-DB4A-B004-2A1C7DF2BF8F}" type="pres">
      <dgm:prSet presAssocID="{66E2DC9A-03B0-44FA-A59E-C4B1BE05CEE3}" presName="horzSpace2" presStyleCnt="0"/>
      <dgm:spPr/>
    </dgm:pt>
    <dgm:pt modelId="{7CA76231-B11B-BF4B-BDD6-D66BFCD26DB2}" type="pres">
      <dgm:prSet presAssocID="{66E2DC9A-03B0-44FA-A59E-C4B1BE05CEE3}" presName="tx2" presStyleLbl="revTx" presStyleIdx="1" presStyleCnt="2"/>
      <dgm:spPr/>
    </dgm:pt>
    <dgm:pt modelId="{6EC448AB-D61A-EF40-9CA7-7A809EE116EB}" type="pres">
      <dgm:prSet presAssocID="{66E2DC9A-03B0-44FA-A59E-C4B1BE05CEE3}" presName="vert2" presStyleCnt="0"/>
      <dgm:spPr/>
    </dgm:pt>
    <dgm:pt modelId="{A6EB496E-B341-D349-A4F8-2B5279BA2D22}" type="pres">
      <dgm:prSet presAssocID="{66E2DC9A-03B0-44FA-A59E-C4B1BE05CEE3}" presName="thinLine2b" presStyleLbl="callout" presStyleIdx="0" presStyleCnt="1"/>
      <dgm:spPr/>
    </dgm:pt>
    <dgm:pt modelId="{A861EC02-06F4-4649-97A8-54DF04406329}" type="pres">
      <dgm:prSet presAssocID="{66E2DC9A-03B0-44FA-A59E-C4B1BE05CEE3}" presName="vertSpace2b" presStyleCnt="0"/>
      <dgm:spPr/>
    </dgm:pt>
  </dgm:ptLst>
  <dgm:cxnLst>
    <dgm:cxn modelId="{513B9563-C819-426E-8FD8-31F1F5ED2C2D}" srcId="{055AE439-3AB0-4A0C-92D9-85A0526F00E3}" destId="{66E2DC9A-03B0-44FA-A59E-C4B1BE05CEE3}" srcOrd="0" destOrd="0" parTransId="{8B866118-7E0B-4046-83F1-D57E57F10F56}" sibTransId="{D6F41AE3-0A39-4C5A-BF3C-08BBDEF9B803}"/>
    <dgm:cxn modelId="{5C8EC863-60CA-4455-A799-BA2E9D33004F}" srcId="{C5ADA6C9-F15B-48ED-A1BF-F579ED45A8DF}" destId="{055AE439-3AB0-4A0C-92D9-85A0526F00E3}" srcOrd="0" destOrd="0" parTransId="{716F97A5-3FF7-4894-BBE8-A1D26A9F87DA}" sibTransId="{11103C7D-0907-4846-936E-4E1F1D41DF4E}"/>
    <dgm:cxn modelId="{83A43A87-5603-A844-ACA3-A1172AE8C287}" type="presOf" srcId="{66E2DC9A-03B0-44FA-A59E-C4B1BE05CEE3}" destId="{7CA76231-B11B-BF4B-BDD6-D66BFCD26DB2}" srcOrd="0" destOrd="0" presId="urn:microsoft.com/office/officeart/2008/layout/LinedList"/>
    <dgm:cxn modelId="{213C35EE-1DBA-214D-BAFC-C2CF8F205C8C}" type="presOf" srcId="{055AE439-3AB0-4A0C-92D9-85A0526F00E3}" destId="{54F2B002-A0A3-4741-8112-B2CC3C3213EB}" srcOrd="0" destOrd="0" presId="urn:microsoft.com/office/officeart/2008/layout/LinedList"/>
    <dgm:cxn modelId="{EFB7C5FC-5EED-714D-9CD0-3BC624B259F4}" type="presOf" srcId="{C5ADA6C9-F15B-48ED-A1BF-F579ED45A8DF}" destId="{1B1FD57B-665F-584C-9307-9441B0A1B84B}" srcOrd="0" destOrd="0" presId="urn:microsoft.com/office/officeart/2008/layout/LinedList"/>
    <dgm:cxn modelId="{0CC2331E-B4D1-5946-9033-0A3D5AA9023F}" type="presParOf" srcId="{1B1FD57B-665F-584C-9307-9441B0A1B84B}" destId="{A1273E76-28C5-E64C-AB56-514FA72FBD65}" srcOrd="0" destOrd="0" presId="urn:microsoft.com/office/officeart/2008/layout/LinedList"/>
    <dgm:cxn modelId="{F059ECFD-8581-F04A-BDC4-88F6C3A14B73}" type="presParOf" srcId="{1B1FD57B-665F-584C-9307-9441B0A1B84B}" destId="{3FD29C6E-8720-2E42-B597-BA696104B9BA}" srcOrd="1" destOrd="0" presId="urn:microsoft.com/office/officeart/2008/layout/LinedList"/>
    <dgm:cxn modelId="{A8D805CD-ED9A-5A4A-9FC4-1C50F99BD91F}" type="presParOf" srcId="{3FD29C6E-8720-2E42-B597-BA696104B9BA}" destId="{54F2B002-A0A3-4741-8112-B2CC3C3213EB}" srcOrd="0" destOrd="0" presId="urn:microsoft.com/office/officeart/2008/layout/LinedList"/>
    <dgm:cxn modelId="{5CC58310-3579-9142-952F-3B15AED1FC43}" type="presParOf" srcId="{3FD29C6E-8720-2E42-B597-BA696104B9BA}" destId="{A21CEED8-5466-5042-A4D3-C1D2219ED805}" srcOrd="1" destOrd="0" presId="urn:microsoft.com/office/officeart/2008/layout/LinedList"/>
    <dgm:cxn modelId="{1CD5F76B-FA83-144F-856C-5FE35E47B1BA}" type="presParOf" srcId="{A21CEED8-5466-5042-A4D3-C1D2219ED805}" destId="{535CBBA1-57CB-7546-A185-3F976B2442CC}" srcOrd="0" destOrd="0" presId="urn:microsoft.com/office/officeart/2008/layout/LinedList"/>
    <dgm:cxn modelId="{1B842A64-3940-0545-BA54-3D1F399BB356}" type="presParOf" srcId="{A21CEED8-5466-5042-A4D3-C1D2219ED805}" destId="{02704117-164E-E846-B3A0-113A24CF28E9}" srcOrd="1" destOrd="0" presId="urn:microsoft.com/office/officeart/2008/layout/LinedList"/>
    <dgm:cxn modelId="{E3D32B94-0642-9A44-800C-28A1BC60270A}" type="presParOf" srcId="{02704117-164E-E846-B3A0-113A24CF28E9}" destId="{C4415F9A-C67D-DB4A-B004-2A1C7DF2BF8F}" srcOrd="0" destOrd="0" presId="urn:microsoft.com/office/officeart/2008/layout/LinedList"/>
    <dgm:cxn modelId="{B81B442F-EDDD-6D49-94ED-87B607F0F63B}" type="presParOf" srcId="{02704117-164E-E846-B3A0-113A24CF28E9}" destId="{7CA76231-B11B-BF4B-BDD6-D66BFCD26DB2}" srcOrd="1" destOrd="0" presId="urn:microsoft.com/office/officeart/2008/layout/LinedList"/>
    <dgm:cxn modelId="{6106046A-73D5-3849-A920-4FA0C0C5862B}" type="presParOf" srcId="{02704117-164E-E846-B3A0-113A24CF28E9}" destId="{6EC448AB-D61A-EF40-9CA7-7A809EE116EB}" srcOrd="2" destOrd="0" presId="urn:microsoft.com/office/officeart/2008/layout/LinedList"/>
    <dgm:cxn modelId="{E4D5055F-5AFE-724B-B355-4EE92127E0D9}" type="presParOf" srcId="{A21CEED8-5466-5042-A4D3-C1D2219ED805}" destId="{A6EB496E-B341-D349-A4F8-2B5279BA2D22}" srcOrd="2" destOrd="0" presId="urn:microsoft.com/office/officeart/2008/layout/LinedList"/>
    <dgm:cxn modelId="{C98C7D98-8A59-4241-B371-3F99CBE7A0AC}" type="presParOf" srcId="{A21CEED8-5466-5042-A4D3-C1D2219ED805}" destId="{A861EC02-06F4-4649-97A8-54DF0440632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A717BA-CCA0-4F08-837D-CC73F049BDF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00E5C8D-AFEF-4CEB-BE2B-F70B3C14942E}">
      <dgm:prSet/>
      <dgm:spPr/>
      <dgm:t>
        <a:bodyPr/>
        <a:lstStyle/>
        <a:p>
          <a:r>
            <a:rPr lang="en-US"/>
            <a:t>To reflect on ideas that are present in academic readings and form your own response to those ideas. </a:t>
          </a:r>
        </a:p>
      </dgm:t>
    </dgm:pt>
    <dgm:pt modelId="{DE37F967-258D-45B2-967E-6E3BEEC43931}" type="parTrans" cxnId="{2B2FABE9-2F65-499C-9A5D-CD7C55E7AC5F}">
      <dgm:prSet/>
      <dgm:spPr/>
      <dgm:t>
        <a:bodyPr/>
        <a:lstStyle/>
        <a:p>
          <a:endParaRPr lang="en-US"/>
        </a:p>
      </dgm:t>
    </dgm:pt>
    <dgm:pt modelId="{89F09FCA-390D-4D0C-B2C8-C944D4D464B8}" type="sibTrans" cxnId="{2B2FABE9-2F65-499C-9A5D-CD7C55E7AC5F}">
      <dgm:prSet/>
      <dgm:spPr/>
      <dgm:t>
        <a:bodyPr/>
        <a:lstStyle/>
        <a:p>
          <a:endParaRPr lang="en-US"/>
        </a:p>
      </dgm:t>
    </dgm:pt>
    <dgm:pt modelId="{413CB43E-3225-46C1-86F9-EC045D4ECC33}">
      <dgm:prSet/>
      <dgm:spPr/>
      <dgm:t>
        <a:bodyPr/>
        <a:lstStyle/>
        <a:p>
          <a:r>
            <a:rPr lang="en-US"/>
            <a:t>To make your own connections to outside texts (other articles, books, videos, tiktoks, etc.) </a:t>
          </a:r>
        </a:p>
      </dgm:t>
    </dgm:pt>
    <dgm:pt modelId="{27B18652-3647-4589-AFC9-6B6759F5BF20}" type="parTrans" cxnId="{D44A1E68-CB68-4E98-84A6-F1EEB5E58B4D}">
      <dgm:prSet/>
      <dgm:spPr/>
      <dgm:t>
        <a:bodyPr/>
        <a:lstStyle/>
        <a:p>
          <a:endParaRPr lang="en-US"/>
        </a:p>
      </dgm:t>
    </dgm:pt>
    <dgm:pt modelId="{05E5A038-869B-4228-8140-81169000FA7E}" type="sibTrans" cxnId="{D44A1E68-CB68-4E98-84A6-F1EEB5E58B4D}">
      <dgm:prSet/>
      <dgm:spPr/>
      <dgm:t>
        <a:bodyPr/>
        <a:lstStyle/>
        <a:p>
          <a:endParaRPr lang="en-US"/>
        </a:p>
      </dgm:t>
    </dgm:pt>
    <dgm:pt modelId="{349539E1-6ECA-4042-A3E5-D88B5E7F660C}" type="pres">
      <dgm:prSet presAssocID="{E7A717BA-CCA0-4F08-837D-CC73F049BDF1}" presName="hierChild1" presStyleCnt="0">
        <dgm:presLayoutVars>
          <dgm:chPref val="1"/>
          <dgm:dir/>
          <dgm:animOne val="branch"/>
          <dgm:animLvl val="lvl"/>
          <dgm:resizeHandles/>
        </dgm:presLayoutVars>
      </dgm:prSet>
      <dgm:spPr/>
    </dgm:pt>
    <dgm:pt modelId="{59434497-C547-1C45-8094-CD382BEC7F0D}" type="pres">
      <dgm:prSet presAssocID="{500E5C8D-AFEF-4CEB-BE2B-F70B3C14942E}" presName="hierRoot1" presStyleCnt="0"/>
      <dgm:spPr/>
    </dgm:pt>
    <dgm:pt modelId="{0195D42B-6CD0-5948-A2CD-DBFC405CB25D}" type="pres">
      <dgm:prSet presAssocID="{500E5C8D-AFEF-4CEB-BE2B-F70B3C14942E}" presName="composite" presStyleCnt="0"/>
      <dgm:spPr/>
    </dgm:pt>
    <dgm:pt modelId="{90480183-EC54-D147-8921-CC6DE0BEE80E}" type="pres">
      <dgm:prSet presAssocID="{500E5C8D-AFEF-4CEB-BE2B-F70B3C14942E}" presName="background" presStyleLbl="node0" presStyleIdx="0" presStyleCnt="2"/>
      <dgm:spPr/>
    </dgm:pt>
    <dgm:pt modelId="{01A501F2-88AA-444F-B7AE-EA33675D5676}" type="pres">
      <dgm:prSet presAssocID="{500E5C8D-AFEF-4CEB-BE2B-F70B3C14942E}" presName="text" presStyleLbl="fgAcc0" presStyleIdx="0" presStyleCnt="2">
        <dgm:presLayoutVars>
          <dgm:chPref val="3"/>
        </dgm:presLayoutVars>
      </dgm:prSet>
      <dgm:spPr/>
    </dgm:pt>
    <dgm:pt modelId="{93C2FAE5-F4D0-BF42-9D68-71C1A7BCC242}" type="pres">
      <dgm:prSet presAssocID="{500E5C8D-AFEF-4CEB-BE2B-F70B3C14942E}" presName="hierChild2" presStyleCnt="0"/>
      <dgm:spPr/>
    </dgm:pt>
    <dgm:pt modelId="{DAAAB288-6CEA-D84C-A9C2-31FF52B1EC22}" type="pres">
      <dgm:prSet presAssocID="{413CB43E-3225-46C1-86F9-EC045D4ECC33}" presName="hierRoot1" presStyleCnt="0"/>
      <dgm:spPr/>
    </dgm:pt>
    <dgm:pt modelId="{259EC1C4-85C4-D243-A80F-3F51E54E5ED6}" type="pres">
      <dgm:prSet presAssocID="{413CB43E-3225-46C1-86F9-EC045D4ECC33}" presName="composite" presStyleCnt="0"/>
      <dgm:spPr/>
    </dgm:pt>
    <dgm:pt modelId="{8B210C87-F1AB-A840-8883-8E4772006851}" type="pres">
      <dgm:prSet presAssocID="{413CB43E-3225-46C1-86F9-EC045D4ECC33}" presName="background" presStyleLbl="node0" presStyleIdx="1" presStyleCnt="2"/>
      <dgm:spPr/>
    </dgm:pt>
    <dgm:pt modelId="{BDEC548F-AF2E-2040-B20E-82E730DF4752}" type="pres">
      <dgm:prSet presAssocID="{413CB43E-3225-46C1-86F9-EC045D4ECC33}" presName="text" presStyleLbl="fgAcc0" presStyleIdx="1" presStyleCnt="2">
        <dgm:presLayoutVars>
          <dgm:chPref val="3"/>
        </dgm:presLayoutVars>
      </dgm:prSet>
      <dgm:spPr/>
    </dgm:pt>
    <dgm:pt modelId="{9C6FAA37-992B-CA41-8B58-52BE39D62A71}" type="pres">
      <dgm:prSet presAssocID="{413CB43E-3225-46C1-86F9-EC045D4ECC33}" presName="hierChild2" presStyleCnt="0"/>
      <dgm:spPr/>
    </dgm:pt>
  </dgm:ptLst>
  <dgm:cxnLst>
    <dgm:cxn modelId="{4B0E4D37-1C8A-704A-A6CD-7992CE0C4713}" type="presOf" srcId="{413CB43E-3225-46C1-86F9-EC045D4ECC33}" destId="{BDEC548F-AF2E-2040-B20E-82E730DF4752}" srcOrd="0" destOrd="0" presId="urn:microsoft.com/office/officeart/2005/8/layout/hierarchy1"/>
    <dgm:cxn modelId="{D44A1E68-CB68-4E98-84A6-F1EEB5E58B4D}" srcId="{E7A717BA-CCA0-4F08-837D-CC73F049BDF1}" destId="{413CB43E-3225-46C1-86F9-EC045D4ECC33}" srcOrd="1" destOrd="0" parTransId="{27B18652-3647-4589-AFC9-6B6759F5BF20}" sibTransId="{05E5A038-869B-4228-8140-81169000FA7E}"/>
    <dgm:cxn modelId="{2B2FABE9-2F65-499C-9A5D-CD7C55E7AC5F}" srcId="{E7A717BA-CCA0-4F08-837D-CC73F049BDF1}" destId="{500E5C8D-AFEF-4CEB-BE2B-F70B3C14942E}" srcOrd="0" destOrd="0" parTransId="{DE37F967-258D-45B2-967E-6E3BEEC43931}" sibTransId="{89F09FCA-390D-4D0C-B2C8-C944D4D464B8}"/>
    <dgm:cxn modelId="{04BE0AF0-B4E9-0A48-8E00-2ABEA8374F24}" type="presOf" srcId="{500E5C8D-AFEF-4CEB-BE2B-F70B3C14942E}" destId="{01A501F2-88AA-444F-B7AE-EA33675D5676}" srcOrd="0" destOrd="0" presId="urn:microsoft.com/office/officeart/2005/8/layout/hierarchy1"/>
    <dgm:cxn modelId="{80C86DF4-95DE-DE47-866F-7603B3574C27}" type="presOf" srcId="{E7A717BA-CCA0-4F08-837D-CC73F049BDF1}" destId="{349539E1-6ECA-4042-A3E5-D88B5E7F660C}" srcOrd="0" destOrd="0" presId="urn:microsoft.com/office/officeart/2005/8/layout/hierarchy1"/>
    <dgm:cxn modelId="{C6FA32D5-47F9-3443-AA90-C5E27112837D}" type="presParOf" srcId="{349539E1-6ECA-4042-A3E5-D88B5E7F660C}" destId="{59434497-C547-1C45-8094-CD382BEC7F0D}" srcOrd="0" destOrd="0" presId="urn:microsoft.com/office/officeart/2005/8/layout/hierarchy1"/>
    <dgm:cxn modelId="{F11AA4E9-1181-2342-B000-40316A52D34C}" type="presParOf" srcId="{59434497-C547-1C45-8094-CD382BEC7F0D}" destId="{0195D42B-6CD0-5948-A2CD-DBFC405CB25D}" srcOrd="0" destOrd="0" presId="urn:microsoft.com/office/officeart/2005/8/layout/hierarchy1"/>
    <dgm:cxn modelId="{CC8AF711-13B1-714C-A210-0CE77A2E1720}" type="presParOf" srcId="{0195D42B-6CD0-5948-A2CD-DBFC405CB25D}" destId="{90480183-EC54-D147-8921-CC6DE0BEE80E}" srcOrd="0" destOrd="0" presId="urn:microsoft.com/office/officeart/2005/8/layout/hierarchy1"/>
    <dgm:cxn modelId="{22836624-89E6-8B44-94D6-C20752EC5718}" type="presParOf" srcId="{0195D42B-6CD0-5948-A2CD-DBFC405CB25D}" destId="{01A501F2-88AA-444F-B7AE-EA33675D5676}" srcOrd="1" destOrd="0" presId="urn:microsoft.com/office/officeart/2005/8/layout/hierarchy1"/>
    <dgm:cxn modelId="{3734C703-B062-E640-93C0-1AB57C388CFF}" type="presParOf" srcId="{59434497-C547-1C45-8094-CD382BEC7F0D}" destId="{93C2FAE5-F4D0-BF42-9D68-71C1A7BCC242}" srcOrd="1" destOrd="0" presId="urn:microsoft.com/office/officeart/2005/8/layout/hierarchy1"/>
    <dgm:cxn modelId="{BF804D77-22CF-8441-864F-97F1A476C8CF}" type="presParOf" srcId="{349539E1-6ECA-4042-A3E5-D88B5E7F660C}" destId="{DAAAB288-6CEA-D84C-A9C2-31FF52B1EC22}" srcOrd="1" destOrd="0" presId="urn:microsoft.com/office/officeart/2005/8/layout/hierarchy1"/>
    <dgm:cxn modelId="{EF8B2063-A09A-7341-BBBE-057FA926BB5C}" type="presParOf" srcId="{DAAAB288-6CEA-D84C-A9C2-31FF52B1EC22}" destId="{259EC1C4-85C4-D243-A80F-3F51E54E5ED6}" srcOrd="0" destOrd="0" presId="urn:microsoft.com/office/officeart/2005/8/layout/hierarchy1"/>
    <dgm:cxn modelId="{0895E086-A9C5-5249-AA4A-98A2EE198E13}" type="presParOf" srcId="{259EC1C4-85C4-D243-A80F-3F51E54E5ED6}" destId="{8B210C87-F1AB-A840-8883-8E4772006851}" srcOrd="0" destOrd="0" presId="urn:microsoft.com/office/officeart/2005/8/layout/hierarchy1"/>
    <dgm:cxn modelId="{E3C85FA5-48CB-014E-9435-A2A566D34C94}" type="presParOf" srcId="{259EC1C4-85C4-D243-A80F-3F51E54E5ED6}" destId="{BDEC548F-AF2E-2040-B20E-82E730DF4752}" srcOrd="1" destOrd="0" presId="urn:microsoft.com/office/officeart/2005/8/layout/hierarchy1"/>
    <dgm:cxn modelId="{5EA4A2D5-08BD-A746-8E11-00E87B7AE072}" type="presParOf" srcId="{DAAAB288-6CEA-D84C-A9C2-31FF52B1EC22}" destId="{9C6FAA37-992B-CA41-8B58-52BE39D62A7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1CBC4-F1AF-44BE-AC09-15A2309B65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505485F-4CEF-46C5-8CC8-3EC28F0F72C6}">
      <dgm:prSet/>
      <dgm:spPr/>
      <dgm:t>
        <a:bodyPr/>
        <a:lstStyle/>
        <a:p>
          <a:r>
            <a:rPr lang="en-US"/>
            <a:t>Who would take advantage of this to: </a:t>
          </a:r>
        </a:p>
      </dgm:t>
    </dgm:pt>
    <dgm:pt modelId="{34B34A71-EA93-4F06-9CFC-3A0E999AF344}" type="parTrans" cxnId="{F377D46B-8A77-41C9-8FBF-1C4F55AA1394}">
      <dgm:prSet/>
      <dgm:spPr/>
      <dgm:t>
        <a:bodyPr/>
        <a:lstStyle/>
        <a:p>
          <a:endParaRPr lang="en-US"/>
        </a:p>
      </dgm:t>
    </dgm:pt>
    <dgm:pt modelId="{8C68C68E-EFD0-4B3F-B57B-04DA3738B1AD}" type="sibTrans" cxnId="{F377D46B-8A77-41C9-8FBF-1C4F55AA1394}">
      <dgm:prSet/>
      <dgm:spPr/>
      <dgm:t>
        <a:bodyPr/>
        <a:lstStyle/>
        <a:p>
          <a:endParaRPr lang="en-US"/>
        </a:p>
      </dgm:t>
    </dgm:pt>
    <dgm:pt modelId="{E2DF63D2-C01E-4985-8AFF-56388874A62E}">
      <dgm:prSet/>
      <dgm:spPr/>
      <dgm:t>
        <a:bodyPr/>
        <a:lstStyle/>
        <a:p>
          <a:r>
            <a:rPr lang="en-US"/>
            <a:t>Make up an absence? </a:t>
          </a:r>
        </a:p>
      </dgm:t>
    </dgm:pt>
    <dgm:pt modelId="{70ECF45F-28A3-4A5D-BE65-2D6CC19E4B9B}" type="parTrans" cxnId="{2DD85680-6F89-4B58-9725-470FE1FED857}">
      <dgm:prSet/>
      <dgm:spPr/>
      <dgm:t>
        <a:bodyPr/>
        <a:lstStyle/>
        <a:p>
          <a:endParaRPr lang="en-US"/>
        </a:p>
      </dgm:t>
    </dgm:pt>
    <dgm:pt modelId="{C9D85C59-439B-484A-B9BA-7434C0B15818}" type="sibTrans" cxnId="{2DD85680-6F89-4B58-9725-470FE1FED857}">
      <dgm:prSet/>
      <dgm:spPr/>
      <dgm:t>
        <a:bodyPr/>
        <a:lstStyle/>
        <a:p>
          <a:endParaRPr lang="en-US"/>
        </a:p>
      </dgm:t>
    </dgm:pt>
    <dgm:pt modelId="{E5BA21F5-D683-42B6-A951-61DDB5F39D10}">
      <dgm:prSet/>
      <dgm:spPr/>
      <dgm:t>
        <a:bodyPr/>
        <a:lstStyle/>
        <a:p>
          <a:r>
            <a:rPr lang="en-US"/>
            <a:t>Substitute for a Reading Log? </a:t>
          </a:r>
        </a:p>
      </dgm:t>
    </dgm:pt>
    <dgm:pt modelId="{77C9BD0B-E9D1-445C-8AE8-2B8557180FAA}" type="parTrans" cxnId="{EAF186DA-5C05-4288-84D4-588F9880C0FC}">
      <dgm:prSet/>
      <dgm:spPr/>
      <dgm:t>
        <a:bodyPr/>
        <a:lstStyle/>
        <a:p>
          <a:endParaRPr lang="en-US"/>
        </a:p>
      </dgm:t>
    </dgm:pt>
    <dgm:pt modelId="{874443B0-8053-443A-874E-422E5ACB796F}" type="sibTrans" cxnId="{EAF186DA-5C05-4288-84D4-588F9880C0FC}">
      <dgm:prSet/>
      <dgm:spPr/>
      <dgm:t>
        <a:bodyPr/>
        <a:lstStyle/>
        <a:p>
          <a:endParaRPr lang="en-US"/>
        </a:p>
      </dgm:t>
    </dgm:pt>
    <dgm:pt modelId="{802FD3BB-14D6-460F-9204-4C68C6E94BDD}">
      <dgm:prSet/>
      <dgm:spPr/>
      <dgm:t>
        <a:bodyPr/>
        <a:lstStyle/>
        <a:p>
          <a:r>
            <a:rPr lang="en-US" dirty="0"/>
            <a:t>Anything else? </a:t>
          </a:r>
        </a:p>
      </dgm:t>
    </dgm:pt>
    <dgm:pt modelId="{AD40DA5A-2073-4F76-B9CF-A1AAE7405AD3}" type="parTrans" cxnId="{78CCBBF2-A7FD-49E4-BD36-D87CB6E1D0D8}">
      <dgm:prSet/>
      <dgm:spPr/>
      <dgm:t>
        <a:bodyPr/>
        <a:lstStyle/>
        <a:p>
          <a:endParaRPr lang="en-US"/>
        </a:p>
      </dgm:t>
    </dgm:pt>
    <dgm:pt modelId="{EC29AFAB-918F-4D53-91D6-B0ACA56F9111}" type="sibTrans" cxnId="{78CCBBF2-A7FD-49E4-BD36-D87CB6E1D0D8}">
      <dgm:prSet/>
      <dgm:spPr/>
      <dgm:t>
        <a:bodyPr/>
        <a:lstStyle/>
        <a:p>
          <a:endParaRPr lang="en-US"/>
        </a:p>
      </dgm:t>
    </dgm:pt>
    <dgm:pt modelId="{D495596D-DE12-0144-B600-95C600917C4F}" type="pres">
      <dgm:prSet presAssocID="{10A1CBC4-F1AF-44BE-AC09-15A2309B65F5}" presName="linear" presStyleCnt="0">
        <dgm:presLayoutVars>
          <dgm:animLvl val="lvl"/>
          <dgm:resizeHandles val="exact"/>
        </dgm:presLayoutVars>
      </dgm:prSet>
      <dgm:spPr/>
    </dgm:pt>
    <dgm:pt modelId="{F128F3B4-A864-B149-80C4-24F03E63B319}" type="pres">
      <dgm:prSet presAssocID="{F505485F-4CEF-46C5-8CC8-3EC28F0F72C6}" presName="parentText" presStyleLbl="node1" presStyleIdx="0" presStyleCnt="1">
        <dgm:presLayoutVars>
          <dgm:chMax val="0"/>
          <dgm:bulletEnabled val="1"/>
        </dgm:presLayoutVars>
      </dgm:prSet>
      <dgm:spPr/>
    </dgm:pt>
    <dgm:pt modelId="{E7962C90-9E52-1A49-AC2D-B92F291033AF}" type="pres">
      <dgm:prSet presAssocID="{F505485F-4CEF-46C5-8CC8-3EC28F0F72C6}" presName="childText" presStyleLbl="revTx" presStyleIdx="0" presStyleCnt="1">
        <dgm:presLayoutVars>
          <dgm:bulletEnabled val="1"/>
        </dgm:presLayoutVars>
      </dgm:prSet>
      <dgm:spPr/>
    </dgm:pt>
  </dgm:ptLst>
  <dgm:cxnLst>
    <dgm:cxn modelId="{49251106-0121-B048-9703-3F4CE5D92068}" type="presOf" srcId="{E5BA21F5-D683-42B6-A951-61DDB5F39D10}" destId="{E7962C90-9E52-1A49-AC2D-B92F291033AF}" srcOrd="0" destOrd="1" presId="urn:microsoft.com/office/officeart/2005/8/layout/vList2"/>
    <dgm:cxn modelId="{40A14C29-0821-1844-B1A9-220A99C48208}" type="presOf" srcId="{802FD3BB-14D6-460F-9204-4C68C6E94BDD}" destId="{E7962C90-9E52-1A49-AC2D-B92F291033AF}" srcOrd="0" destOrd="2" presId="urn:microsoft.com/office/officeart/2005/8/layout/vList2"/>
    <dgm:cxn modelId="{1CF1042E-4D84-B442-BB54-75005B011F7E}" type="presOf" srcId="{F505485F-4CEF-46C5-8CC8-3EC28F0F72C6}" destId="{F128F3B4-A864-B149-80C4-24F03E63B319}" srcOrd="0" destOrd="0" presId="urn:microsoft.com/office/officeart/2005/8/layout/vList2"/>
    <dgm:cxn modelId="{BCBBCD4D-772C-7546-8C08-CB7EB361BC66}" type="presOf" srcId="{E2DF63D2-C01E-4985-8AFF-56388874A62E}" destId="{E7962C90-9E52-1A49-AC2D-B92F291033AF}" srcOrd="0" destOrd="0" presId="urn:microsoft.com/office/officeart/2005/8/layout/vList2"/>
    <dgm:cxn modelId="{F377D46B-8A77-41C9-8FBF-1C4F55AA1394}" srcId="{10A1CBC4-F1AF-44BE-AC09-15A2309B65F5}" destId="{F505485F-4CEF-46C5-8CC8-3EC28F0F72C6}" srcOrd="0" destOrd="0" parTransId="{34B34A71-EA93-4F06-9CFC-3A0E999AF344}" sibTransId="{8C68C68E-EFD0-4B3F-B57B-04DA3738B1AD}"/>
    <dgm:cxn modelId="{2DD85680-6F89-4B58-9725-470FE1FED857}" srcId="{F505485F-4CEF-46C5-8CC8-3EC28F0F72C6}" destId="{E2DF63D2-C01E-4985-8AFF-56388874A62E}" srcOrd="0" destOrd="0" parTransId="{70ECF45F-28A3-4A5D-BE65-2D6CC19E4B9B}" sibTransId="{C9D85C59-439B-484A-B9BA-7434C0B15818}"/>
    <dgm:cxn modelId="{BC5DADA6-7F1F-4941-93AB-5AEFA9154446}" type="presOf" srcId="{10A1CBC4-F1AF-44BE-AC09-15A2309B65F5}" destId="{D495596D-DE12-0144-B600-95C600917C4F}" srcOrd="0" destOrd="0" presId="urn:microsoft.com/office/officeart/2005/8/layout/vList2"/>
    <dgm:cxn modelId="{EAF186DA-5C05-4288-84D4-588F9880C0FC}" srcId="{F505485F-4CEF-46C5-8CC8-3EC28F0F72C6}" destId="{E5BA21F5-D683-42B6-A951-61DDB5F39D10}" srcOrd="1" destOrd="0" parTransId="{77C9BD0B-E9D1-445C-8AE8-2B8557180FAA}" sibTransId="{874443B0-8053-443A-874E-422E5ACB796F}"/>
    <dgm:cxn modelId="{78CCBBF2-A7FD-49E4-BD36-D87CB6E1D0D8}" srcId="{F505485F-4CEF-46C5-8CC8-3EC28F0F72C6}" destId="{802FD3BB-14D6-460F-9204-4C68C6E94BDD}" srcOrd="2" destOrd="0" parTransId="{AD40DA5A-2073-4F76-B9CF-A1AAE7405AD3}" sibTransId="{EC29AFAB-918F-4D53-91D6-B0ACA56F9111}"/>
    <dgm:cxn modelId="{235F55AF-61A9-5D49-AE82-7D71F3B9EDC3}" type="presParOf" srcId="{D495596D-DE12-0144-B600-95C600917C4F}" destId="{F128F3B4-A864-B149-80C4-24F03E63B319}" srcOrd="0" destOrd="0" presId="urn:microsoft.com/office/officeart/2005/8/layout/vList2"/>
    <dgm:cxn modelId="{9191E1F2-5016-0E4F-8915-530ED5E8E172}" type="presParOf" srcId="{D495596D-DE12-0144-B600-95C600917C4F}" destId="{E7962C90-9E52-1A49-AC2D-B92F291033A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3E76-28C5-E64C-AB56-514FA72FBD6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2B002-A0A3-4741-8112-B2CC3C3213EB}">
      <dsp:nvSpPr>
        <dsp:cNvPr id="0" name=""/>
        <dsp:cNvSpPr/>
      </dsp:nvSpPr>
      <dsp:spPr>
        <a:xfrm>
          <a:off x="0" y="0"/>
          <a:ext cx="1380102" cy="553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Googled definition</a:t>
          </a:r>
        </a:p>
      </dsp:txBody>
      <dsp:txXfrm>
        <a:off x="0" y="0"/>
        <a:ext cx="1380102" cy="5536141"/>
      </dsp:txXfrm>
    </dsp:sp>
    <dsp:sp modelId="{7CA76231-B11B-BF4B-BDD6-D66BFCD26DB2}">
      <dsp:nvSpPr>
        <dsp:cNvPr id="0" name=""/>
        <dsp:cNvSpPr/>
      </dsp:nvSpPr>
      <dsp:spPr>
        <a:xfrm>
          <a:off x="1483610" y="251397"/>
          <a:ext cx="5416901" cy="502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marL="0" lvl="0" indent="0" algn="l" defTabSz="2444750">
            <a:lnSpc>
              <a:spcPct val="90000"/>
            </a:lnSpc>
            <a:spcBef>
              <a:spcPct val="0"/>
            </a:spcBef>
            <a:spcAft>
              <a:spcPct val="35000"/>
            </a:spcAft>
            <a:buNone/>
          </a:pPr>
          <a:r>
            <a:rPr lang="en-US" sz="5500" kern="1200" dirty="0"/>
            <a:t>“A preference or an inclination, especially one that inhibits impartial judgment”</a:t>
          </a:r>
        </a:p>
      </dsp:txBody>
      <dsp:txXfrm>
        <a:off x="1483610" y="251397"/>
        <a:ext cx="5416901" cy="5027940"/>
      </dsp:txXfrm>
    </dsp:sp>
    <dsp:sp modelId="{A6EB496E-B341-D349-A4F8-2B5279BA2D22}">
      <dsp:nvSpPr>
        <dsp:cNvPr id="0" name=""/>
        <dsp:cNvSpPr/>
      </dsp:nvSpPr>
      <dsp:spPr>
        <a:xfrm>
          <a:off x="1380102" y="5279337"/>
          <a:ext cx="552040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80183-EC54-D147-8921-CC6DE0BEE80E}">
      <dsp:nvSpPr>
        <dsp:cNvPr id="0" name=""/>
        <dsp:cNvSpPr/>
      </dsp:nvSpPr>
      <dsp:spPr>
        <a:xfrm>
          <a:off x="54488" y="1137"/>
          <a:ext cx="4402151" cy="279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501F2-88AA-444F-B7AE-EA33675D5676}">
      <dsp:nvSpPr>
        <dsp:cNvPr id="0" name=""/>
        <dsp:cNvSpPr/>
      </dsp:nvSpPr>
      <dsp:spPr>
        <a:xfrm>
          <a:off x="543616" y="465809"/>
          <a:ext cx="4402151" cy="279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reflect on ideas that are present in academic readings and form your own response to those ideas. </a:t>
          </a:r>
        </a:p>
      </dsp:txBody>
      <dsp:txXfrm>
        <a:off x="625489" y="547682"/>
        <a:ext cx="4238405" cy="2631620"/>
      </dsp:txXfrm>
    </dsp:sp>
    <dsp:sp modelId="{8B210C87-F1AB-A840-8883-8E4772006851}">
      <dsp:nvSpPr>
        <dsp:cNvPr id="0" name=""/>
        <dsp:cNvSpPr/>
      </dsp:nvSpPr>
      <dsp:spPr>
        <a:xfrm>
          <a:off x="5434895" y="1137"/>
          <a:ext cx="4402151" cy="279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C548F-AF2E-2040-B20E-82E730DF4752}">
      <dsp:nvSpPr>
        <dsp:cNvPr id="0" name=""/>
        <dsp:cNvSpPr/>
      </dsp:nvSpPr>
      <dsp:spPr>
        <a:xfrm>
          <a:off x="5924023" y="465809"/>
          <a:ext cx="4402151" cy="279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To make your own connections to outside texts (other articles, books, videos, tiktoks, etc.) </a:t>
          </a:r>
        </a:p>
      </dsp:txBody>
      <dsp:txXfrm>
        <a:off x="6005896" y="547682"/>
        <a:ext cx="4238405" cy="263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F3B4-A864-B149-80C4-24F03E63B319}">
      <dsp:nvSpPr>
        <dsp:cNvPr id="0" name=""/>
        <dsp:cNvSpPr/>
      </dsp:nvSpPr>
      <dsp:spPr>
        <a:xfrm>
          <a:off x="0" y="18194"/>
          <a:ext cx="6055450" cy="2914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US" sz="5300" kern="1200"/>
            <a:t>Who would take advantage of this to: </a:t>
          </a:r>
        </a:p>
      </dsp:txBody>
      <dsp:txXfrm>
        <a:off x="142273" y="160467"/>
        <a:ext cx="5770904" cy="2629924"/>
      </dsp:txXfrm>
    </dsp:sp>
    <dsp:sp modelId="{E7962C90-9E52-1A49-AC2D-B92F291033AF}">
      <dsp:nvSpPr>
        <dsp:cNvPr id="0" name=""/>
        <dsp:cNvSpPr/>
      </dsp:nvSpPr>
      <dsp:spPr>
        <a:xfrm>
          <a:off x="0" y="2932664"/>
          <a:ext cx="6055450" cy="268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61"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a:t>Make up an absence? </a:t>
          </a:r>
        </a:p>
        <a:p>
          <a:pPr marL="285750" lvl="1" indent="-285750" algn="l" defTabSz="1822450">
            <a:lnSpc>
              <a:spcPct val="90000"/>
            </a:lnSpc>
            <a:spcBef>
              <a:spcPct val="0"/>
            </a:spcBef>
            <a:spcAft>
              <a:spcPct val="20000"/>
            </a:spcAft>
            <a:buChar char="•"/>
          </a:pPr>
          <a:r>
            <a:rPr lang="en-US" sz="4100" kern="1200"/>
            <a:t>Substitute for a Reading Log? </a:t>
          </a:r>
        </a:p>
        <a:p>
          <a:pPr marL="285750" lvl="1" indent="-285750" algn="l" defTabSz="1822450">
            <a:lnSpc>
              <a:spcPct val="90000"/>
            </a:lnSpc>
            <a:spcBef>
              <a:spcPct val="0"/>
            </a:spcBef>
            <a:spcAft>
              <a:spcPct val="20000"/>
            </a:spcAft>
            <a:buChar char="•"/>
          </a:pPr>
          <a:r>
            <a:rPr lang="en-US" sz="4100" kern="1200" dirty="0"/>
            <a:t>Anything else? </a:t>
          </a:r>
        </a:p>
      </dsp:txBody>
      <dsp:txXfrm>
        <a:off x="0" y="2932664"/>
        <a:ext cx="6055450" cy="26878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A05B-2E8C-2B4D-AFB1-00DEFC878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553909-D7F7-354B-8E95-383FA63CD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658B5-6A0C-CC45-9A8F-ADE6E3D14A82}"/>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5" name="Footer Placeholder 4">
            <a:extLst>
              <a:ext uri="{FF2B5EF4-FFF2-40B4-BE49-F238E27FC236}">
                <a16:creationId xmlns:a16="http://schemas.microsoft.com/office/drawing/2014/main" id="{FD94354C-3909-5946-A457-F1E2DBFC9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D49BF-4697-924C-9A7A-B084702AE413}"/>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38147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9856-5194-624F-AF79-727DB1728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C29AD-DD94-3A48-9067-57AF95E1B7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EAB93-BD12-6044-9130-2B49B8810CFE}"/>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5" name="Footer Placeholder 4">
            <a:extLst>
              <a:ext uri="{FF2B5EF4-FFF2-40B4-BE49-F238E27FC236}">
                <a16:creationId xmlns:a16="http://schemas.microsoft.com/office/drawing/2014/main" id="{09E28678-585F-FA44-BDB7-601040D76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FE782-23CA-A14E-AB46-A30AECBBC371}"/>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75536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A0406D-737F-DD41-892E-C5D299F918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B01314-9C31-DF44-9353-2CEA16982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C788C-2B35-1E40-B1FC-888BF3C0AC5B}"/>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5" name="Footer Placeholder 4">
            <a:extLst>
              <a:ext uri="{FF2B5EF4-FFF2-40B4-BE49-F238E27FC236}">
                <a16:creationId xmlns:a16="http://schemas.microsoft.com/office/drawing/2014/main" id="{B2B90C9D-5ED0-7244-8935-529FD62D9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205F9-52FD-6E45-85DB-15BB733962FB}"/>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378199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11/11/21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24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11/11/21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4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62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15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5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88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04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99CF-C625-DF47-8F07-91DB18781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867EB-2450-B34D-990B-A5C629444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6285E-AB8E-E049-AE30-A456C3BE0790}"/>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5" name="Footer Placeholder 4">
            <a:extLst>
              <a:ext uri="{FF2B5EF4-FFF2-40B4-BE49-F238E27FC236}">
                <a16:creationId xmlns:a16="http://schemas.microsoft.com/office/drawing/2014/main" id="{BD01DE28-D43F-8A44-874A-9AF3E2096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3807F-0EEC-5B46-9F3C-9A5C694B0C89}"/>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06974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1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739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85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11/11/21</a:t>
            </a:fld>
            <a:endParaRPr lang="en-US"/>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23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11/11/21</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84022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11/11/21</a:t>
            </a:fld>
            <a:endParaRPr lang="en-US"/>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114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11/11/21</a:t>
            </a:fld>
            <a:endParaRPr lang="en-US"/>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99675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11/11/21</a:t>
            </a:fld>
            <a:endParaRPr lang="en-US"/>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35444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11/11/21</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421757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11/11/21</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32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E131D-E1B4-7D4D-A941-688C9F075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32BC6A-709E-6E49-9063-1E6D55DE4C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F5D26-6D2E-A24B-A15D-8258B147577A}"/>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5" name="Footer Placeholder 4">
            <a:extLst>
              <a:ext uri="{FF2B5EF4-FFF2-40B4-BE49-F238E27FC236}">
                <a16:creationId xmlns:a16="http://schemas.microsoft.com/office/drawing/2014/main" id="{6AF458E7-B9AB-3046-B43C-9F9F43909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05763-CE6A-4141-B72E-03C4C798C3E9}"/>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3785479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11/11/21</a:t>
            </a:fld>
            <a:endParaRPr lang="en-US"/>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836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11/11/21</a:t>
            </a:fld>
            <a:endParaRPr lang="en-US"/>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038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11/11/21</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351894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11/11/21</a:t>
            </a:fld>
            <a:endParaRPr lang="en-US"/>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200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983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635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75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45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238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60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73FF-629D-D34D-9BED-EC73FD634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16427-072F-4240-9DFE-666FAF57E1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120760-16A3-0D4B-B56E-565CB4FA3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5C313-88FA-AF42-8AEB-F1AECD0576F7}"/>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6" name="Footer Placeholder 5">
            <a:extLst>
              <a:ext uri="{FF2B5EF4-FFF2-40B4-BE49-F238E27FC236}">
                <a16:creationId xmlns:a16="http://schemas.microsoft.com/office/drawing/2014/main" id="{8784F5F3-7A02-EA47-B095-84C74DEB9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BE0C0-D010-FD43-95B8-9DD50FBFD72B}"/>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1717120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056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950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527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958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11/11/21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9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A8C3-4F26-7D48-B0EA-D302F9E54B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8C424-3E84-5949-AF30-89F91602E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F38C6C-1391-FC4B-B0DB-BE7267E0DC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27824-29A3-A949-9A7F-0D5E443A83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ADA3E-72DF-7946-A6E6-BFE49181F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304BE-D0DB-BA44-91FF-37F275C51985}"/>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8" name="Footer Placeholder 7">
            <a:extLst>
              <a:ext uri="{FF2B5EF4-FFF2-40B4-BE49-F238E27FC236}">
                <a16:creationId xmlns:a16="http://schemas.microsoft.com/office/drawing/2014/main" id="{3D76C608-33D7-004E-928E-F7F7BD042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84BB6-CA74-ED4B-9279-3B2651E06DC2}"/>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144232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494F-793B-A14E-ACEB-F0B5373BF4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4EF89-F5E8-844F-8207-07BADA0F761E}"/>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4" name="Footer Placeholder 3">
            <a:extLst>
              <a:ext uri="{FF2B5EF4-FFF2-40B4-BE49-F238E27FC236}">
                <a16:creationId xmlns:a16="http://schemas.microsoft.com/office/drawing/2014/main" id="{6BB67646-82AC-1147-AA99-3B76E38008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D4AA4B-EE6C-8A46-95D9-14DFBD3C966E}"/>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0410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94437B-3224-1248-9009-385EDAB8A558}"/>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3" name="Footer Placeholder 2">
            <a:extLst>
              <a:ext uri="{FF2B5EF4-FFF2-40B4-BE49-F238E27FC236}">
                <a16:creationId xmlns:a16="http://schemas.microsoft.com/office/drawing/2014/main" id="{139FD2CE-D073-7346-BAA6-154D5C6F2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0A977E-6DEA-D346-AB07-6E23CD1F92F5}"/>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320580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AC5-DF48-B74B-94D3-59B2C0EE0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21F42-83DA-B34D-9F41-33B0717C9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0D3524-47F0-144B-A001-2DEEB25EC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99BB2-A574-7344-85B7-6E23017D760E}"/>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6" name="Footer Placeholder 5">
            <a:extLst>
              <a:ext uri="{FF2B5EF4-FFF2-40B4-BE49-F238E27FC236}">
                <a16:creationId xmlns:a16="http://schemas.microsoft.com/office/drawing/2014/main" id="{7FEA54FD-2CED-1644-9A10-164378070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1042A1-B3E8-C14B-8AB4-C1AF0C008AFB}"/>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250594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D739-231A-E44B-9119-7521438EB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3B9614-A999-FA49-AD08-27F093DCD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3654B-F40E-EA4C-AA52-EE42F98FC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08ADC-FD28-2A46-B245-7224C52F0547}"/>
              </a:ext>
            </a:extLst>
          </p:cNvPr>
          <p:cNvSpPr>
            <a:spLocks noGrp="1"/>
          </p:cNvSpPr>
          <p:nvPr>
            <p:ph type="dt" sz="half" idx="10"/>
          </p:nvPr>
        </p:nvSpPr>
        <p:spPr/>
        <p:txBody>
          <a:bodyPr/>
          <a:lstStyle/>
          <a:p>
            <a:fld id="{0539CAEB-C0EF-0E4C-BD5B-13FA71B68E70}" type="datetimeFigureOut">
              <a:rPr lang="en-US" smtClean="0"/>
              <a:t>11/11/21</a:t>
            </a:fld>
            <a:endParaRPr lang="en-US"/>
          </a:p>
        </p:txBody>
      </p:sp>
      <p:sp>
        <p:nvSpPr>
          <p:cNvPr id="6" name="Footer Placeholder 5">
            <a:extLst>
              <a:ext uri="{FF2B5EF4-FFF2-40B4-BE49-F238E27FC236}">
                <a16:creationId xmlns:a16="http://schemas.microsoft.com/office/drawing/2014/main" id="{69A9DDF6-F109-534F-85C5-C2FB50BA7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5CCE3-AC48-1048-8511-5F0C98C38334}"/>
              </a:ext>
            </a:extLst>
          </p:cNvPr>
          <p:cNvSpPr>
            <a:spLocks noGrp="1"/>
          </p:cNvSpPr>
          <p:nvPr>
            <p:ph type="sldNum" sz="quarter" idx="12"/>
          </p:nvPr>
        </p:nvSpPr>
        <p:spPr/>
        <p:txBody>
          <a:bodyPr/>
          <a:lstStyle/>
          <a:p>
            <a:fld id="{97BF1986-F342-804B-ACC3-BC23E020D5C1}" type="slidenum">
              <a:rPr lang="en-US" smtClean="0"/>
              <a:t>‹#›</a:t>
            </a:fld>
            <a:endParaRPr lang="en-US"/>
          </a:p>
        </p:txBody>
      </p:sp>
    </p:spTree>
    <p:extLst>
      <p:ext uri="{BB962C8B-B14F-4D97-AF65-F5344CB8AC3E}">
        <p14:creationId xmlns:p14="http://schemas.microsoft.com/office/powerpoint/2010/main" val="19147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022F7-901D-0C42-987B-8019D71BB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1A0C91-6A95-D845-BC82-7B435147E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CFAEE-D9D3-D54A-B263-95829FFE6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CAEB-C0EF-0E4C-BD5B-13FA71B68E70}" type="datetimeFigureOut">
              <a:rPr lang="en-US" smtClean="0"/>
              <a:t>11/11/21</a:t>
            </a:fld>
            <a:endParaRPr lang="en-US"/>
          </a:p>
        </p:txBody>
      </p:sp>
      <p:sp>
        <p:nvSpPr>
          <p:cNvPr id="5" name="Footer Placeholder 4">
            <a:extLst>
              <a:ext uri="{FF2B5EF4-FFF2-40B4-BE49-F238E27FC236}">
                <a16:creationId xmlns:a16="http://schemas.microsoft.com/office/drawing/2014/main" id="{98A26365-9763-9D43-8A29-9B75C2AAC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F6F94-6EB1-324D-B069-CBF74B90A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1986-F342-804B-ACC3-BC23E020D5C1}" type="slidenum">
              <a:rPr lang="en-US" smtClean="0"/>
              <a:t>‹#›</a:t>
            </a:fld>
            <a:endParaRPr lang="en-US"/>
          </a:p>
        </p:txBody>
      </p:sp>
    </p:spTree>
    <p:extLst>
      <p:ext uri="{BB962C8B-B14F-4D97-AF65-F5344CB8AC3E}">
        <p14:creationId xmlns:p14="http://schemas.microsoft.com/office/powerpoint/2010/main" val="351746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11/11/21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131869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11/11/21</a:t>
            </a:fld>
            <a:endParaRPr lang="en-US"/>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536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11/11/21</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09166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41C2441-4BBA-F943-9FAA-5DF9FBA929A9}"/>
              </a:ext>
            </a:extLst>
          </p:cNvPr>
          <p:cNvSpPr>
            <a:spLocks noGrp="1"/>
          </p:cNvSpPr>
          <p:nvPr>
            <p:ph type="ctrTitle"/>
          </p:nvPr>
        </p:nvSpPr>
        <p:spPr>
          <a:xfrm>
            <a:off x="3215729" y="1764407"/>
            <a:ext cx="5760846" cy="2310312"/>
          </a:xfrm>
        </p:spPr>
        <p:txBody>
          <a:bodyPr>
            <a:normAutofit/>
          </a:bodyPr>
          <a:lstStyle/>
          <a:p>
            <a:r>
              <a:rPr lang="en-US" sz="5200" dirty="0">
                <a:solidFill>
                  <a:schemeClr val="tx2"/>
                </a:solidFill>
              </a:rPr>
              <a:t>RDG 1300-P07</a:t>
            </a:r>
            <a:br>
              <a:rPr lang="en-US" sz="5200" dirty="0">
                <a:solidFill>
                  <a:schemeClr val="tx2"/>
                </a:solidFill>
              </a:rPr>
            </a:br>
            <a:r>
              <a:rPr lang="en-US" sz="5200" dirty="0">
                <a:solidFill>
                  <a:schemeClr val="tx2"/>
                </a:solidFill>
              </a:rPr>
              <a:t>Thursday, 11.11</a:t>
            </a:r>
          </a:p>
        </p:txBody>
      </p:sp>
      <p:sp>
        <p:nvSpPr>
          <p:cNvPr id="3" name="Subtitle 2">
            <a:extLst>
              <a:ext uri="{FF2B5EF4-FFF2-40B4-BE49-F238E27FC236}">
                <a16:creationId xmlns:a16="http://schemas.microsoft.com/office/drawing/2014/main" id="{2B2145CC-0AFE-354A-A3CE-DF2A6E6DF5C5}"/>
              </a:ext>
            </a:extLst>
          </p:cNvPr>
          <p:cNvSpPr>
            <a:spLocks noGrp="1"/>
          </p:cNvSpPr>
          <p:nvPr>
            <p:ph type="subTitle" idx="1"/>
          </p:nvPr>
        </p:nvSpPr>
        <p:spPr>
          <a:xfrm>
            <a:off x="3215729" y="4165152"/>
            <a:ext cx="5760846" cy="2310312"/>
          </a:xfrm>
        </p:spPr>
        <p:txBody>
          <a:bodyPr>
            <a:normAutofit/>
          </a:bodyPr>
          <a:lstStyle/>
          <a:p>
            <a:r>
              <a:rPr lang="en-US" dirty="0">
                <a:solidFill>
                  <a:schemeClr val="tx2"/>
                </a:solidFill>
              </a:rPr>
              <a:t>For the start of class:</a:t>
            </a:r>
          </a:p>
          <a:p>
            <a:r>
              <a:rPr lang="en-US" dirty="0">
                <a:solidFill>
                  <a:schemeClr val="tx2"/>
                </a:solidFill>
              </a:rPr>
              <a:t>Have access to the source that you brought in for your critical reaction paper</a:t>
            </a:r>
          </a:p>
        </p:txBody>
      </p:sp>
    </p:spTree>
    <p:extLst>
      <p:ext uri="{BB962C8B-B14F-4D97-AF65-F5344CB8AC3E}">
        <p14:creationId xmlns:p14="http://schemas.microsoft.com/office/powerpoint/2010/main" val="138970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F86C-9F4A-8841-936F-B3B8C0006764}"/>
              </a:ext>
            </a:extLst>
          </p:cNvPr>
          <p:cNvSpPr>
            <a:spLocks noGrp="1"/>
          </p:cNvSpPr>
          <p:nvPr>
            <p:ph type="title"/>
          </p:nvPr>
        </p:nvSpPr>
        <p:spPr/>
        <p:txBody>
          <a:bodyPr/>
          <a:lstStyle/>
          <a:p>
            <a:r>
              <a:rPr lang="en-US" dirty="0"/>
              <a:t>Understanding our Personal Biases </a:t>
            </a:r>
          </a:p>
        </p:txBody>
      </p:sp>
      <p:sp>
        <p:nvSpPr>
          <p:cNvPr id="3" name="Content Placeholder 2">
            <a:extLst>
              <a:ext uri="{FF2B5EF4-FFF2-40B4-BE49-F238E27FC236}">
                <a16:creationId xmlns:a16="http://schemas.microsoft.com/office/drawing/2014/main" id="{CF29E0BE-7E35-4F48-8CEC-B1C630EA2FA1}"/>
              </a:ext>
            </a:extLst>
          </p:cNvPr>
          <p:cNvSpPr>
            <a:spLocks noGrp="1"/>
          </p:cNvSpPr>
          <p:nvPr>
            <p:ph idx="1"/>
          </p:nvPr>
        </p:nvSpPr>
        <p:spPr>
          <a:xfrm>
            <a:off x="838200" y="1825625"/>
            <a:ext cx="4053114" cy="4351338"/>
          </a:xfrm>
        </p:spPr>
        <p:txBody>
          <a:bodyPr/>
          <a:lstStyle/>
          <a:p>
            <a:r>
              <a:rPr lang="en-US" dirty="0"/>
              <a:t>A narrative happens </a:t>
            </a:r>
            <a:r>
              <a:rPr lang="en-US" i="1" dirty="0"/>
              <a:t>between the lines</a:t>
            </a:r>
          </a:p>
          <a:p>
            <a:r>
              <a:rPr lang="en-US" dirty="0"/>
              <a:t>Operates on shared assumptions or ”truths” held by an audience</a:t>
            </a:r>
          </a:p>
          <a:p>
            <a:r>
              <a:rPr lang="en-US" dirty="0"/>
              <a:t>Often much easier to spot if you’re not in the intended audience</a:t>
            </a:r>
          </a:p>
          <a:p>
            <a:pPr lvl="1"/>
            <a:r>
              <a:rPr lang="en-US" dirty="0"/>
              <a:t>And that’s by design! </a:t>
            </a:r>
          </a:p>
        </p:txBody>
      </p:sp>
      <p:sp>
        <p:nvSpPr>
          <p:cNvPr id="4" name="TextBox 3">
            <a:extLst>
              <a:ext uri="{FF2B5EF4-FFF2-40B4-BE49-F238E27FC236}">
                <a16:creationId xmlns:a16="http://schemas.microsoft.com/office/drawing/2014/main" id="{BECD05FC-3A04-A842-AC0A-1C1723329135}"/>
              </a:ext>
            </a:extLst>
          </p:cNvPr>
          <p:cNvSpPr txBox="1"/>
          <p:nvPr/>
        </p:nvSpPr>
        <p:spPr>
          <a:xfrm>
            <a:off x="5987031" y="2430536"/>
            <a:ext cx="4601028" cy="2308324"/>
          </a:xfrm>
          <a:prstGeom prst="rect">
            <a:avLst/>
          </a:prstGeom>
          <a:noFill/>
        </p:spPr>
        <p:txBody>
          <a:bodyPr wrap="square" rtlCol="0">
            <a:spAutoFit/>
          </a:bodyPr>
          <a:lstStyle/>
          <a:p>
            <a:r>
              <a:rPr lang="en-US" sz="3600" b="1" dirty="0"/>
              <a:t>How might my personal biases affect my ability to view this article critically? </a:t>
            </a:r>
          </a:p>
        </p:txBody>
      </p:sp>
    </p:spTree>
    <p:extLst>
      <p:ext uri="{BB962C8B-B14F-4D97-AF65-F5344CB8AC3E}">
        <p14:creationId xmlns:p14="http://schemas.microsoft.com/office/powerpoint/2010/main" val="22739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7443-5E3A-3848-A40E-447D4771BC02}"/>
              </a:ext>
            </a:extLst>
          </p:cNvPr>
          <p:cNvSpPr>
            <a:spLocks noGrp="1"/>
          </p:cNvSpPr>
          <p:nvPr>
            <p:ph type="title"/>
          </p:nvPr>
        </p:nvSpPr>
        <p:spPr/>
        <p:txBody>
          <a:bodyPr/>
          <a:lstStyle/>
          <a:p>
            <a:r>
              <a:rPr lang="en-US" dirty="0"/>
              <a:t>What do we do about bias? </a:t>
            </a:r>
          </a:p>
        </p:txBody>
      </p:sp>
      <p:sp>
        <p:nvSpPr>
          <p:cNvPr id="3" name="Text Placeholder 2">
            <a:extLst>
              <a:ext uri="{FF2B5EF4-FFF2-40B4-BE49-F238E27FC236}">
                <a16:creationId xmlns:a16="http://schemas.microsoft.com/office/drawing/2014/main" id="{20ED8CDC-1719-B447-B123-26C84DE7E35C}"/>
              </a:ext>
            </a:extLst>
          </p:cNvPr>
          <p:cNvSpPr>
            <a:spLocks noGrp="1"/>
          </p:cNvSpPr>
          <p:nvPr>
            <p:ph type="body" idx="1"/>
          </p:nvPr>
        </p:nvSpPr>
        <p:spPr/>
        <p:txBody>
          <a:bodyPr/>
          <a:lstStyle/>
          <a:p>
            <a:pPr marL="342900" indent="-342900">
              <a:buFont typeface="Arial" panose="020B0604020202020204" pitchFamily="34" charset="0"/>
              <a:buChar char="•"/>
            </a:pPr>
            <a:r>
              <a:rPr lang="en-US" dirty="0">
                <a:solidFill>
                  <a:schemeClr val="tx1"/>
                </a:solidFill>
              </a:rPr>
              <a:t>Our biases? </a:t>
            </a:r>
          </a:p>
          <a:p>
            <a:pPr marL="342900" indent="-342900">
              <a:buFont typeface="Arial" panose="020B0604020202020204" pitchFamily="34" charset="0"/>
              <a:buChar char="•"/>
            </a:pPr>
            <a:r>
              <a:rPr lang="en-US" dirty="0">
                <a:solidFill>
                  <a:schemeClr val="tx1"/>
                </a:solidFill>
              </a:rPr>
              <a:t>The biases of others? </a:t>
            </a:r>
          </a:p>
        </p:txBody>
      </p:sp>
    </p:spTree>
    <p:extLst>
      <p:ext uri="{BB962C8B-B14F-4D97-AF65-F5344CB8AC3E}">
        <p14:creationId xmlns:p14="http://schemas.microsoft.com/office/powerpoint/2010/main" val="37727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94BC-C106-6840-94FA-C7253F348B66}"/>
              </a:ext>
            </a:extLst>
          </p:cNvPr>
          <p:cNvSpPr>
            <a:spLocks noGrp="1"/>
          </p:cNvSpPr>
          <p:nvPr>
            <p:ph type="title"/>
          </p:nvPr>
        </p:nvSpPr>
        <p:spPr/>
        <p:txBody>
          <a:bodyPr/>
          <a:lstStyle/>
          <a:p>
            <a:r>
              <a:rPr lang="en-US" dirty="0"/>
              <a:t> In-Class Writing - Reflecting on Personal Biases</a:t>
            </a:r>
          </a:p>
        </p:txBody>
      </p:sp>
      <p:sp>
        <p:nvSpPr>
          <p:cNvPr id="3" name="Content Placeholder 2">
            <a:extLst>
              <a:ext uri="{FF2B5EF4-FFF2-40B4-BE49-F238E27FC236}">
                <a16:creationId xmlns:a16="http://schemas.microsoft.com/office/drawing/2014/main" id="{87FEC103-8646-AE4E-B7B7-B5BE2D54BB14}"/>
              </a:ext>
            </a:extLst>
          </p:cNvPr>
          <p:cNvSpPr>
            <a:spLocks noGrp="1"/>
          </p:cNvSpPr>
          <p:nvPr>
            <p:ph idx="1"/>
          </p:nvPr>
        </p:nvSpPr>
        <p:spPr/>
        <p:txBody>
          <a:bodyPr/>
          <a:lstStyle/>
          <a:p>
            <a:pPr marL="0" indent="0">
              <a:buNone/>
            </a:pPr>
            <a:r>
              <a:rPr lang="en-US" dirty="0"/>
              <a:t>For your Critical Reaction Papers, I asked you to select a reading from this semester that you’d like to respond to. </a:t>
            </a:r>
          </a:p>
          <a:p>
            <a:pPr marL="0" indent="0">
              <a:buNone/>
            </a:pPr>
            <a:endParaRPr lang="en-US" dirty="0"/>
          </a:p>
          <a:p>
            <a:pPr marL="0" indent="0">
              <a:buNone/>
            </a:pPr>
            <a:r>
              <a:rPr lang="en-US" dirty="0"/>
              <a:t>In a short post, reflect on your own potential biases. </a:t>
            </a:r>
          </a:p>
          <a:p>
            <a:r>
              <a:rPr lang="en-US" dirty="0"/>
              <a:t>What are these biases, perspectives, or prior opinions regarding the reading you selected?</a:t>
            </a:r>
          </a:p>
          <a:p>
            <a:r>
              <a:rPr lang="en-US" dirty="0"/>
              <a:t>How do you think these biases might affect your response to this reading? </a:t>
            </a:r>
          </a:p>
        </p:txBody>
      </p:sp>
    </p:spTree>
    <p:extLst>
      <p:ext uri="{BB962C8B-B14F-4D97-AF65-F5344CB8AC3E}">
        <p14:creationId xmlns:p14="http://schemas.microsoft.com/office/powerpoint/2010/main" val="244076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ulb on yellow background with sketched light beams and cord">
            <a:extLst>
              <a:ext uri="{FF2B5EF4-FFF2-40B4-BE49-F238E27FC236}">
                <a16:creationId xmlns:a16="http://schemas.microsoft.com/office/drawing/2014/main" id="{DD9E9D3A-A54E-4D1C-ABA2-606EC1438B16}"/>
              </a:ext>
            </a:extLst>
          </p:cNvPr>
          <p:cNvPicPr>
            <a:picLocks noChangeAspect="1"/>
          </p:cNvPicPr>
          <p:nvPr/>
        </p:nvPicPr>
        <p:blipFill rotWithShape="1">
          <a:blip r:embed="rId2"/>
          <a:srcRect t="8536"/>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0C77F3C5-7AAB-DA4F-84C4-07D705C176A7}"/>
              </a:ext>
            </a:extLst>
          </p:cNvPr>
          <p:cNvSpPr>
            <a:spLocks noGrp="1"/>
          </p:cNvSpPr>
          <p:nvPr>
            <p:ph type="title"/>
          </p:nvPr>
        </p:nvSpPr>
        <p:spPr>
          <a:xfrm>
            <a:off x="589559" y="871314"/>
            <a:ext cx="4755046" cy="2508616"/>
          </a:xfrm>
        </p:spPr>
        <p:txBody>
          <a:bodyPr vert="horz" lIns="91440" tIns="45720" rIns="91440" bIns="45720" rtlCol="0" anchor="t">
            <a:normAutofit fontScale="90000"/>
          </a:bodyPr>
          <a:lstStyle/>
          <a:p>
            <a:r>
              <a:rPr lang="en-US" sz="4800" dirty="0">
                <a:solidFill>
                  <a:srgbClr val="FFFFFF"/>
                </a:solidFill>
              </a:rPr>
              <a:t>Getting </a:t>
            </a:r>
            <a:r>
              <a:rPr lang="en-US" sz="4800" b="1" dirty="0">
                <a:solidFill>
                  <a:srgbClr val="FFFFFF"/>
                </a:solidFill>
              </a:rPr>
              <a:t>GOING </a:t>
            </a:r>
            <a:r>
              <a:rPr lang="en-US" sz="4800" dirty="0">
                <a:solidFill>
                  <a:srgbClr val="FFFFFF"/>
                </a:solidFill>
              </a:rPr>
              <a:t>with your Critical Reaction</a:t>
            </a:r>
          </a:p>
        </p:txBody>
      </p:sp>
      <p:sp>
        <p:nvSpPr>
          <p:cNvPr id="4" name="TextBox 3">
            <a:extLst>
              <a:ext uri="{FF2B5EF4-FFF2-40B4-BE49-F238E27FC236}">
                <a16:creationId xmlns:a16="http://schemas.microsoft.com/office/drawing/2014/main" id="{BC733F13-781E-F347-85DE-EE0F314AFA14}"/>
              </a:ext>
            </a:extLst>
          </p:cNvPr>
          <p:cNvSpPr txBox="1"/>
          <p:nvPr/>
        </p:nvSpPr>
        <p:spPr>
          <a:xfrm>
            <a:off x="914399" y="3567545"/>
            <a:ext cx="2690649" cy="1754326"/>
          </a:xfrm>
          <a:prstGeom prst="rect">
            <a:avLst/>
          </a:prstGeom>
          <a:noFill/>
        </p:spPr>
        <p:txBody>
          <a:bodyPr wrap="square" rtlCol="0">
            <a:spAutoFit/>
          </a:bodyPr>
          <a:lstStyle/>
          <a:p>
            <a:r>
              <a:rPr lang="en-US" dirty="0">
                <a:solidFill>
                  <a:schemeClr val="bg1"/>
                </a:solidFill>
              </a:rPr>
              <a:t>Second step: Which sources did you pick for this assignment?</a:t>
            </a:r>
          </a:p>
          <a:p>
            <a:endParaRPr lang="en-US" dirty="0">
              <a:solidFill>
                <a:schemeClr val="bg1"/>
              </a:solidFill>
            </a:endParaRPr>
          </a:p>
          <a:p>
            <a:r>
              <a:rPr lang="en-US" dirty="0">
                <a:solidFill>
                  <a:schemeClr val="bg1"/>
                </a:solidFill>
              </a:rPr>
              <a:t>What’s your overall approach?  </a:t>
            </a:r>
          </a:p>
        </p:txBody>
      </p:sp>
    </p:spTree>
    <p:extLst>
      <p:ext uri="{BB962C8B-B14F-4D97-AF65-F5344CB8AC3E}">
        <p14:creationId xmlns:p14="http://schemas.microsoft.com/office/powerpoint/2010/main" val="97879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190500" dist="1270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952F7F-AD1D-1041-AAD2-E34E894256F7}"/>
              </a:ext>
            </a:extLst>
          </p:cNvPr>
          <p:cNvSpPr>
            <a:spLocks noGrp="1"/>
          </p:cNvSpPr>
          <p:nvPr>
            <p:ph type="title"/>
          </p:nvPr>
        </p:nvSpPr>
        <p:spPr>
          <a:xfrm>
            <a:off x="761801" y="858982"/>
            <a:ext cx="9589765" cy="1432273"/>
          </a:xfrm>
        </p:spPr>
        <p:txBody>
          <a:bodyPr>
            <a:normAutofit/>
          </a:bodyPr>
          <a:lstStyle/>
          <a:p>
            <a:r>
              <a:rPr lang="en-US" dirty="0"/>
              <a:t>Your goal</a:t>
            </a:r>
          </a:p>
        </p:txBody>
      </p:sp>
      <p:cxnSp>
        <p:nvCxnSpPr>
          <p:cNvPr id="13" name="Straight Connector 12">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350C0A-3A78-4DB3-809D-CE70FD6921C7}"/>
              </a:ext>
            </a:extLst>
          </p:cNvPr>
          <p:cNvGraphicFramePr>
            <a:graphicFrameLocks noGrp="1"/>
          </p:cNvGraphicFramePr>
          <p:nvPr>
            <p:ph idx="1"/>
            <p:extLst>
              <p:ext uri="{D42A27DB-BD31-4B8C-83A1-F6EECF244321}">
                <p14:modId xmlns:p14="http://schemas.microsoft.com/office/powerpoint/2010/main" val="1675950999"/>
              </p:ext>
            </p:extLst>
          </p:nvPr>
        </p:nvGraphicFramePr>
        <p:xfrm>
          <a:off x="762000" y="2749550"/>
          <a:ext cx="10380663"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78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3A72-E6B8-8C45-843D-48C221D06852}"/>
              </a:ext>
            </a:extLst>
          </p:cNvPr>
          <p:cNvSpPr>
            <a:spLocks noGrp="1"/>
          </p:cNvSpPr>
          <p:nvPr>
            <p:ph type="title"/>
          </p:nvPr>
        </p:nvSpPr>
        <p:spPr/>
        <p:txBody>
          <a:bodyPr/>
          <a:lstStyle/>
          <a:p>
            <a:r>
              <a:rPr lang="en-US" dirty="0"/>
              <a:t>Critical Reaction Outline</a:t>
            </a:r>
          </a:p>
        </p:txBody>
      </p:sp>
      <p:sp>
        <p:nvSpPr>
          <p:cNvPr id="3" name="Content Placeholder 2">
            <a:extLst>
              <a:ext uri="{FF2B5EF4-FFF2-40B4-BE49-F238E27FC236}">
                <a16:creationId xmlns:a16="http://schemas.microsoft.com/office/drawing/2014/main" id="{B2F4262C-0324-784C-977C-404C0AEC5BF4}"/>
              </a:ext>
            </a:extLst>
          </p:cNvPr>
          <p:cNvSpPr>
            <a:spLocks noGrp="1"/>
          </p:cNvSpPr>
          <p:nvPr>
            <p:ph idx="1"/>
          </p:nvPr>
        </p:nvSpPr>
        <p:spPr/>
        <p:txBody>
          <a:bodyPr/>
          <a:lstStyle/>
          <a:p>
            <a:r>
              <a:rPr lang="en-US" dirty="0"/>
              <a:t>For the rest of class, I want you all to get started on your critical reaction outlines (due next class)</a:t>
            </a:r>
          </a:p>
          <a:p>
            <a:endParaRPr lang="en-US" dirty="0"/>
          </a:p>
        </p:txBody>
      </p:sp>
    </p:spTree>
    <p:extLst>
      <p:ext uri="{BB962C8B-B14F-4D97-AF65-F5344CB8AC3E}">
        <p14:creationId xmlns:p14="http://schemas.microsoft.com/office/powerpoint/2010/main" val="224199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DE798A-96C5-EF4D-A4DF-715ECE19C543}"/>
              </a:ext>
            </a:extLst>
          </p:cNvPr>
          <p:cNvSpPr>
            <a:spLocks noGrp="1"/>
          </p:cNvSpPr>
          <p:nvPr>
            <p:ph type="title"/>
          </p:nvPr>
        </p:nvSpPr>
        <p:spPr>
          <a:xfrm>
            <a:off x="642824" y="601324"/>
            <a:ext cx="3451060" cy="2210624"/>
          </a:xfrm>
        </p:spPr>
        <p:txBody>
          <a:bodyPr>
            <a:normAutofit/>
          </a:bodyPr>
          <a:lstStyle/>
          <a:p>
            <a:r>
              <a:rPr lang="en-US" dirty="0"/>
              <a:t>Extra Credit Assignment</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B95FEB4-5DB6-49C8-BAFD-F67709BFAD16}"/>
              </a:ext>
            </a:extLst>
          </p:cNvPr>
          <p:cNvGraphicFramePr>
            <a:graphicFrameLocks noGrp="1"/>
          </p:cNvGraphicFramePr>
          <p:nvPr>
            <p:ph idx="1"/>
            <p:extLst>
              <p:ext uri="{D42A27DB-BD31-4B8C-83A1-F6EECF244321}">
                <p14:modId xmlns:p14="http://schemas.microsoft.com/office/powerpoint/2010/main" val="3301110441"/>
              </p:ext>
            </p:extLst>
          </p:nvPr>
        </p:nvGraphicFramePr>
        <p:xfrm>
          <a:off x="5088860" y="601324"/>
          <a:ext cx="6055450" cy="563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cat, domestic cat, mammal&#10;&#10;Description automatically generated">
            <a:extLst>
              <a:ext uri="{FF2B5EF4-FFF2-40B4-BE49-F238E27FC236}">
                <a16:creationId xmlns:a16="http://schemas.microsoft.com/office/drawing/2014/main" id="{54B74BA1-D63C-614C-8D75-BAB7F641EFC9}"/>
              </a:ext>
            </a:extLst>
          </p:cNvPr>
          <p:cNvPicPr>
            <a:picLocks noChangeAspect="1"/>
          </p:cNvPicPr>
          <p:nvPr/>
        </p:nvPicPr>
        <p:blipFill>
          <a:blip r:embed="rId7"/>
          <a:stretch>
            <a:fillRect/>
          </a:stretch>
        </p:blipFill>
        <p:spPr>
          <a:xfrm>
            <a:off x="523844" y="2668252"/>
            <a:ext cx="3517326" cy="4689768"/>
          </a:xfrm>
          <a:prstGeom prst="rect">
            <a:avLst/>
          </a:prstGeom>
        </p:spPr>
      </p:pic>
    </p:spTree>
    <p:extLst>
      <p:ext uri="{BB962C8B-B14F-4D97-AF65-F5344CB8AC3E}">
        <p14:creationId xmlns:p14="http://schemas.microsoft.com/office/powerpoint/2010/main" val="2070504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871F-98D2-4CAB-AEC7-3C830070AC7A}"/>
              </a:ext>
            </a:extLst>
          </p:cNvPr>
          <p:cNvSpPr>
            <a:spLocks noGrp="1"/>
          </p:cNvSpPr>
          <p:nvPr>
            <p:ph type="title"/>
          </p:nvPr>
        </p:nvSpPr>
        <p:spPr/>
        <p:txBody>
          <a:bodyPr/>
          <a:lstStyle/>
          <a:p>
            <a:r>
              <a:rPr lang="en-US"/>
              <a:t>For next time</a:t>
            </a:r>
          </a:p>
        </p:txBody>
      </p:sp>
      <p:sp>
        <p:nvSpPr>
          <p:cNvPr id="3" name="Content Placeholder 2">
            <a:extLst>
              <a:ext uri="{FF2B5EF4-FFF2-40B4-BE49-F238E27FC236}">
                <a16:creationId xmlns:a16="http://schemas.microsoft.com/office/drawing/2014/main" id="{A94880F6-F4D9-47D5-BE57-286BE0507F28}"/>
              </a:ext>
            </a:extLst>
          </p:cNvPr>
          <p:cNvSpPr>
            <a:spLocks noGrp="1"/>
          </p:cNvSpPr>
          <p:nvPr>
            <p:ph idx="1"/>
          </p:nvPr>
        </p:nvSpPr>
        <p:spPr/>
        <p:txBody>
          <a:bodyPr vert="horz" lIns="91440" tIns="45720" rIns="91440" bIns="45720" rtlCol="0" anchor="t">
            <a:normAutofit/>
          </a:bodyPr>
          <a:lstStyle/>
          <a:p>
            <a:r>
              <a:rPr lang="en-US" dirty="0"/>
              <a:t>Complete Critical Reaction Outline </a:t>
            </a:r>
          </a:p>
          <a:p>
            <a:pPr lvl="1"/>
            <a:r>
              <a:rPr lang="en-US" dirty="0"/>
              <a:t>Find the template on  Canvas:</a:t>
            </a:r>
          </a:p>
          <a:p>
            <a:r>
              <a:rPr lang="en-US" dirty="0"/>
              <a:t>Find at least 2/3 sources that you intend to use to make connections in your critical reaction paper. </a:t>
            </a:r>
          </a:p>
          <a:p>
            <a:pPr marL="0" indent="0">
              <a:buNone/>
            </a:pPr>
            <a:r>
              <a:rPr lang="en-US" dirty="0"/>
              <a:t>* Note – I pushed back the rough draft. We’re now having it due next Thursday. Your final draft of the paper will be due the following week. </a:t>
            </a:r>
          </a:p>
        </p:txBody>
      </p:sp>
    </p:spTree>
    <p:extLst>
      <p:ext uri="{BB962C8B-B14F-4D97-AF65-F5344CB8AC3E}">
        <p14:creationId xmlns:p14="http://schemas.microsoft.com/office/powerpoint/2010/main" val="299888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3B8F7A16-F59C-9A42-AC1A-EC9B2DA6B63D}"/>
              </a:ext>
            </a:extLst>
          </p:cNvPr>
          <p:cNvPicPr>
            <a:picLocks noGrp="1" noChangeAspect="1"/>
          </p:cNvPicPr>
          <p:nvPr>
            <p:ph idx="1"/>
          </p:nvPr>
        </p:nvPicPr>
        <p:blipFill>
          <a:blip r:embed="rId2"/>
          <a:stretch>
            <a:fillRect/>
          </a:stretch>
        </p:blipFill>
        <p:spPr>
          <a:xfrm>
            <a:off x="1757035" y="349551"/>
            <a:ext cx="8677930" cy="6508449"/>
          </a:xfrm>
          <a:prstGeom prst="rect">
            <a:avLst/>
          </a:prstGeom>
        </p:spPr>
      </p:pic>
    </p:spTree>
    <p:extLst>
      <p:ext uri="{BB962C8B-B14F-4D97-AF65-F5344CB8AC3E}">
        <p14:creationId xmlns:p14="http://schemas.microsoft.com/office/powerpoint/2010/main" val="173760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F2C5-DA4B-4345-A707-F58670DE34E6}"/>
              </a:ext>
            </a:extLst>
          </p:cNvPr>
          <p:cNvSpPr>
            <a:spLocks noGrp="1"/>
          </p:cNvSpPr>
          <p:nvPr>
            <p:ph type="title"/>
          </p:nvPr>
        </p:nvSpPr>
        <p:spPr/>
        <p:txBody>
          <a:bodyPr/>
          <a:lstStyle/>
          <a:p>
            <a:r>
              <a:rPr lang="en-US" dirty="0"/>
              <a:t>Narrative Analysis Tools</a:t>
            </a:r>
          </a:p>
        </p:txBody>
      </p:sp>
      <p:sp>
        <p:nvSpPr>
          <p:cNvPr id="3" name="Content Placeholder 2">
            <a:extLst>
              <a:ext uri="{FF2B5EF4-FFF2-40B4-BE49-F238E27FC236}">
                <a16:creationId xmlns:a16="http://schemas.microsoft.com/office/drawing/2014/main" id="{D53A2C98-A543-8541-AA7D-333FEE39077B}"/>
              </a:ext>
            </a:extLst>
          </p:cNvPr>
          <p:cNvSpPr>
            <a:spLocks noGrp="1"/>
          </p:cNvSpPr>
          <p:nvPr>
            <p:ph idx="1"/>
          </p:nvPr>
        </p:nvSpPr>
        <p:spPr/>
        <p:txBody>
          <a:bodyPr/>
          <a:lstStyle/>
          <a:p>
            <a:r>
              <a:rPr lang="en-US" dirty="0"/>
              <a:t>Perspective: whose perspective, view or side, is being shown in the article that you selected?</a:t>
            </a:r>
          </a:p>
          <a:p>
            <a:endParaRPr lang="en-US" dirty="0"/>
          </a:p>
        </p:txBody>
      </p:sp>
      <p:pic>
        <p:nvPicPr>
          <p:cNvPr id="1028" name="Picture 4" descr="Portrait of Saheeda Nadeem outside the First Congregational Church in Kalamazoo on Tuesday, July 27, 2021. (Carlin Stiehl | MLive.com)">
            <a:extLst>
              <a:ext uri="{FF2B5EF4-FFF2-40B4-BE49-F238E27FC236}">
                <a16:creationId xmlns:a16="http://schemas.microsoft.com/office/drawing/2014/main" id="{5C95F6EA-A899-534C-9829-D8CF37A1E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765" y="3024090"/>
            <a:ext cx="5199464" cy="346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8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DF8E-D6FE-3D46-9CFE-E70444DF760B}"/>
              </a:ext>
            </a:extLst>
          </p:cNvPr>
          <p:cNvSpPr>
            <a:spLocks noGrp="1"/>
          </p:cNvSpPr>
          <p:nvPr>
            <p:ph type="title"/>
          </p:nvPr>
        </p:nvSpPr>
        <p:spPr/>
        <p:txBody>
          <a:bodyPr/>
          <a:lstStyle/>
          <a:p>
            <a:r>
              <a:rPr lang="en-US" dirty="0"/>
              <a:t>Narrative Analysis Tools</a:t>
            </a:r>
          </a:p>
        </p:txBody>
      </p:sp>
      <p:sp>
        <p:nvSpPr>
          <p:cNvPr id="3" name="Content Placeholder 2">
            <a:extLst>
              <a:ext uri="{FF2B5EF4-FFF2-40B4-BE49-F238E27FC236}">
                <a16:creationId xmlns:a16="http://schemas.microsoft.com/office/drawing/2014/main" id="{2BC59E18-3FEA-A34E-BAF7-5D42954E29A4}"/>
              </a:ext>
            </a:extLst>
          </p:cNvPr>
          <p:cNvSpPr>
            <a:spLocks noGrp="1"/>
          </p:cNvSpPr>
          <p:nvPr>
            <p:ph idx="1"/>
          </p:nvPr>
        </p:nvSpPr>
        <p:spPr>
          <a:xfrm>
            <a:off x="838200" y="1825625"/>
            <a:ext cx="3466514" cy="3859742"/>
          </a:xfrm>
        </p:spPr>
        <p:txBody>
          <a:bodyPr/>
          <a:lstStyle/>
          <a:p>
            <a:r>
              <a:rPr lang="en-US" dirty="0"/>
              <a:t>Character Development: How does the image/text try to connect the reader to the figures that are depicted? </a:t>
            </a:r>
          </a:p>
          <a:p>
            <a:endParaRPr lang="en-US" dirty="0"/>
          </a:p>
        </p:txBody>
      </p:sp>
      <p:pic>
        <p:nvPicPr>
          <p:cNvPr id="2050" name="Picture 2" descr="Supporters of Saheeda Nadeem at First Congregational Church in downtown Kalamazoo. The church has offered sanctuary to Nadeem to avoid deportation. (MLive file photo)">
            <a:extLst>
              <a:ext uri="{FF2B5EF4-FFF2-40B4-BE49-F238E27FC236}">
                <a16:creationId xmlns:a16="http://schemas.microsoft.com/office/drawing/2014/main" id="{9872AADA-01EC-2C4C-BD2A-0516F6E8F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105" y="2443460"/>
            <a:ext cx="3883081" cy="29123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attendee grabs a poster in support of Saheeda Perveen Nadeem during the Kalamazoo Lights for Liberty event at Bronson Park in downtown Kalamazoo, Michigan on Friday, July 12, 2019. (MLive file photo)">
            <a:extLst>
              <a:ext uri="{FF2B5EF4-FFF2-40B4-BE49-F238E27FC236}">
                <a16:creationId xmlns:a16="http://schemas.microsoft.com/office/drawing/2014/main" id="{DBC56C3E-25CB-DA4F-ADB6-2A17E2E2F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224" y="1690688"/>
            <a:ext cx="3114136" cy="466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2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DF8E-D6FE-3D46-9CFE-E70444DF760B}"/>
              </a:ext>
            </a:extLst>
          </p:cNvPr>
          <p:cNvSpPr>
            <a:spLocks noGrp="1"/>
          </p:cNvSpPr>
          <p:nvPr>
            <p:ph type="title"/>
          </p:nvPr>
        </p:nvSpPr>
        <p:spPr/>
        <p:txBody>
          <a:bodyPr/>
          <a:lstStyle/>
          <a:p>
            <a:r>
              <a:rPr lang="en-US" dirty="0"/>
              <a:t>Narrative Analysis Tools</a:t>
            </a:r>
          </a:p>
        </p:txBody>
      </p:sp>
      <p:sp>
        <p:nvSpPr>
          <p:cNvPr id="3" name="Content Placeholder 2">
            <a:extLst>
              <a:ext uri="{FF2B5EF4-FFF2-40B4-BE49-F238E27FC236}">
                <a16:creationId xmlns:a16="http://schemas.microsoft.com/office/drawing/2014/main" id="{2BC59E18-3FEA-A34E-BAF7-5D42954E29A4}"/>
              </a:ext>
            </a:extLst>
          </p:cNvPr>
          <p:cNvSpPr>
            <a:spLocks noGrp="1"/>
          </p:cNvSpPr>
          <p:nvPr>
            <p:ph idx="1"/>
          </p:nvPr>
        </p:nvSpPr>
        <p:spPr>
          <a:xfrm>
            <a:off x="838200" y="1825625"/>
            <a:ext cx="3522785" cy="2727296"/>
          </a:xfrm>
        </p:spPr>
        <p:txBody>
          <a:bodyPr>
            <a:normAutofit/>
          </a:bodyPr>
          <a:lstStyle/>
          <a:p>
            <a:r>
              <a:rPr lang="en-US" dirty="0"/>
              <a:t>Omission: What’s left out of your image? Was this done purposefully, do you think? </a:t>
            </a:r>
          </a:p>
        </p:txBody>
      </p:sp>
      <p:pic>
        <p:nvPicPr>
          <p:cNvPr id="4098" name="Picture 2" descr="Saheeda Perveen Nadeem, 62, sits in the First Congregational Church, United Church of Christ, in downtown Kalamazoo on the day she was scheduled for deportation by Immigration and Customs Enforcement. The church has offered sanctuary to the Pakistani who has lived in the US for 13 years and who's 20-year-old is protected under the DACA program. (MLive file photo)">
            <a:extLst>
              <a:ext uri="{FF2B5EF4-FFF2-40B4-BE49-F238E27FC236}">
                <a16:creationId xmlns:a16="http://schemas.microsoft.com/office/drawing/2014/main" id="{9F805AD8-4293-8A46-AC9C-03C6E1F32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245" y="1806546"/>
            <a:ext cx="5838204" cy="427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DF8E-D6FE-3D46-9CFE-E70444DF760B}"/>
              </a:ext>
            </a:extLst>
          </p:cNvPr>
          <p:cNvSpPr>
            <a:spLocks noGrp="1"/>
          </p:cNvSpPr>
          <p:nvPr>
            <p:ph type="title"/>
          </p:nvPr>
        </p:nvSpPr>
        <p:spPr/>
        <p:txBody>
          <a:bodyPr/>
          <a:lstStyle/>
          <a:p>
            <a:r>
              <a:rPr lang="en-US"/>
              <a:t>Narrative Analysis Tools</a:t>
            </a:r>
          </a:p>
        </p:txBody>
      </p:sp>
      <p:sp>
        <p:nvSpPr>
          <p:cNvPr id="3" name="Content Placeholder 2">
            <a:extLst>
              <a:ext uri="{FF2B5EF4-FFF2-40B4-BE49-F238E27FC236}">
                <a16:creationId xmlns:a16="http://schemas.microsoft.com/office/drawing/2014/main" id="{2BC59E18-3FEA-A34E-BAF7-5D42954E29A4}"/>
              </a:ext>
            </a:extLst>
          </p:cNvPr>
          <p:cNvSpPr>
            <a:spLocks noGrp="1"/>
          </p:cNvSpPr>
          <p:nvPr>
            <p:ph idx="1"/>
          </p:nvPr>
        </p:nvSpPr>
        <p:spPr>
          <a:xfrm>
            <a:off x="838200" y="2473053"/>
            <a:ext cx="4735286" cy="2984318"/>
          </a:xfrm>
        </p:spPr>
        <p:txBody>
          <a:bodyPr>
            <a:normAutofit/>
          </a:bodyPr>
          <a:lstStyle/>
          <a:p>
            <a:r>
              <a:rPr lang="en-US" dirty="0"/>
              <a:t>Cinematography: Describe how lighting, image composition or cropping is used to convey a certain message in the article that you’ve selected</a:t>
            </a:r>
          </a:p>
          <a:p>
            <a:endParaRPr lang="en-US" dirty="0"/>
          </a:p>
        </p:txBody>
      </p:sp>
      <p:pic>
        <p:nvPicPr>
          <p:cNvPr id="3076" name="Picture 4" descr="Portrait of Saheeda Nadeem outside the First Congregational Church in Kalamazoo on Tuesday, July 27, 2021. (Carlin Stiehl | MLive.com)">
            <a:extLst>
              <a:ext uri="{FF2B5EF4-FFF2-40B4-BE49-F238E27FC236}">
                <a16:creationId xmlns:a16="http://schemas.microsoft.com/office/drawing/2014/main" id="{6FCAF0C5-BD9E-0048-96B8-143031F71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0" y="723446"/>
            <a:ext cx="3846286" cy="576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8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DF8E-D6FE-3D46-9CFE-E70444DF760B}"/>
              </a:ext>
            </a:extLst>
          </p:cNvPr>
          <p:cNvSpPr>
            <a:spLocks noGrp="1"/>
          </p:cNvSpPr>
          <p:nvPr>
            <p:ph type="title"/>
          </p:nvPr>
        </p:nvSpPr>
        <p:spPr/>
        <p:txBody>
          <a:bodyPr/>
          <a:lstStyle/>
          <a:p>
            <a:r>
              <a:rPr lang="en-US" dirty="0"/>
              <a:t>Narrative Analysis – Understanding Your Perspective </a:t>
            </a:r>
          </a:p>
        </p:txBody>
      </p:sp>
      <p:sp>
        <p:nvSpPr>
          <p:cNvPr id="3" name="Content Placeholder 2">
            <a:extLst>
              <a:ext uri="{FF2B5EF4-FFF2-40B4-BE49-F238E27FC236}">
                <a16:creationId xmlns:a16="http://schemas.microsoft.com/office/drawing/2014/main" id="{2BC59E18-3FEA-A34E-BAF7-5D42954E29A4}"/>
              </a:ext>
            </a:extLst>
          </p:cNvPr>
          <p:cNvSpPr>
            <a:spLocks noGrp="1"/>
          </p:cNvSpPr>
          <p:nvPr>
            <p:ph idx="1"/>
          </p:nvPr>
        </p:nvSpPr>
        <p:spPr>
          <a:xfrm>
            <a:off x="191386" y="1825625"/>
            <a:ext cx="3487479" cy="4904784"/>
          </a:xfrm>
        </p:spPr>
        <p:txBody>
          <a:bodyPr>
            <a:normAutofit fontScale="92500" lnSpcReduction="10000"/>
          </a:bodyPr>
          <a:lstStyle/>
          <a:p>
            <a:r>
              <a:rPr lang="en-US" dirty="0"/>
              <a:t>Distortion: Does your article distort the reality of an event or exhibit some sort of bias? </a:t>
            </a:r>
          </a:p>
          <a:p>
            <a:r>
              <a:rPr lang="en-US" dirty="0"/>
              <a:t>Decontextualization: does the article present an event or information without the context (surrounding information) That is necessary to fully understand it?</a:t>
            </a:r>
          </a:p>
          <a:p>
            <a:endParaRPr lang="en-US" dirty="0"/>
          </a:p>
          <a:p>
            <a:endParaRPr lang="en-US" dirty="0"/>
          </a:p>
        </p:txBody>
      </p:sp>
      <p:pic>
        <p:nvPicPr>
          <p:cNvPr id="5122" name="Picture 2" descr="Saheeda Perveen Nadeem smiles at attendees during the Kalamazoo Lights for Liberty event at Bronson Park in downtown Kalamazoo, Michigan on Friday, July 12, 2019. (MLive file photo)">
            <a:extLst>
              <a:ext uri="{FF2B5EF4-FFF2-40B4-BE49-F238E27FC236}">
                <a16:creationId xmlns:a16="http://schemas.microsoft.com/office/drawing/2014/main" id="{8282C9B4-85F1-9346-A289-BCB50C740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779" y="1890834"/>
            <a:ext cx="6288314" cy="419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9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E448B-E5DA-C745-9233-274968074C5C}"/>
              </a:ext>
            </a:extLst>
          </p:cNvPr>
          <p:cNvSpPr>
            <a:spLocks noGrp="1"/>
          </p:cNvSpPr>
          <p:nvPr>
            <p:ph type="title"/>
          </p:nvPr>
        </p:nvSpPr>
        <p:spPr>
          <a:xfrm>
            <a:off x="635000" y="640823"/>
            <a:ext cx="3418659" cy="5583148"/>
          </a:xfrm>
        </p:spPr>
        <p:txBody>
          <a:bodyPr anchor="ctr">
            <a:normAutofit/>
          </a:bodyPr>
          <a:lstStyle/>
          <a:p>
            <a:r>
              <a:rPr lang="en-US" sz="5400"/>
              <a:t>What is a bias?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C948DA4-AAC1-4154-81CF-B9AB13B0E72D}"/>
              </a:ext>
            </a:extLst>
          </p:cNvPr>
          <p:cNvGraphicFramePr>
            <a:graphicFrameLocks noGrp="1"/>
          </p:cNvGraphicFramePr>
          <p:nvPr>
            <p:ph idx="1"/>
            <p:extLst>
              <p:ext uri="{D42A27DB-BD31-4B8C-83A1-F6EECF244321}">
                <p14:modId xmlns:p14="http://schemas.microsoft.com/office/powerpoint/2010/main" val="23899153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7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D369-208F-1F42-937E-49CF3FC9BCAA}"/>
              </a:ext>
            </a:extLst>
          </p:cNvPr>
          <p:cNvSpPr>
            <a:spLocks noGrp="1"/>
          </p:cNvSpPr>
          <p:nvPr>
            <p:ph type="title"/>
          </p:nvPr>
        </p:nvSpPr>
        <p:spPr/>
        <p:txBody>
          <a:bodyPr/>
          <a:lstStyle/>
          <a:p>
            <a:r>
              <a:rPr lang="en-US" dirty="0"/>
              <a:t>“A preference or inclination” – where does this come from? </a:t>
            </a:r>
          </a:p>
        </p:txBody>
      </p:sp>
      <p:sp>
        <p:nvSpPr>
          <p:cNvPr id="3" name="Content Placeholder 2">
            <a:extLst>
              <a:ext uri="{FF2B5EF4-FFF2-40B4-BE49-F238E27FC236}">
                <a16:creationId xmlns:a16="http://schemas.microsoft.com/office/drawing/2014/main" id="{79BFCCE1-215C-7F4E-B140-499153A57B12}"/>
              </a:ext>
            </a:extLst>
          </p:cNvPr>
          <p:cNvSpPr>
            <a:spLocks noGrp="1"/>
          </p:cNvSpPr>
          <p:nvPr>
            <p:ph idx="1"/>
          </p:nvPr>
        </p:nvSpPr>
        <p:spPr/>
        <p:txBody>
          <a:bodyPr/>
          <a:lstStyle/>
          <a:p>
            <a:r>
              <a:rPr lang="en-US" dirty="0"/>
              <a:t>My personal experiences as an teacher</a:t>
            </a:r>
          </a:p>
          <a:p>
            <a:pPr lvl="1"/>
            <a:r>
              <a:rPr lang="en-US" dirty="0"/>
              <a:t>Working with former refugees in Cambodia</a:t>
            </a:r>
          </a:p>
          <a:p>
            <a:pPr lvl="1"/>
            <a:r>
              <a:rPr lang="en-US" dirty="0"/>
              <a:t>Working with refugees and immigrants (both documented and undocumented) in the US</a:t>
            </a:r>
          </a:p>
          <a:p>
            <a:r>
              <a:rPr lang="en-US" dirty="0"/>
              <a:t>Knowledge/experiences gained from my work as a researcher in adult education </a:t>
            </a:r>
          </a:p>
          <a:p>
            <a:r>
              <a:rPr lang="en-US" dirty="0"/>
              <a:t>My relationship to the politics/ideologies surrounding this issue</a:t>
            </a:r>
          </a:p>
        </p:txBody>
      </p:sp>
    </p:spTree>
    <p:extLst>
      <p:ext uri="{BB962C8B-B14F-4D97-AF65-F5344CB8AC3E}">
        <p14:creationId xmlns:p14="http://schemas.microsoft.com/office/powerpoint/2010/main" val="1088481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nalogousFromDarkSeedLeftStep">
      <a:dk1>
        <a:srgbClr val="000000"/>
      </a:dk1>
      <a:lt1>
        <a:srgbClr val="FFFFFF"/>
      </a:lt1>
      <a:dk2>
        <a:srgbClr val="171734"/>
      </a:dk2>
      <a:lt2>
        <a:srgbClr val="F0F3F1"/>
      </a:lt2>
      <a:accent1>
        <a:srgbClr val="E729A9"/>
      </a:accent1>
      <a:accent2>
        <a:srgbClr val="C417D5"/>
      </a:accent2>
      <a:accent3>
        <a:srgbClr val="8729E7"/>
      </a:accent3>
      <a:accent4>
        <a:srgbClr val="3528D8"/>
      </a:accent4>
      <a:accent5>
        <a:srgbClr val="296AE7"/>
      </a:accent5>
      <a:accent6>
        <a:srgbClr val="17A7D5"/>
      </a:accent6>
      <a:hlink>
        <a:srgbClr val="3F55BF"/>
      </a:hlink>
      <a:folHlink>
        <a:srgbClr val="7F7F7F"/>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4.xml><?xml version="1.0" encoding="utf-8"?>
<a:theme xmlns:a="http://schemas.openxmlformats.org/drawingml/2006/main" name="1_ShapesVTI">
  <a:themeElements>
    <a:clrScheme name="AnalogousFromDarkSeedLeftStep">
      <a:dk1>
        <a:srgbClr val="000000"/>
      </a:dk1>
      <a:lt1>
        <a:srgbClr val="FFFFFF"/>
      </a:lt1>
      <a:dk2>
        <a:srgbClr val="1A2C2F"/>
      </a:dk2>
      <a:lt2>
        <a:srgbClr val="F1F3F0"/>
      </a:lt2>
      <a:accent1>
        <a:srgbClr val="AE4DC3"/>
      </a:accent1>
      <a:accent2>
        <a:srgbClr val="6E3FB3"/>
      </a:accent2>
      <a:accent3>
        <a:srgbClr val="4D4EC3"/>
      </a:accent3>
      <a:accent4>
        <a:srgbClr val="3B6DB1"/>
      </a:accent4>
      <a:accent5>
        <a:srgbClr val="4DB1C3"/>
      </a:accent5>
      <a:accent6>
        <a:srgbClr val="3BB193"/>
      </a:accent6>
      <a:hlink>
        <a:srgbClr val="3E93BC"/>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256</TotalTime>
  <Words>570</Words>
  <Application>Microsoft Macintosh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Aharoni</vt:lpstr>
      <vt:lpstr>Arial</vt:lpstr>
      <vt:lpstr>Avenir Next LT Pro</vt:lpstr>
      <vt:lpstr>Bierstadt</vt:lpstr>
      <vt:lpstr>Calibri</vt:lpstr>
      <vt:lpstr>Calibri Light</vt:lpstr>
      <vt:lpstr>Tw Cen MT</vt:lpstr>
      <vt:lpstr>Office Theme</vt:lpstr>
      <vt:lpstr>ShapesVTI</vt:lpstr>
      <vt:lpstr>BevelVTI</vt:lpstr>
      <vt:lpstr>1_ShapesVTI</vt:lpstr>
      <vt:lpstr>RDG 1300-P07 Thursday, 11.11</vt:lpstr>
      <vt:lpstr>PowerPoint Presentation</vt:lpstr>
      <vt:lpstr>Narrative Analysis Tools</vt:lpstr>
      <vt:lpstr>Narrative Analysis Tools</vt:lpstr>
      <vt:lpstr>Narrative Analysis Tools</vt:lpstr>
      <vt:lpstr>Narrative Analysis Tools</vt:lpstr>
      <vt:lpstr>Narrative Analysis – Understanding Your Perspective </vt:lpstr>
      <vt:lpstr>What is a bias? </vt:lpstr>
      <vt:lpstr>“A preference or inclination” – where does this come from? </vt:lpstr>
      <vt:lpstr>Understanding our Personal Biases </vt:lpstr>
      <vt:lpstr>What do we do about bias? </vt:lpstr>
      <vt:lpstr> In-Class Writing - Reflecting on Personal Biases</vt:lpstr>
      <vt:lpstr>Getting GOING with your Critical Reaction</vt:lpstr>
      <vt:lpstr>Your goal</vt:lpstr>
      <vt:lpstr>Critical Reaction Outline</vt:lpstr>
      <vt:lpstr>Extra Credit Assignment</vt:lpstr>
      <vt:lpstr>For next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RDG 1300-P06 Thursday, 11.10</dc:title>
  <dc:creator>Dyer, James M</dc:creator>
  <cp:lastModifiedBy>Dyer, James M</cp:lastModifiedBy>
  <cp:revision>5</cp:revision>
  <dcterms:created xsi:type="dcterms:W3CDTF">2021-11-10T14:54:09Z</dcterms:created>
  <dcterms:modified xsi:type="dcterms:W3CDTF">2021-11-11T17:33:00Z</dcterms:modified>
</cp:coreProperties>
</file>