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1" r:id="rId4"/>
    <p:sldMasterId id="2147483802" r:id="rId5"/>
  </p:sldMasterIdLst>
  <p:sldIdLst>
    <p:sldId id="256" r:id="rId6"/>
    <p:sldId id="257" r:id="rId7"/>
    <p:sldId id="283" r:id="rId8"/>
    <p:sldId id="275" r:id="rId9"/>
    <p:sldId id="282" r:id="rId10"/>
    <p:sldId id="277" r:id="rId11"/>
    <p:sldId id="258" r:id="rId12"/>
    <p:sldId id="264" r:id="rId13"/>
    <p:sldId id="265" r:id="rId14"/>
    <p:sldId id="266" r:id="rId15"/>
    <p:sldId id="267" r:id="rId16"/>
    <p:sldId id="268" r:id="rId17"/>
    <p:sldId id="272" r:id="rId18"/>
    <p:sldId id="269" r:id="rId19"/>
    <p:sldId id="270" r:id="rId20"/>
    <p:sldId id="271" r:id="rId21"/>
    <p:sldId id="276" r:id="rId22"/>
    <p:sldId id="278" r:id="rId23"/>
    <p:sldId id="280" r:id="rId24"/>
    <p:sldId id="281" r:id="rId25"/>
    <p:sldId id="284" r:id="rId26"/>
    <p:sldId id="285" r:id="rId27"/>
    <p:sldId id="286" r:id="rId28"/>
    <p:sldId id="27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93D18F-1176-F645-A674-B4B232B130D5}" v="283" dt="2021-11-09T18:34:04.032"/>
    <p1510:client id="{58D6A1CA-F685-932E-1B3F-D6916FA043A6}" v="258" dt="2021-11-09T15:58:52.318"/>
    <p1510:client id="{73D7AB60-816A-4897-BA95-3C6E7387D96C}" v="96" dt="2021-11-09T18:31:00.6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p:restoredTop sz="94729"/>
  </p:normalViewPr>
  <p:slideViewPr>
    <p:cSldViewPr snapToGrid="0">
      <p:cViewPr varScale="1">
        <p:scale>
          <a:sx n="109" d="100"/>
          <a:sy n="109" d="100"/>
        </p:scale>
        <p:origin x="5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683544-F2BF-4EB8-8F8C-D50B753D68EA}"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6F5A1E2-C5DE-4270-BDA8-F0D33C173D4F}">
      <dgm:prSet/>
      <dgm:spPr/>
      <dgm:t>
        <a:bodyPr/>
        <a:lstStyle/>
        <a:p>
          <a:r>
            <a:rPr lang="en-US"/>
            <a:t>In academic/philosophical arguments, it's important that ideas/concepts/supporting details connect back to the thesis or premise of the argument</a:t>
          </a:r>
        </a:p>
      </dgm:t>
    </dgm:pt>
    <dgm:pt modelId="{B54E3137-77FF-40E8-A8AC-C3D2FAE3A0AB}" type="parTrans" cxnId="{FE2BB1E6-4180-4DCA-8200-881C4C891B1D}">
      <dgm:prSet/>
      <dgm:spPr/>
      <dgm:t>
        <a:bodyPr/>
        <a:lstStyle/>
        <a:p>
          <a:endParaRPr lang="en-US"/>
        </a:p>
      </dgm:t>
    </dgm:pt>
    <dgm:pt modelId="{4D69EC30-0343-4187-9074-4B71192F15A4}" type="sibTrans" cxnId="{FE2BB1E6-4180-4DCA-8200-881C4C891B1D}">
      <dgm:prSet/>
      <dgm:spPr/>
      <dgm:t>
        <a:bodyPr/>
        <a:lstStyle/>
        <a:p>
          <a:endParaRPr lang="en-US"/>
        </a:p>
      </dgm:t>
    </dgm:pt>
    <dgm:pt modelId="{B7828F2E-1EC9-4840-8125-5D080A7E5249}">
      <dgm:prSet/>
      <dgm:spPr/>
      <dgm:t>
        <a:bodyPr/>
        <a:lstStyle/>
        <a:p>
          <a:r>
            <a:rPr lang="en-US" b="1"/>
            <a:t>Logical fallacies </a:t>
          </a:r>
          <a:r>
            <a:rPr lang="en-US"/>
            <a:t>are shortcuts that are sometimes employed to distract or distort this connection </a:t>
          </a:r>
        </a:p>
      </dgm:t>
    </dgm:pt>
    <dgm:pt modelId="{D19443B3-2817-4B8C-BC72-AFFDFB0CCEF4}" type="parTrans" cxnId="{A11C5F7A-C8CB-45D4-B222-914DD0FD83B6}">
      <dgm:prSet/>
      <dgm:spPr/>
      <dgm:t>
        <a:bodyPr/>
        <a:lstStyle/>
        <a:p>
          <a:endParaRPr lang="en-US"/>
        </a:p>
      </dgm:t>
    </dgm:pt>
    <dgm:pt modelId="{D3DBE2EF-1603-41A6-BF74-E80F724B7E20}" type="sibTrans" cxnId="{A11C5F7A-C8CB-45D4-B222-914DD0FD83B6}">
      <dgm:prSet/>
      <dgm:spPr/>
      <dgm:t>
        <a:bodyPr/>
        <a:lstStyle/>
        <a:p>
          <a:endParaRPr lang="en-US"/>
        </a:p>
      </dgm:t>
    </dgm:pt>
    <dgm:pt modelId="{CF47F50B-8968-4911-9AD5-AD9EDB234E76}" type="pres">
      <dgm:prSet presAssocID="{AD683544-F2BF-4EB8-8F8C-D50B753D68EA}" presName="vert0" presStyleCnt="0">
        <dgm:presLayoutVars>
          <dgm:dir/>
          <dgm:animOne val="branch"/>
          <dgm:animLvl val="lvl"/>
        </dgm:presLayoutVars>
      </dgm:prSet>
      <dgm:spPr/>
    </dgm:pt>
    <dgm:pt modelId="{76D411DD-7C89-418C-AABA-4FAF86757AE1}" type="pres">
      <dgm:prSet presAssocID="{26F5A1E2-C5DE-4270-BDA8-F0D33C173D4F}" presName="thickLine" presStyleLbl="alignNode1" presStyleIdx="0" presStyleCnt="2"/>
      <dgm:spPr/>
    </dgm:pt>
    <dgm:pt modelId="{77F09D85-AD83-4BC2-8C28-52AAFD258A4A}" type="pres">
      <dgm:prSet presAssocID="{26F5A1E2-C5DE-4270-BDA8-F0D33C173D4F}" presName="horz1" presStyleCnt="0"/>
      <dgm:spPr/>
    </dgm:pt>
    <dgm:pt modelId="{70E7059A-6E59-4469-93A0-7B602428C463}" type="pres">
      <dgm:prSet presAssocID="{26F5A1E2-C5DE-4270-BDA8-F0D33C173D4F}" presName="tx1" presStyleLbl="revTx" presStyleIdx="0" presStyleCnt="2"/>
      <dgm:spPr/>
    </dgm:pt>
    <dgm:pt modelId="{2E9BAB07-0D01-43D7-830E-82C741E01637}" type="pres">
      <dgm:prSet presAssocID="{26F5A1E2-C5DE-4270-BDA8-F0D33C173D4F}" presName="vert1" presStyleCnt="0"/>
      <dgm:spPr/>
    </dgm:pt>
    <dgm:pt modelId="{D2DCFAAA-EDFF-4EE3-9FDF-B112740380A1}" type="pres">
      <dgm:prSet presAssocID="{B7828F2E-1EC9-4840-8125-5D080A7E5249}" presName="thickLine" presStyleLbl="alignNode1" presStyleIdx="1" presStyleCnt="2"/>
      <dgm:spPr/>
    </dgm:pt>
    <dgm:pt modelId="{80B860D8-7E86-44D0-8F1A-C4C0D2064828}" type="pres">
      <dgm:prSet presAssocID="{B7828F2E-1EC9-4840-8125-5D080A7E5249}" presName="horz1" presStyleCnt="0"/>
      <dgm:spPr/>
    </dgm:pt>
    <dgm:pt modelId="{F01C6ED5-5DD6-438F-AB9B-4B26208141B9}" type="pres">
      <dgm:prSet presAssocID="{B7828F2E-1EC9-4840-8125-5D080A7E5249}" presName="tx1" presStyleLbl="revTx" presStyleIdx="1" presStyleCnt="2"/>
      <dgm:spPr/>
    </dgm:pt>
    <dgm:pt modelId="{FA795A3E-4AEA-469E-AF12-BF095F82BFA6}" type="pres">
      <dgm:prSet presAssocID="{B7828F2E-1EC9-4840-8125-5D080A7E5249}" presName="vert1" presStyleCnt="0"/>
      <dgm:spPr/>
    </dgm:pt>
  </dgm:ptLst>
  <dgm:cxnLst>
    <dgm:cxn modelId="{D6E91676-0EE4-4B1E-85D7-160FD59DDC21}" type="presOf" srcId="{26F5A1E2-C5DE-4270-BDA8-F0D33C173D4F}" destId="{70E7059A-6E59-4469-93A0-7B602428C463}" srcOrd="0" destOrd="0" presId="urn:microsoft.com/office/officeart/2008/layout/LinedList"/>
    <dgm:cxn modelId="{A11C5F7A-C8CB-45D4-B222-914DD0FD83B6}" srcId="{AD683544-F2BF-4EB8-8F8C-D50B753D68EA}" destId="{B7828F2E-1EC9-4840-8125-5D080A7E5249}" srcOrd="1" destOrd="0" parTransId="{D19443B3-2817-4B8C-BC72-AFFDFB0CCEF4}" sibTransId="{D3DBE2EF-1603-41A6-BF74-E80F724B7E20}"/>
    <dgm:cxn modelId="{B38E1AAC-09EE-452B-AAF5-885253A0EC17}" type="presOf" srcId="{B7828F2E-1EC9-4840-8125-5D080A7E5249}" destId="{F01C6ED5-5DD6-438F-AB9B-4B26208141B9}" srcOrd="0" destOrd="0" presId="urn:microsoft.com/office/officeart/2008/layout/LinedList"/>
    <dgm:cxn modelId="{6A2634BE-DF63-4633-9C09-1E706ECF8396}" type="presOf" srcId="{AD683544-F2BF-4EB8-8F8C-D50B753D68EA}" destId="{CF47F50B-8968-4911-9AD5-AD9EDB234E76}" srcOrd="0" destOrd="0" presId="urn:microsoft.com/office/officeart/2008/layout/LinedList"/>
    <dgm:cxn modelId="{FE2BB1E6-4180-4DCA-8200-881C4C891B1D}" srcId="{AD683544-F2BF-4EB8-8F8C-D50B753D68EA}" destId="{26F5A1E2-C5DE-4270-BDA8-F0D33C173D4F}" srcOrd="0" destOrd="0" parTransId="{B54E3137-77FF-40E8-A8AC-C3D2FAE3A0AB}" sibTransId="{4D69EC30-0343-4187-9074-4B71192F15A4}"/>
    <dgm:cxn modelId="{F09C79BA-E317-44A7-96FC-F8E30771EC08}" type="presParOf" srcId="{CF47F50B-8968-4911-9AD5-AD9EDB234E76}" destId="{76D411DD-7C89-418C-AABA-4FAF86757AE1}" srcOrd="0" destOrd="0" presId="urn:microsoft.com/office/officeart/2008/layout/LinedList"/>
    <dgm:cxn modelId="{7B17DF66-8042-4A92-B5B0-6207955184DD}" type="presParOf" srcId="{CF47F50B-8968-4911-9AD5-AD9EDB234E76}" destId="{77F09D85-AD83-4BC2-8C28-52AAFD258A4A}" srcOrd="1" destOrd="0" presId="urn:microsoft.com/office/officeart/2008/layout/LinedList"/>
    <dgm:cxn modelId="{CE19FC2A-6850-4801-A05F-AE796C493248}" type="presParOf" srcId="{77F09D85-AD83-4BC2-8C28-52AAFD258A4A}" destId="{70E7059A-6E59-4469-93A0-7B602428C463}" srcOrd="0" destOrd="0" presId="urn:microsoft.com/office/officeart/2008/layout/LinedList"/>
    <dgm:cxn modelId="{C1571CEC-6196-472D-ADF8-FF66A2CD7EEF}" type="presParOf" srcId="{77F09D85-AD83-4BC2-8C28-52AAFD258A4A}" destId="{2E9BAB07-0D01-43D7-830E-82C741E01637}" srcOrd="1" destOrd="0" presId="urn:microsoft.com/office/officeart/2008/layout/LinedList"/>
    <dgm:cxn modelId="{F4BB763A-4FBA-4842-82CD-EBBA8E18C425}" type="presParOf" srcId="{CF47F50B-8968-4911-9AD5-AD9EDB234E76}" destId="{D2DCFAAA-EDFF-4EE3-9FDF-B112740380A1}" srcOrd="2" destOrd="0" presId="urn:microsoft.com/office/officeart/2008/layout/LinedList"/>
    <dgm:cxn modelId="{B2F769EF-4C1A-4F2B-B01D-45B9DCA283FB}" type="presParOf" srcId="{CF47F50B-8968-4911-9AD5-AD9EDB234E76}" destId="{80B860D8-7E86-44D0-8F1A-C4C0D2064828}" srcOrd="3" destOrd="0" presId="urn:microsoft.com/office/officeart/2008/layout/LinedList"/>
    <dgm:cxn modelId="{BE20CF22-9639-4A9E-BFF9-0D840DECE90E}" type="presParOf" srcId="{80B860D8-7E86-44D0-8F1A-C4C0D2064828}" destId="{F01C6ED5-5DD6-438F-AB9B-4B26208141B9}" srcOrd="0" destOrd="0" presId="urn:microsoft.com/office/officeart/2008/layout/LinedList"/>
    <dgm:cxn modelId="{8DA52148-70CC-4717-B1C3-12868D8C2EC3}" type="presParOf" srcId="{80B860D8-7E86-44D0-8F1A-C4C0D2064828}" destId="{FA795A3E-4AEA-469E-AF12-BF095F82BFA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7FF848-2532-43D7-A25C-027F208C819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E07380E-7D07-4BB7-91A1-763A678FE9FA}">
      <dgm:prSet/>
      <dgm:spPr/>
      <dgm:t>
        <a:bodyPr/>
        <a:lstStyle/>
        <a:p>
          <a:r>
            <a:rPr lang="en-US"/>
            <a:t>•Ad Hominem  (Two types)</a:t>
          </a:r>
        </a:p>
      </dgm:t>
    </dgm:pt>
    <dgm:pt modelId="{8273E080-5BC9-4A2E-9457-691F8FEF9256}" type="parTrans" cxnId="{ABEB4077-0CB7-4910-BD42-450CBB06DDC0}">
      <dgm:prSet/>
      <dgm:spPr/>
      <dgm:t>
        <a:bodyPr/>
        <a:lstStyle/>
        <a:p>
          <a:endParaRPr lang="en-US"/>
        </a:p>
      </dgm:t>
    </dgm:pt>
    <dgm:pt modelId="{D9ABD710-1AB5-4FA4-9C75-FEA1002EBB8B}" type="sibTrans" cxnId="{ABEB4077-0CB7-4910-BD42-450CBB06DDC0}">
      <dgm:prSet/>
      <dgm:spPr/>
      <dgm:t>
        <a:bodyPr/>
        <a:lstStyle/>
        <a:p>
          <a:endParaRPr lang="en-US"/>
        </a:p>
      </dgm:t>
    </dgm:pt>
    <dgm:pt modelId="{D072C39A-B6A1-4272-8703-794133CE8749}">
      <dgm:prSet/>
      <dgm:spPr/>
      <dgm:t>
        <a:bodyPr/>
        <a:lstStyle/>
        <a:p>
          <a:r>
            <a:rPr lang="en-US"/>
            <a:t>Circumstantial ad hominem- Involves an attempt to discredit an argument or view by calling attention to the circumstances or situation of those who advance it</a:t>
          </a:r>
        </a:p>
      </dgm:t>
    </dgm:pt>
    <dgm:pt modelId="{F25D53B5-E711-4C1B-8A0A-A5B292D80692}" type="parTrans" cxnId="{213C9671-C8C4-4D4F-B200-6DD52626E217}">
      <dgm:prSet/>
      <dgm:spPr/>
      <dgm:t>
        <a:bodyPr/>
        <a:lstStyle/>
        <a:p>
          <a:endParaRPr lang="en-US"/>
        </a:p>
      </dgm:t>
    </dgm:pt>
    <dgm:pt modelId="{B89D5F06-D454-41F1-8CAF-4BF2CE28B5C6}" type="sibTrans" cxnId="{213C9671-C8C4-4D4F-B200-6DD52626E217}">
      <dgm:prSet/>
      <dgm:spPr/>
      <dgm:t>
        <a:bodyPr/>
        <a:lstStyle/>
        <a:p>
          <a:endParaRPr lang="en-US"/>
        </a:p>
      </dgm:t>
    </dgm:pt>
    <dgm:pt modelId="{345CD465-D3BD-4F74-A97A-50B3933BD4CB}">
      <dgm:prSet/>
      <dgm:spPr/>
      <dgm:t>
        <a:bodyPr/>
        <a:lstStyle/>
        <a:p>
          <a:r>
            <a:rPr lang="en-US"/>
            <a:t>Tu quoque- An attempt to discredit an argument or view by suggesting that ones opponent is hypocritical</a:t>
          </a:r>
        </a:p>
      </dgm:t>
    </dgm:pt>
    <dgm:pt modelId="{17687258-A347-4BAE-BA08-DD38A88B8C1D}" type="parTrans" cxnId="{788070AC-4D9E-40A3-9AAF-D46171640390}">
      <dgm:prSet/>
      <dgm:spPr/>
      <dgm:t>
        <a:bodyPr/>
        <a:lstStyle/>
        <a:p>
          <a:endParaRPr lang="en-US"/>
        </a:p>
      </dgm:t>
    </dgm:pt>
    <dgm:pt modelId="{58C3DFE0-A02A-4A31-B499-0C233FC3F3F7}" type="sibTrans" cxnId="{788070AC-4D9E-40A3-9AAF-D46171640390}">
      <dgm:prSet/>
      <dgm:spPr/>
      <dgm:t>
        <a:bodyPr/>
        <a:lstStyle/>
        <a:p>
          <a:endParaRPr lang="en-US"/>
        </a:p>
      </dgm:t>
    </dgm:pt>
    <dgm:pt modelId="{E552BB07-E942-47ED-B562-3598038A6B43}" type="pres">
      <dgm:prSet presAssocID="{817FF848-2532-43D7-A25C-027F208C819E}" presName="linear" presStyleCnt="0">
        <dgm:presLayoutVars>
          <dgm:animLvl val="lvl"/>
          <dgm:resizeHandles val="exact"/>
        </dgm:presLayoutVars>
      </dgm:prSet>
      <dgm:spPr/>
    </dgm:pt>
    <dgm:pt modelId="{5C74511B-463E-44C2-8E16-8E52054465E4}" type="pres">
      <dgm:prSet presAssocID="{4E07380E-7D07-4BB7-91A1-763A678FE9FA}" presName="parentText" presStyleLbl="node1" presStyleIdx="0" presStyleCnt="3">
        <dgm:presLayoutVars>
          <dgm:chMax val="0"/>
          <dgm:bulletEnabled val="1"/>
        </dgm:presLayoutVars>
      </dgm:prSet>
      <dgm:spPr/>
    </dgm:pt>
    <dgm:pt modelId="{645A2E8C-364B-419B-8028-3870E37F2357}" type="pres">
      <dgm:prSet presAssocID="{D9ABD710-1AB5-4FA4-9C75-FEA1002EBB8B}" presName="spacer" presStyleCnt="0"/>
      <dgm:spPr/>
    </dgm:pt>
    <dgm:pt modelId="{485C47C4-CDC1-4697-A11F-E94989E69ABE}" type="pres">
      <dgm:prSet presAssocID="{D072C39A-B6A1-4272-8703-794133CE8749}" presName="parentText" presStyleLbl="node1" presStyleIdx="1" presStyleCnt="3">
        <dgm:presLayoutVars>
          <dgm:chMax val="0"/>
          <dgm:bulletEnabled val="1"/>
        </dgm:presLayoutVars>
      </dgm:prSet>
      <dgm:spPr/>
    </dgm:pt>
    <dgm:pt modelId="{46CF0E60-A015-4575-9F36-B87AFCAC15C0}" type="pres">
      <dgm:prSet presAssocID="{B89D5F06-D454-41F1-8CAF-4BF2CE28B5C6}" presName="spacer" presStyleCnt="0"/>
      <dgm:spPr/>
    </dgm:pt>
    <dgm:pt modelId="{78569AE0-6CE9-4FD7-8BE9-9B3E5DF1ACD9}" type="pres">
      <dgm:prSet presAssocID="{345CD465-D3BD-4F74-A97A-50B3933BD4CB}" presName="parentText" presStyleLbl="node1" presStyleIdx="2" presStyleCnt="3">
        <dgm:presLayoutVars>
          <dgm:chMax val="0"/>
          <dgm:bulletEnabled val="1"/>
        </dgm:presLayoutVars>
      </dgm:prSet>
      <dgm:spPr/>
    </dgm:pt>
  </dgm:ptLst>
  <dgm:cxnLst>
    <dgm:cxn modelId="{EC265932-7B0D-476F-88A8-2D9060ACEC7A}" type="presOf" srcId="{817FF848-2532-43D7-A25C-027F208C819E}" destId="{E552BB07-E942-47ED-B562-3598038A6B43}" srcOrd="0" destOrd="0" presId="urn:microsoft.com/office/officeart/2005/8/layout/vList2"/>
    <dgm:cxn modelId="{213C9671-C8C4-4D4F-B200-6DD52626E217}" srcId="{817FF848-2532-43D7-A25C-027F208C819E}" destId="{D072C39A-B6A1-4272-8703-794133CE8749}" srcOrd="1" destOrd="0" parTransId="{F25D53B5-E711-4C1B-8A0A-A5B292D80692}" sibTransId="{B89D5F06-D454-41F1-8CAF-4BF2CE28B5C6}"/>
    <dgm:cxn modelId="{ABEB4077-0CB7-4910-BD42-450CBB06DDC0}" srcId="{817FF848-2532-43D7-A25C-027F208C819E}" destId="{4E07380E-7D07-4BB7-91A1-763A678FE9FA}" srcOrd="0" destOrd="0" parTransId="{8273E080-5BC9-4A2E-9457-691F8FEF9256}" sibTransId="{D9ABD710-1AB5-4FA4-9C75-FEA1002EBB8B}"/>
    <dgm:cxn modelId="{6896638D-0A9A-4ED8-9A12-3D77C2A920E0}" type="presOf" srcId="{4E07380E-7D07-4BB7-91A1-763A678FE9FA}" destId="{5C74511B-463E-44C2-8E16-8E52054465E4}" srcOrd="0" destOrd="0" presId="urn:microsoft.com/office/officeart/2005/8/layout/vList2"/>
    <dgm:cxn modelId="{788070AC-4D9E-40A3-9AAF-D46171640390}" srcId="{817FF848-2532-43D7-A25C-027F208C819E}" destId="{345CD465-D3BD-4F74-A97A-50B3933BD4CB}" srcOrd="2" destOrd="0" parTransId="{17687258-A347-4BAE-BA08-DD38A88B8C1D}" sibTransId="{58C3DFE0-A02A-4A31-B499-0C233FC3F3F7}"/>
    <dgm:cxn modelId="{DDF470E8-2F75-4F03-BA60-788C8EAED3DF}" type="presOf" srcId="{345CD465-D3BD-4F74-A97A-50B3933BD4CB}" destId="{78569AE0-6CE9-4FD7-8BE9-9B3E5DF1ACD9}" srcOrd="0" destOrd="0" presId="urn:microsoft.com/office/officeart/2005/8/layout/vList2"/>
    <dgm:cxn modelId="{0AA98CF6-89C2-4A0E-8EE2-636F1B16C15F}" type="presOf" srcId="{D072C39A-B6A1-4272-8703-794133CE8749}" destId="{485C47C4-CDC1-4697-A11F-E94989E69ABE}" srcOrd="0" destOrd="0" presId="urn:microsoft.com/office/officeart/2005/8/layout/vList2"/>
    <dgm:cxn modelId="{8B337BA0-3BE3-4F27-A6CC-C00CE3124996}" type="presParOf" srcId="{E552BB07-E942-47ED-B562-3598038A6B43}" destId="{5C74511B-463E-44C2-8E16-8E52054465E4}" srcOrd="0" destOrd="0" presId="urn:microsoft.com/office/officeart/2005/8/layout/vList2"/>
    <dgm:cxn modelId="{308B8518-A902-4416-AADC-62415F2A81E0}" type="presParOf" srcId="{E552BB07-E942-47ED-B562-3598038A6B43}" destId="{645A2E8C-364B-419B-8028-3870E37F2357}" srcOrd="1" destOrd="0" presId="urn:microsoft.com/office/officeart/2005/8/layout/vList2"/>
    <dgm:cxn modelId="{D01095CF-4A3D-457E-91B0-6DA4EC8EA237}" type="presParOf" srcId="{E552BB07-E942-47ED-B562-3598038A6B43}" destId="{485C47C4-CDC1-4697-A11F-E94989E69ABE}" srcOrd="2" destOrd="0" presId="urn:microsoft.com/office/officeart/2005/8/layout/vList2"/>
    <dgm:cxn modelId="{260A7C06-0515-4587-870E-AB790DEF7A0F}" type="presParOf" srcId="{E552BB07-E942-47ED-B562-3598038A6B43}" destId="{46CF0E60-A015-4575-9F36-B87AFCAC15C0}" srcOrd="3" destOrd="0" presId="urn:microsoft.com/office/officeart/2005/8/layout/vList2"/>
    <dgm:cxn modelId="{1DE48467-B6A4-4E55-900A-40335E30AC6E}" type="presParOf" srcId="{E552BB07-E942-47ED-B562-3598038A6B43}" destId="{78569AE0-6CE9-4FD7-8BE9-9B3E5DF1ACD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411DD-7C89-418C-AABA-4FAF86757AE1}">
      <dsp:nvSpPr>
        <dsp:cNvPr id="0" name=""/>
        <dsp:cNvSpPr/>
      </dsp:nvSpPr>
      <dsp:spPr>
        <a:xfrm>
          <a:off x="0" y="0"/>
          <a:ext cx="53933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E7059A-6E59-4469-93A0-7B602428C463}">
      <dsp:nvSpPr>
        <dsp:cNvPr id="0" name=""/>
        <dsp:cNvSpPr/>
      </dsp:nvSpPr>
      <dsp:spPr>
        <a:xfrm>
          <a:off x="0" y="0"/>
          <a:ext cx="5393361"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In academic/philosophical arguments, it's important that ideas/concepts/supporting details connect back to the thesis or premise of the argument</a:t>
          </a:r>
        </a:p>
      </dsp:txBody>
      <dsp:txXfrm>
        <a:off x="0" y="0"/>
        <a:ext cx="5393361" cy="2175669"/>
      </dsp:txXfrm>
    </dsp:sp>
    <dsp:sp modelId="{D2DCFAAA-EDFF-4EE3-9FDF-B112740380A1}">
      <dsp:nvSpPr>
        <dsp:cNvPr id="0" name=""/>
        <dsp:cNvSpPr/>
      </dsp:nvSpPr>
      <dsp:spPr>
        <a:xfrm>
          <a:off x="0" y="2175669"/>
          <a:ext cx="5393361" cy="0"/>
        </a:xfrm>
        <a:prstGeom prst="line">
          <a:avLst/>
        </a:prstGeom>
        <a:solidFill>
          <a:schemeClr val="accent2">
            <a:hueOff val="-1489241"/>
            <a:satOff val="1647"/>
            <a:lumOff val="5881"/>
            <a:alphaOff val="0"/>
          </a:schemeClr>
        </a:solidFill>
        <a:ln w="12700" cap="flat" cmpd="sng" algn="ctr">
          <a:solidFill>
            <a:schemeClr val="accent2">
              <a:hueOff val="-1489241"/>
              <a:satOff val="1647"/>
              <a:lumOff val="58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1C6ED5-5DD6-438F-AB9B-4B26208141B9}">
      <dsp:nvSpPr>
        <dsp:cNvPr id="0" name=""/>
        <dsp:cNvSpPr/>
      </dsp:nvSpPr>
      <dsp:spPr>
        <a:xfrm>
          <a:off x="0" y="2175669"/>
          <a:ext cx="5393361"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a:t>Logical fallacies </a:t>
          </a:r>
          <a:r>
            <a:rPr lang="en-US" sz="2700" kern="1200"/>
            <a:t>are shortcuts that are sometimes employed to distract or distort this connection </a:t>
          </a:r>
        </a:p>
      </dsp:txBody>
      <dsp:txXfrm>
        <a:off x="0" y="2175669"/>
        <a:ext cx="5393361" cy="21756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4511B-463E-44C2-8E16-8E52054465E4}">
      <dsp:nvSpPr>
        <dsp:cNvPr id="0" name=""/>
        <dsp:cNvSpPr/>
      </dsp:nvSpPr>
      <dsp:spPr>
        <a:xfrm>
          <a:off x="0" y="4390"/>
          <a:ext cx="5721484" cy="14091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•Ad Hominem  (Two types)</a:t>
          </a:r>
        </a:p>
      </dsp:txBody>
      <dsp:txXfrm>
        <a:off x="68787" y="73177"/>
        <a:ext cx="5583910" cy="1271544"/>
      </dsp:txXfrm>
    </dsp:sp>
    <dsp:sp modelId="{485C47C4-CDC1-4697-A11F-E94989E69ABE}">
      <dsp:nvSpPr>
        <dsp:cNvPr id="0" name=""/>
        <dsp:cNvSpPr/>
      </dsp:nvSpPr>
      <dsp:spPr>
        <a:xfrm>
          <a:off x="0" y="1471109"/>
          <a:ext cx="5721484" cy="14091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Circumstantial ad hominem- Involves an attempt to discredit an argument or view by calling attention to the circumstances or situation of those who advance it</a:t>
          </a:r>
        </a:p>
      </dsp:txBody>
      <dsp:txXfrm>
        <a:off x="68787" y="1539896"/>
        <a:ext cx="5583910" cy="1271544"/>
      </dsp:txXfrm>
    </dsp:sp>
    <dsp:sp modelId="{78569AE0-6CE9-4FD7-8BE9-9B3E5DF1ACD9}">
      <dsp:nvSpPr>
        <dsp:cNvPr id="0" name=""/>
        <dsp:cNvSpPr/>
      </dsp:nvSpPr>
      <dsp:spPr>
        <a:xfrm>
          <a:off x="0" y="2937828"/>
          <a:ext cx="5721484" cy="14091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Tu quoque- An attempt to discredit an argument or view by suggesting that ones opponent is hypocritical</a:t>
          </a:r>
        </a:p>
      </dsp:txBody>
      <dsp:txXfrm>
        <a:off x="68787" y="3006615"/>
        <a:ext cx="5583910" cy="127154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284A420-F50C-4C2C-B88E-E6F4EF504B6E}"/>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893A6D2E-5228-4998-9E24-EFCCA024675E}"/>
              </a:ext>
            </a:extLst>
          </p:cNvPr>
          <p:cNvSpPr/>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9D878C-9930-44AF-AE18-FCA0DAE10D39}"/>
              </a:ext>
            </a:extLst>
          </p:cNvPr>
          <p:cNvSpPr>
            <a:spLocks noGrp="1"/>
          </p:cNvSpPr>
          <p:nvPr>
            <p:ph type="ctrTitle"/>
          </p:nvPr>
        </p:nvSpPr>
        <p:spPr>
          <a:xfrm>
            <a:off x="761802" y="852055"/>
            <a:ext cx="10380572" cy="2581463"/>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CD82D608-1F8D-47BB-B595-43B7BEACA90A}"/>
              </a:ext>
            </a:extLst>
          </p:cNvPr>
          <p:cNvSpPr>
            <a:spLocks noGrp="1"/>
          </p:cNvSpPr>
          <p:nvPr>
            <p:ph type="subTitle" idx="1"/>
          </p:nvPr>
        </p:nvSpPr>
        <p:spPr>
          <a:xfrm>
            <a:off x="761802" y="3754582"/>
            <a:ext cx="10380572" cy="224443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D3C1DA-DAC9-422B-9450-54A7E03B3DE0}"/>
              </a:ext>
            </a:extLst>
          </p:cNvPr>
          <p:cNvSpPr>
            <a:spLocks noGrp="1"/>
          </p:cNvSpPr>
          <p:nvPr>
            <p:ph type="dt" sz="half" idx="10"/>
          </p:nvPr>
        </p:nvSpPr>
        <p:spPr/>
        <p:txBody>
          <a:bodyPr/>
          <a:lstStyle/>
          <a:p>
            <a:fld id="{3341EE12-F28E-4B03-A404-A8FCAE0F6316}" type="datetime1">
              <a:rPr lang="en-US" smtClean="0"/>
              <a:t>11/9/21</a:t>
            </a:fld>
            <a:endParaRPr lang="en-US"/>
          </a:p>
        </p:txBody>
      </p:sp>
      <p:sp>
        <p:nvSpPr>
          <p:cNvPr id="5" name="Footer Placeholder 4">
            <a:extLst>
              <a:ext uri="{FF2B5EF4-FFF2-40B4-BE49-F238E27FC236}">
                <a16:creationId xmlns:a16="http://schemas.microsoft.com/office/drawing/2014/main" id="{6739A2B9-3E23-4C08-A5CE-698861210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2E61E-26F7-4369-8F2F-6D3CDF644D94}"/>
              </a:ext>
            </a:extLst>
          </p:cNvPr>
          <p:cNvSpPr>
            <a:spLocks noGrp="1"/>
          </p:cNvSpPr>
          <p:nvPr>
            <p:ph type="sldNum" sz="quarter" idx="12"/>
          </p:nvPr>
        </p:nvSpPr>
        <p:spPr/>
        <p:txBody>
          <a:bodyPr/>
          <a:lstStyle/>
          <a:p>
            <a:fld id="{B4A918BC-4D43-4B42-B3C0-E7EBE25E6AF0}" type="slidenum">
              <a:rPr lang="en-US" smtClean="0"/>
              <a:t>‹#›</a:t>
            </a:fld>
            <a:endParaRPr lang="en-US"/>
          </a:p>
        </p:txBody>
      </p:sp>
      <p:cxnSp>
        <p:nvCxnSpPr>
          <p:cNvPr id="23" name="Straight Connector 22">
            <a:extLst>
              <a:ext uri="{FF2B5EF4-FFF2-40B4-BE49-F238E27FC236}">
                <a16:creationId xmlns:a16="http://schemas.microsoft.com/office/drawing/2014/main" id="{3ADB48DB-8E25-4F2F-8C02-5B793937255F}"/>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2BA7E3-7313-49C8-A245-A85BDEB13EB3}"/>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431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69F7-12D5-40F0-88F0-33D60AEB02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5BB511-E79D-41D8-AF91-14A5C803FC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05DFA-4DAF-4B30-8032-503081AEA4BF}"/>
              </a:ext>
            </a:extLst>
          </p:cNvPr>
          <p:cNvSpPr>
            <a:spLocks noGrp="1"/>
          </p:cNvSpPr>
          <p:nvPr>
            <p:ph type="dt" sz="half" idx="10"/>
          </p:nvPr>
        </p:nvSpPr>
        <p:spPr/>
        <p:txBody>
          <a:bodyPr/>
          <a:lstStyle/>
          <a:p>
            <a:fld id="{B68B8189-0D9C-48A6-9FA3-862227B094CE}" type="datetime1">
              <a:rPr lang="en-US" smtClean="0"/>
              <a:t>11/9/21</a:t>
            </a:fld>
            <a:endParaRPr lang="en-US"/>
          </a:p>
        </p:txBody>
      </p:sp>
      <p:sp>
        <p:nvSpPr>
          <p:cNvPr id="5" name="Footer Placeholder 4">
            <a:extLst>
              <a:ext uri="{FF2B5EF4-FFF2-40B4-BE49-F238E27FC236}">
                <a16:creationId xmlns:a16="http://schemas.microsoft.com/office/drawing/2014/main" id="{E034FBF5-16C0-46A0-916A-4910C1B61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26EA6-7E48-454C-887A-0EF3356F91D5}"/>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379247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312BAB-A07B-4FEA-8EB5-A7BD8B24C6DA}"/>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F245A432-7E52-48B5-A8BB-13EED592E35A}"/>
              </a:ext>
            </a:extLst>
          </p:cNvPr>
          <p:cNvSpPr/>
          <p:nvPr/>
        </p:nvSpPr>
        <p:spPr>
          <a:xfrm>
            <a:off x="7813964" y="0"/>
            <a:ext cx="4378036" cy="6858000"/>
          </a:xfrm>
          <a:prstGeom prst="rect">
            <a:avLst/>
          </a:prstGeom>
          <a:ln>
            <a:noFill/>
          </a:ln>
          <a:effectLst>
            <a:outerShdw blurRad="254000" dist="152400" dir="1068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56288B6-16BD-4DEE-9187-C78963ED1D8A}"/>
              </a:ext>
            </a:extLst>
          </p:cNvPr>
          <p:cNvCxnSpPr>
            <a:cxnSpLocks/>
          </p:cNvCxnSpPr>
          <p:nvPr/>
        </p:nvCxnSpPr>
        <p:spPr>
          <a:xfrm rot="16200000" flipH="1">
            <a:off x="10361537" y="12077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Vertical Title 1">
            <a:extLst>
              <a:ext uri="{FF2B5EF4-FFF2-40B4-BE49-F238E27FC236}">
                <a16:creationId xmlns:a16="http://schemas.microsoft.com/office/drawing/2014/main" id="{F9259F7B-ED77-4251-A424-93712C6F57A0}"/>
              </a:ext>
            </a:extLst>
          </p:cNvPr>
          <p:cNvSpPr>
            <a:spLocks noGrp="1"/>
          </p:cNvSpPr>
          <p:nvPr>
            <p:ph type="title" orient="vert"/>
          </p:nvPr>
        </p:nvSpPr>
        <p:spPr>
          <a:xfrm>
            <a:off x="8139544" y="872836"/>
            <a:ext cx="2521527" cy="5119256"/>
          </a:xfrm>
        </p:spPr>
        <p:txBody>
          <a:bodyPr vert="eaVert" anchor="t"/>
          <a:lstStyle/>
          <a:p>
            <a:r>
              <a:rPr lang="en-US"/>
              <a:t>Click to edit Master title style</a:t>
            </a:r>
          </a:p>
        </p:txBody>
      </p:sp>
      <p:sp>
        <p:nvSpPr>
          <p:cNvPr id="3" name="Vertical Text Placeholder 2">
            <a:extLst>
              <a:ext uri="{FF2B5EF4-FFF2-40B4-BE49-F238E27FC236}">
                <a16:creationId xmlns:a16="http://schemas.microsoft.com/office/drawing/2014/main" id="{70295692-9BD0-4EB9-B344-9A6945DB0B81}"/>
              </a:ext>
            </a:extLst>
          </p:cNvPr>
          <p:cNvSpPr>
            <a:spLocks noGrp="1"/>
          </p:cNvSpPr>
          <p:nvPr>
            <p:ph type="body" orient="vert" idx="1"/>
          </p:nvPr>
        </p:nvSpPr>
        <p:spPr>
          <a:xfrm>
            <a:off x="756746" y="872836"/>
            <a:ext cx="6634169" cy="51192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28527-7CED-4CF3-A260-649685D2E6D3}"/>
              </a:ext>
            </a:extLst>
          </p:cNvPr>
          <p:cNvSpPr>
            <a:spLocks noGrp="1"/>
          </p:cNvSpPr>
          <p:nvPr>
            <p:ph type="dt" sz="half" idx="10"/>
          </p:nvPr>
        </p:nvSpPr>
        <p:spPr>
          <a:xfrm>
            <a:off x="329184" y="6236208"/>
            <a:ext cx="3037459" cy="365125"/>
          </a:xfrm>
        </p:spPr>
        <p:txBody>
          <a:bodyPr/>
          <a:lstStyle/>
          <a:p>
            <a:fld id="{26ADDCAE-6443-42C3-9C19-F95985500186}" type="datetime1">
              <a:rPr lang="en-US" smtClean="0"/>
              <a:t>11/9/21</a:t>
            </a:fld>
            <a:endParaRPr lang="en-US"/>
          </a:p>
        </p:txBody>
      </p:sp>
      <p:sp>
        <p:nvSpPr>
          <p:cNvPr id="5" name="Footer Placeholder 4">
            <a:extLst>
              <a:ext uri="{FF2B5EF4-FFF2-40B4-BE49-F238E27FC236}">
                <a16:creationId xmlns:a16="http://schemas.microsoft.com/office/drawing/2014/main" id="{20517F65-E517-4B50-B559-FD7D59F3E8B5}"/>
              </a:ext>
            </a:extLst>
          </p:cNvPr>
          <p:cNvSpPr>
            <a:spLocks noGrp="1"/>
          </p:cNvSpPr>
          <p:nvPr>
            <p:ph type="ftr" sz="quarter" idx="11"/>
          </p:nvPr>
        </p:nvSpPr>
        <p:spPr>
          <a:xfrm>
            <a:off x="329184" y="237744"/>
            <a:ext cx="3581400" cy="365125"/>
          </a:xfrm>
        </p:spPr>
        <p:txBody>
          <a:bodyPr/>
          <a:lstStyle/>
          <a:p>
            <a:endParaRPr lang="en-US"/>
          </a:p>
        </p:txBody>
      </p:sp>
      <p:sp>
        <p:nvSpPr>
          <p:cNvPr id="6" name="Slide Number Placeholder 5">
            <a:extLst>
              <a:ext uri="{FF2B5EF4-FFF2-40B4-BE49-F238E27FC236}">
                <a16:creationId xmlns:a16="http://schemas.microsoft.com/office/drawing/2014/main" id="{CAED40B7-46EE-49D9-BE89-7E101F80A497}"/>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a:p>
        </p:txBody>
      </p:sp>
      <p:cxnSp>
        <p:nvCxnSpPr>
          <p:cNvPr id="16" name="Straight Connector 15">
            <a:extLst>
              <a:ext uri="{FF2B5EF4-FFF2-40B4-BE49-F238E27FC236}">
                <a16:creationId xmlns:a16="http://schemas.microsoft.com/office/drawing/2014/main" id="{E05031BF-2EA5-4128-B6AF-2D0F5A101095}"/>
              </a:ext>
            </a:extLst>
          </p:cNvPr>
          <p:cNvCxnSpPr>
            <a:cxnSpLocks/>
          </p:cNvCxnSpPr>
          <p:nvPr/>
        </p:nvCxnSpPr>
        <p:spPr>
          <a:xfrm rot="16200000" flipH="1">
            <a:off x="10361537" y="12077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635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11/9/21</a:t>
            </a:fld>
            <a:endParaRPr lang="en-US"/>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095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11/9/21</a:t>
            </a:fld>
            <a:endParaRPr lang="en-US"/>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811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11/9/21</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994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11/9/21</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856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11/9/21</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990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11/9/21</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928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11/9/21</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486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11/9/21</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043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62CCA-8D32-44C3-809A-54D0245B8ABF}"/>
              </a:ext>
            </a:extLst>
          </p:cNvPr>
          <p:cNvSpPr>
            <a:spLocks noGrp="1"/>
          </p:cNvSpPr>
          <p:nvPr>
            <p:ph type="title"/>
          </p:nvPr>
        </p:nvSpPr>
        <p:spPr>
          <a:xfrm>
            <a:off x="761801" y="858982"/>
            <a:ext cx="10380573" cy="143227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0689041-349C-49F8-B155-6F5862873736}"/>
              </a:ext>
            </a:extLst>
          </p:cNvPr>
          <p:cNvSpPr>
            <a:spLocks noGrp="1"/>
          </p:cNvSpPr>
          <p:nvPr>
            <p:ph idx="1"/>
          </p:nvPr>
        </p:nvSpPr>
        <p:spPr>
          <a:xfrm>
            <a:off x="761799" y="2750126"/>
            <a:ext cx="10381205" cy="32617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5E088-72B1-425B-B53B-81B134826169}"/>
              </a:ext>
            </a:extLst>
          </p:cNvPr>
          <p:cNvSpPr>
            <a:spLocks noGrp="1"/>
          </p:cNvSpPr>
          <p:nvPr>
            <p:ph type="dt" sz="half" idx="10"/>
          </p:nvPr>
        </p:nvSpPr>
        <p:spPr/>
        <p:txBody>
          <a:bodyPr/>
          <a:lstStyle/>
          <a:p>
            <a:fld id="{1962799E-EB8E-4038-8063-81BB57C732D4}" type="datetime1">
              <a:rPr lang="en-US" smtClean="0"/>
              <a:t>11/9/21</a:t>
            </a:fld>
            <a:endParaRPr lang="en-US"/>
          </a:p>
        </p:txBody>
      </p:sp>
      <p:sp>
        <p:nvSpPr>
          <p:cNvPr id="5" name="Footer Placeholder 4">
            <a:extLst>
              <a:ext uri="{FF2B5EF4-FFF2-40B4-BE49-F238E27FC236}">
                <a16:creationId xmlns:a16="http://schemas.microsoft.com/office/drawing/2014/main" id="{89180451-8BF9-48B2-8E6A-9E15C8335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8196E-3A76-4417-BFD8-4400D16E07EA}"/>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3426080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11/9/21</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195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11/9/21</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552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11/9/21</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489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FB183B-99B9-4420-AB2D-070568510522}"/>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6DF62B9-1876-4EEB-929D-B46F98265E34}"/>
              </a:ext>
            </a:extLst>
          </p:cNvPr>
          <p:cNvSpPr/>
          <p:nvPr/>
        </p:nvSpPr>
        <p:spPr>
          <a:xfrm>
            <a:off x="0" y="-2"/>
            <a:ext cx="12192000" cy="3862064"/>
          </a:xfrm>
          <a:prstGeom prst="rect">
            <a:avLst/>
          </a:prstGeom>
          <a:ln>
            <a:noFill/>
          </a:ln>
          <a:effectLst>
            <a:outerShdw blurRad="203200" dist="127000" dir="5460000" sx="96000" sy="96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B5F0E4DD-839A-4BD2-B5FA-FF319E87D037}"/>
              </a:ext>
            </a:extLst>
          </p:cNvPr>
          <p:cNvCxnSpPr>
            <a:cxnSpLocks/>
          </p:cNvCxnSpPr>
          <p:nvPr/>
        </p:nvCxnSpPr>
        <p:spPr>
          <a:xfrm>
            <a:off x="11668155" y="852056"/>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92C2FB-E558-4132-AAF5-EFCED0144BA2}"/>
              </a:ext>
            </a:extLst>
          </p:cNvPr>
          <p:cNvSpPr>
            <a:spLocks noGrp="1"/>
          </p:cNvSpPr>
          <p:nvPr>
            <p:ph type="title"/>
          </p:nvPr>
        </p:nvSpPr>
        <p:spPr>
          <a:xfrm>
            <a:off x="761801" y="852056"/>
            <a:ext cx="10380572" cy="2576944"/>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9AA20424-DA4E-467F-AC0A-D44192A54F64}"/>
              </a:ext>
            </a:extLst>
          </p:cNvPr>
          <p:cNvSpPr>
            <a:spLocks noGrp="1"/>
          </p:cNvSpPr>
          <p:nvPr>
            <p:ph type="body" idx="1"/>
          </p:nvPr>
        </p:nvSpPr>
        <p:spPr>
          <a:xfrm>
            <a:off x="761797" y="4202832"/>
            <a:ext cx="10395116" cy="178926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B39F9C-ADA9-4225-9D74-193A8894ED7A}"/>
              </a:ext>
            </a:extLst>
          </p:cNvPr>
          <p:cNvSpPr>
            <a:spLocks noGrp="1"/>
          </p:cNvSpPr>
          <p:nvPr>
            <p:ph type="dt" sz="half" idx="10"/>
          </p:nvPr>
        </p:nvSpPr>
        <p:spPr>
          <a:xfrm>
            <a:off x="332481" y="6236208"/>
            <a:ext cx="3037459" cy="365125"/>
          </a:xfrm>
        </p:spPr>
        <p:txBody>
          <a:bodyPr/>
          <a:lstStyle/>
          <a:p>
            <a:fld id="{217A73C3-B243-44D3-809D-EF8FDFBD85D4}" type="datetime1">
              <a:rPr lang="en-US" smtClean="0"/>
              <a:t>11/9/21</a:t>
            </a:fld>
            <a:endParaRPr lang="en-US"/>
          </a:p>
        </p:txBody>
      </p:sp>
      <p:sp>
        <p:nvSpPr>
          <p:cNvPr id="5" name="Footer Placeholder 4">
            <a:extLst>
              <a:ext uri="{FF2B5EF4-FFF2-40B4-BE49-F238E27FC236}">
                <a16:creationId xmlns:a16="http://schemas.microsoft.com/office/drawing/2014/main" id="{84057DEC-B96B-4D69-8B62-5156FDA6D9BB}"/>
              </a:ext>
            </a:extLst>
          </p:cNvPr>
          <p:cNvSpPr>
            <a:spLocks noGrp="1"/>
          </p:cNvSpPr>
          <p:nvPr>
            <p:ph type="ftr" sz="quarter" idx="11"/>
          </p:nvPr>
        </p:nvSpPr>
        <p:spPr>
          <a:xfrm>
            <a:off x="332481" y="237744"/>
            <a:ext cx="4114800" cy="365125"/>
          </a:xfrm>
        </p:spPr>
        <p:txBody>
          <a:bodyPr/>
          <a:lstStyle/>
          <a:p>
            <a:endParaRPr lang="en-US"/>
          </a:p>
        </p:txBody>
      </p:sp>
      <p:sp>
        <p:nvSpPr>
          <p:cNvPr id="6" name="Slide Number Placeholder 5">
            <a:extLst>
              <a:ext uri="{FF2B5EF4-FFF2-40B4-BE49-F238E27FC236}">
                <a16:creationId xmlns:a16="http://schemas.microsoft.com/office/drawing/2014/main" id="{A0BF4AC1-9934-43DC-B9AC-322612A74656}"/>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cxnSp>
        <p:nvCxnSpPr>
          <p:cNvPr id="11" name="Straight Connector 10">
            <a:extLst>
              <a:ext uri="{FF2B5EF4-FFF2-40B4-BE49-F238E27FC236}">
                <a16:creationId xmlns:a16="http://schemas.microsoft.com/office/drawing/2014/main" id="{4CBDA60A-39CD-41D4-8AE5-0FB7FD78559C}"/>
              </a:ext>
            </a:extLst>
          </p:cNvPr>
          <p:cNvCxnSpPr>
            <a:cxnSpLocks/>
          </p:cNvCxnSpPr>
          <p:nvPr/>
        </p:nvCxnSpPr>
        <p:spPr>
          <a:xfrm>
            <a:off x="11668155" y="852056"/>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65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AF84-4A19-4D9A-9B82-46BCBED4F7BD}"/>
              </a:ext>
            </a:extLst>
          </p:cNvPr>
          <p:cNvSpPr>
            <a:spLocks noGrp="1"/>
          </p:cNvSpPr>
          <p:nvPr>
            <p:ph type="title"/>
          </p:nvPr>
        </p:nvSpPr>
        <p:spPr>
          <a:xfrm>
            <a:off x="761801" y="858982"/>
            <a:ext cx="10380573" cy="143227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5A373DD-26AC-4E69-A17C-538D9C7C6854}"/>
              </a:ext>
            </a:extLst>
          </p:cNvPr>
          <p:cNvSpPr>
            <a:spLocks noGrp="1"/>
          </p:cNvSpPr>
          <p:nvPr>
            <p:ph sz="half" idx="1"/>
          </p:nvPr>
        </p:nvSpPr>
        <p:spPr>
          <a:xfrm>
            <a:off x="761800" y="2833255"/>
            <a:ext cx="5045281" cy="3165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D30C23-A75F-45DF-BCCF-760C533AC7FA}"/>
              </a:ext>
            </a:extLst>
          </p:cNvPr>
          <p:cNvSpPr>
            <a:spLocks noGrp="1"/>
          </p:cNvSpPr>
          <p:nvPr>
            <p:ph sz="half" idx="2"/>
          </p:nvPr>
        </p:nvSpPr>
        <p:spPr>
          <a:xfrm>
            <a:off x="6097092" y="2833255"/>
            <a:ext cx="5045281" cy="3165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2C3974-73EC-4F1B-9E92-0E279ABEE5CD}"/>
              </a:ext>
            </a:extLst>
          </p:cNvPr>
          <p:cNvSpPr>
            <a:spLocks noGrp="1"/>
          </p:cNvSpPr>
          <p:nvPr>
            <p:ph type="dt" sz="half" idx="10"/>
          </p:nvPr>
        </p:nvSpPr>
        <p:spPr>
          <a:xfrm>
            <a:off x="332481" y="6236208"/>
            <a:ext cx="3037459" cy="365125"/>
          </a:xfrm>
        </p:spPr>
        <p:txBody>
          <a:bodyPr/>
          <a:lstStyle/>
          <a:p>
            <a:fld id="{C9B6D3E3-28E2-4380-A113-67698215C5F8}" type="datetime1">
              <a:rPr lang="en-US" smtClean="0"/>
              <a:t>11/9/21</a:t>
            </a:fld>
            <a:endParaRPr lang="en-US"/>
          </a:p>
        </p:txBody>
      </p:sp>
      <p:sp>
        <p:nvSpPr>
          <p:cNvPr id="6" name="Footer Placeholder 5">
            <a:extLst>
              <a:ext uri="{FF2B5EF4-FFF2-40B4-BE49-F238E27FC236}">
                <a16:creationId xmlns:a16="http://schemas.microsoft.com/office/drawing/2014/main" id="{CC70B3F2-3F28-42A3-9701-A6F01F1B185A}"/>
              </a:ext>
            </a:extLst>
          </p:cNvPr>
          <p:cNvSpPr>
            <a:spLocks noGrp="1"/>
          </p:cNvSpPr>
          <p:nvPr>
            <p:ph type="ftr" sz="quarter" idx="11"/>
          </p:nvPr>
        </p:nvSpPr>
        <p:spPr>
          <a:xfrm>
            <a:off x="332481" y="237744"/>
            <a:ext cx="4114800" cy="365125"/>
          </a:xfrm>
        </p:spPr>
        <p:txBody>
          <a:bodyPr/>
          <a:lstStyle/>
          <a:p>
            <a:endParaRPr lang="en-US"/>
          </a:p>
        </p:txBody>
      </p:sp>
      <p:sp>
        <p:nvSpPr>
          <p:cNvPr id="7" name="Slide Number Placeholder 6">
            <a:extLst>
              <a:ext uri="{FF2B5EF4-FFF2-40B4-BE49-F238E27FC236}">
                <a16:creationId xmlns:a16="http://schemas.microsoft.com/office/drawing/2014/main" id="{E5E7A2FC-50E7-4972-9F28-E3AC4EF93D44}"/>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585290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5F85-77E6-4F6D-9FFA-5D76201B13E5}"/>
              </a:ext>
            </a:extLst>
          </p:cNvPr>
          <p:cNvSpPr>
            <a:spLocks noGrp="1"/>
          </p:cNvSpPr>
          <p:nvPr>
            <p:ph type="title"/>
          </p:nvPr>
        </p:nvSpPr>
        <p:spPr>
          <a:xfrm>
            <a:off x="761802" y="872836"/>
            <a:ext cx="10380572" cy="1427019"/>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6C0DAE-58D1-45D9-9FC4-B0864E332C08}"/>
              </a:ext>
            </a:extLst>
          </p:cNvPr>
          <p:cNvSpPr>
            <a:spLocks noGrp="1"/>
          </p:cNvSpPr>
          <p:nvPr>
            <p:ph type="body" idx="1"/>
          </p:nvPr>
        </p:nvSpPr>
        <p:spPr>
          <a:xfrm>
            <a:off x="761801" y="2713326"/>
            <a:ext cx="5023424" cy="823912"/>
          </a:xfrm>
        </p:spPr>
        <p:txBody>
          <a:bodyPr anchor="b">
            <a:normAutofit/>
          </a:bodyPr>
          <a:lstStyle>
            <a:lvl1pPr marL="0" indent="0">
              <a:buNone/>
              <a:defRPr sz="24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1E63D7-9812-4EA1-A0A2-14D974311FAD}"/>
              </a:ext>
            </a:extLst>
          </p:cNvPr>
          <p:cNvSpPr>
            <a:spLocks noGrp="1"/>
          </p:cNvSpPr>
          <p:nvPr>
            <p:ph sz="half" idx="2"/>
          </p:nvPr>
        </p:nvSpPr>
        <p:spPr>
          <a:xfrm>
            <a:off x="761801" y="3706091"/>
            <a:ext cx="5023424" cy="2334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C5055B-04A0-47D3-90ED-135025F857F9}"/>
              </a:ext>
            </a:extLst>
          </p:cNvPr>
          <p:cNvSpPr>
            <a:spLocks noGrp="1"/>
          </p:cNvSpPr>
          <p:nvPr>
            <p:ph type="body" sz="quarter" idx="3"/>
          </p:nvPr>
        </p:nvSpPr>
        <p:spPr>
          <a:xfrm>
            <a:off x="6094211" y="2713326"/>
            <a:ext cx="5048163" cy="823912"/>
          </a:xfrm>
        </p:spPr>
        <p:txBody>
          <a:bodyPr anchor="b">
            <a:normAutofit/>
          </a:bodyPr>
          <a:lstStyle>
            <a:lvl1pPr marL="0" indent="0">
              <a:buNone/>
              <a:defRPr sz="24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936E6E-8F64-49E6-B57C-86CF92D1689E}"/>
              </a:ext>
            </a:extLst>
          </p:cNvPr>
          <p:cNvSpPr>
            <a:spLocks noGrp="1"/>
          </p:cNvSpPr>
          <p:nvPr>
            <p:ph sz="quarter" idx="4"/>
          </p:nvPr>
        </p:nvSpPr>
        <p:spPr>
          <a:xfrm>
            <a:off x="6094211" y="3706091"/>
            <a:ext cx="5048163" cy="2334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FBEAD-2827-40DA-8338-2D691325F1B3}"/>
              </a:ext>
            </a:extLst>
          </p:cNvPr>
          <p:cNvSpPr>
            <a:spLocks noGrp="1"/>
          </p:cNvSpPr>
          <p:nvPr>
            <p:ph type="dt" sz="half" idx="10"/>
          </p:nvPr>
        </p:nvSpPr>
        <p:spPr>
          <a:xfrm>
            <a:off x="332481" y="6236208"/>
            <a:ext cx="3037459" cy="365125"/>
          </a:xfrm>
        </p:spPr>
        <p:txBody>
          <a:bodyPr/>
          <a:lstStyle/>
          <a:p>
            <a:fld id="{A9EFCB61-04AD-47C9-BF79-2BD8B9CEC07A}" type="datetime1">
              <a:rPr lang="en-US" smtClean="0"/>
              <a:t>11/9/21</a:t>
            </a:fld>
            <a:endParaRPr lang="en-US"/>
          </a:p>
        </p:txBody>
      </p:sp>
      <p:sp>
        <p:nvSpPr>
          <p:cNvPr id="8" name="Footer Placeholder 7">
            <a:extLst>
              <a:ext uri="{FF2B5EF4-FFF2-40B4-BE49-F238E27FC236}">
                <a16:creationId xmlns:a16="http://schemas.microsoft.com/office/drawing/2014/main" id="{DF34B88D-9C6E-4A88-985C-3ED5057A1F65}"/>
              </a:ext>
            </a:extLst>
          </p:cNvPr>
          <p:cNvSpPr>
            <a:spLocks noGrp="1"/>
          </p:cNvSpPr>
          <p:nvPr>
            <p:ph type="ftr" sz="quarter" idx="11"/>
          </p:nvPr>
        </p:nvSpPr>
        <p:spPr>
          <a:xfrm>
            <a:off x="332481" y="237744"/>
            <a:ext cx="4114800" cy="365125"/>
          </a:xfrm>
        </p:spPr>
        <p:txBody>
          <a:bodyPr/>
          <a:lstStyle/>
          <a:p>
            <a:endParaRPr lang="en-US"/>
          </a:p>
        </p:txBody>
      </p:sp>
      <p:sp>
        <p:nvSpPr>
          <p:cNvPr id="9" name="Slide Number Placeholder 8">
            <a:extLst>
              <a:ext uri="{FF2B5EF4-FFF2-40B4-BE49-F238E27FC236}">
                <a16:creationId xmlns:a16="http://schemas.microsoft.com/office/drawing/2014/main" id="{880B6A32-2D15-425F-B6A9-146AFB5C1ACB}"/>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12322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81B7C-9BD5-4CF8-BAEB-A6CB78DA2F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85F1D3-3353-4FC6-8854-51B0BFFD6D5A}"/>
              </a:ext>
            </a:extLst>
          </p:cNvPr>
          <p:cNvSpPr>
            <a:spLocks noGrp="1"/>
          </p:cNvSpPr>
          <p:nvPr>
            <p:ph type="dt" sz="half" idx="10"/>
          </p:nvPr>
        </p:nvSpPr>
        <p:spPr/>
        <p:txBody>
          <a:bodyPr/>
          <a:lstStyle/>
          <a:p>
            <a:fld id="{A4535E0C-D585-492F-8146-7493F4086301}" type="datetime1">
              <a:rPr lang="en-US" smtClean="0"/>
              <a:t>11/9/21</a:t>
            </a:fld>
            <a:endParaRPr lang="en-US"/>
          </a:p>
        </p:txBody>
      </p:sp>
      <p:sp>
        <p:nvSpPr>
          <p:cNvPr id="4" name="Footer Placeholder 3">
            <a:extLst>
              <a:ext uri="{FF2B5EF4-FFF2-40B4-BE49-F238E27FC236}">
                <a16:creationId xmlns:a16="http://schemas.microsoft.com/office/drawing/2014/main" id="{F7226CE6-6BEB-46DB-BD4B-9B8AE89A1A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81BCCC-8B3F-40B3-91D5-52E53B2AAE11}"/>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356568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0FBB6-4CCA-4358-9DD5-CDF2173E63C8}"/>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8902559A-671A-4FDE-82C3-1CF8CFCF18EC}"/>
              </a:ext>
            </a:extLst>
          </p:cNvPr>
          <p:cNvSpPr>
            <a:spLocks noGrp="1"/>
          </p:cNvSpPr>
          <p:nvPr>
            <p:ph type="dt" sz="half" idx="10"/>
          </p:nvPr>
        </p:nvSpPr>
        <p:spPr/>
        <p:txBody>
          <a:bodyPr/>
          <a:lstStyle/>
          <a:p>
            <a:fld id="{8CE48390-48B5-49AB-B019-A7C8FB8C31F6}" type="datetime1">
              <a:rPr lang="en-US" smtClean="0"/>
              <a:t>11/9/21</a:t>
            </a:fld>
            <a:endParaRPr lang="en-US"/>
          </a:p>
        </p:txBody>
      </p:sp>
      <p:sp>
        <p:nvSpPr>
          <p:cNvPr id="3" name="Footer Placeholder 2">
            <a:extLst>
              <a:ext uri="{FF2B5EF4-FFF2-40B4-BE49-F238E27FC236}">
                <a16:creationId xmlns:a16="http://schemas.microsoft.com/office/drawing/2014/main" id="{78A14275-250D-437E-BAF1-5BB3CDE64A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D93BDE-2A52-4AA7-B222-0F25570EBF77}"/>
              </a:ext>
            </a:extLst>
          </p:cNvPr>
          <p:cNvSpPr>
            <a:spLocks noGrp="1"/>
          </p:cNvSpPr>
          <p:nvPr>
            <p:ph type="sldNum" sz="quarter" idx="12"/>
          </p:nvPr>
        </p:nvSpPr>
        <p:spPr/>
        <p:txBody>
          <a:bodyPr/>
          <a:lstStyle/>
          <a:p>
            <a:fld id="{B4A918BC-4D43-4B42-B3C0-E7EBE25E6AF0}" type="slidenum">
              <a:rPr lang="en-US" smtClean="0"/>
              <a:t>‹#›</a:t>
            </a:fld>
            <a:endParaRPr lang="en-US"/>
          </a:p>
        </p:txBody>
      </p:sp>
      <p:cxnSp>
        <p:nvCxnSpPr>
          <p:cNvPr id="5" name="Straight Connector 4">
            <a:extLst>
              <a:ext uri="{FF2B5EF4-FFF2-40B4-BE49-F238E27FC236}">
                <a16:creationId xmlns:a16="http://schemas.microsoft.com/office/drawing/2014/main" id="{9E6B771E-DDF7-430C-9462-BA1D3742C84E}"/>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422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F9A0B00-F6ED-4C3A-97DC-C2AF9D62EE8B}"/>
              </a:ext>
            </a:extLst>
          </p:cNvPr>
          <p:cNvSpPr/>
          <p:nvPr/>
        </p:nvSpPr>
        <p:spPr>
          <a:xfrm>
            <a:off x="79067" y="0"/>
            <a:ext cx="4998624" cy="6858000"/>
          </a:xfrm>
          <a:prstGeom prst="rect">
            <a:avLst/>
          </a:prstGeom>
          <a:ln>
            <a:noFill/>
          </a:ln>
          <a:effectLst>
            <a:outerShdw blurRad="228600" dist="1143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3" name="Rectangle 122">
            <a:extLst>
              <a:ext uri="{FF2B5EF4-FFF2-40B4-BE49-F238E27FC236}">
                <a16:creationId xmlns:a16="http://schemas.microsoft.com/office/drawing/2014/main" id="{3B025FD9-B9EF-4F5C-B67D-3485253B7A6A}"/>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47F545CD-A200-4C66-BF9A-9B839D0CE648}"/>
              </a:ext>
            </a:extLst>
          </p:cNvPr>
          <p:cNvSpPr/>
          <p:nvPr/>
        </p:nvSpPr>
        <p:spPr>
          <a:xfrm>
            <a:off x="0" y="0"/>
            <a:ext cx="6096000" cy="6858000"/>
          </a:xfrm>
          <a:prstGeom prst="rect">
            <a:avLst/>
          </a:prstGeom>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110916-EEE9-418C-B24A-EC09A6D22859}"/>
              </a:ext>
            </a:extLst>
          </p:cNvPr>
          <p:cNvSpPr>
            <a:spLocks noGrp="1"/>
          </p:cNvSpPr>
          <p:nvPr>
            <p:ph type="title"/>
          </p:nvPr>
        </p:nvSpPr>
        <p:spPr>
          <a:xfrm>
            <a:off x="770537" y="872836"/>
            <a:ext cx="4560525" cy="2281050"/>
          </a:xfrm>
        </p:spPr>
        <p:txBody>
          <a:bodyPr anchor="b">
            <a:no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B9C3A0F4-FD98-409E-B41A-5F4352C6A8E5}"/>
              </a:ext>
            </a:extLst>
          </p:cNvPr>
          <p:cNvSpPr>
            <a:spLocks noGrp="1"/>
          </p:cNvSpPr>
          <p:nvPr>
            <p:ph idx="1"/>
          </p:nvPr>
        </p:nvSpPr>
        <p:spPr>
          <a:xfrm>
            <a:off x="6621781" y="872837"/>
            <a:ext cx="4520593" cy="5140036"/>
          </a:xfrm>
        </p:spPr>
        <p:txBody>
          <a:bodyPr>
            <a:normAutofit/>
          </a:bodyPr>
          <a:lstStyle>
            <a:lvl1pPr algn="l">
              <a:defRPr sz="2800"/>
            </a:lvl1pPr>
            <a:lvl2pPr algn="l">
              <a:defRPr sz="2400"/>
            </a:lvl2pPr>
            <a:lvl3pPr algn="l">
              <a:defRPr sz="2000"/>
            </a:lvl3pPr>
            <a:lvl4pPr algn="l">
              <a:defRPr sz="1800"/>
            </a:lvl4pPr>
            <a:lvl5pPr algn="l">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FABF6F-6E7C-4B3F-B205-09361DA5898B}"/>
              </a:ext>
            </a:extLst>
          </p:cNvPr>
          <p:cNvSpPr>
            <a:spLocks noGrp="1"/>
          </p:cNvSpPr>
          <p:nvPr>
            <p:ph type="body" sz="half" idx="2"/>
          </p:nvPr>
        </p:nvSpPr>
        <p:spPr>
          <a:xfrm>
            <a:off x="770537" y="3442854"/>
            <a:ext cx="4560525" cy="257694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25198D-8500-4277-AA5D-3C3D8FDDCF4B}"/>
              </a:ext>
            </a:extLst>
          </p:cNvPr>
          <p:cNvSpPr>
            <a:spLocks noGrp="1"/>
          </p:cNvSpPr>
          <p:nvPr>
            <p:ph type="dt" sz="half" idx="10"/>
          </p:nvPr>
        </p:nvSpPr>
        <p:spPr>
          <a:xfrm>
            <a:off x="329184" y="6236208"/>
            <a:ext cx="3037459" cy="365125"/>
          </a:xfrm>
        </p:spPr>
        <p:txBody>
          <a:bodyPr/>
          <a:lstStyle/>
          <a:p>
            <a:fld id="{962E767E-8A14-4E70-91B9-2101CBC4D7BD}" type="datetime1">
              <a:rPr lang="en-US" smtClean="0"/>
              <a:t>11/9/21</a:t>
            </a:fld>
            <a:endParaRPr lang="en-US"/>
          </a:p>
        </p:txBody>
      </p:sp>
      <p:sp>
        <p:nvSpPr>
          <p:cNvPr id="6" name="Footer Placeholder 5">
            <a:extLst>
              <a:ext uri="{FF2B5EF4-FFF2-40B4-BE49-F238E27FC236}">
                <a16:creationId xmlns:a16="http://schemas.microsoft.com/office/drawing/2014/main" id="{F98D219F-027A-4632-9FB0-BD098D5693DB}"/>
              </a:ext>
            </a:extLst>
          </p:cNvPr>
          <p:cNvSpPr>
            <a:spLocks noGrp="1"/>
          </p:cNvSpPr>
          <p:nvPr>
            <p:ph type="ftr" sz="quarter" idx="11"/>
          </p:nvPr>
        </p:nvSpPr>
        <p:spPr>
          <a:xfrm>
            <a:off x="329184" y="237744"/>
            <a:ext cx="3792532" cy="365125"/>
          </a:xfrm>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CA30C82B-C7DC-434D-8768-DE9D1176715B}"/>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a:p>
        </p:txBody>
      </p:sp>
      <p:cxnSp>
        <p:nvCxnSpPr>
          <p:cNvPr id="129" name="Straight Connector 128">
            <a:extLst>
              <a:ext uri="{FF2B5EF4-FFF2-40B4-BE49-F238E27FC236}">
                <a16:creationId xmlns:a16="http://schemas.microsoft.com/office/drawing/2014/main" id="{A8CCC603-9605-46C8-9034-8DAE6AC40DD9}"/>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BBF1D9-8F8F-45A3-BDB4-952D0FB20A4D}"/>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97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BEB8797-B080-41A6-B14E-8DC7F0F27E4E}"/>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C6C7272-A552-46B3-992F-F5ADD5AA2443}"/>
              </a:ext>
            </a:extLst>
          </p:cNvPr>
          <p:cNvSpPr/>
          <p:nvPr/>
        </p:nvSpPr>
        <p:spPr>
          <a:xfrm>
            <a:off x="-1" y="0"/>
            <a:ext cx="6087677" cy="6858000"/>
          </a:xfrm>
          <a:prstGeom prst="rect">
            <a:avLst/>
          </a:prstGeom>
          <a:solidFill>
            <a:schemeClr val="bg1"/>
          </a:solidFill>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25F6AD1-1E6C-46AF-8431-6627180FFD2E}"/>
              </a:ext>
            </a:extLst>
          </p:cNvPr>
          <p:cNvSpPr>
            <a:spLocks noGrp="1"/>
          </p:cNvSpPr>
          <p:nvPr>
            <p:ph type="title"/>
          </p:nvPr>
        </p:nvSpPr>
        <p:spPr>
          <a:xfrm>
            <a:off x="768733" y="858981"/>
            <a:ext cx="4556749" cy="2281052"/>
          </a:xfrm>
        </p:spPr>
        <p:txBody>
          <a:bodyPr anchor="b"/>
          <a:lstStyle>
            <a:lvl1pPr>
              <a:defRPr lang="en-US" sz="3600" kern="1200" dirty="0">
                <a:solidFill>
                  <a:schemeClr val="tx1"/>
                </a:solidFill>
                <a:latin typeface="+mj-lt"/>
                <a:ea typeface="+mj-ea"/>
                <a:cs typeface="+mj-cs"/>
              </a:defRPr>
            </a:lvl1pPr>
          </a:lstStyle>
          <a:p>
            <a:r>
              <a:rPr lang="en-US"/>
              <a:t>Click to edit Master title style</a:t>
            </a:r>
          </a:p>
        </p:txBody>
      </p:sp>
      <p:sp>
        <p:nvSpPr>
          <p:cNvPr id="3" name="Picture Placeholder 2">
            <a:extLst>
              <a:ext uri="{FF2B5EF4-FFF2-40B4-BE49-F238E27FC236}">
                <a16:creationId xmlns:a16="http://schemas.microsoft.com/office/drawing/2014/main" id="{E88A91F9-760E-4CF4-8A03-FA1482C35EB7}"/>
              </a:ext>
            </a:extLst>
          </p:cNvPr>
          <p:cNvSpPr>
            <a:spLocks noGrp="1"/>
          </p:cNvSpPr>
          <p:nvPr>
            <p:ph type="pic" idx="1"/>
          </p:nvPr>
        </p:nvSpPr>
        <p:spPr>
          <a:xfrm>
            <a:off x="6559826" y="865909"/>
            <a:ext cx="4582548" cy="51261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149A9D5-BA6E-4C4A-88A0-5BB86958B8E6}"/>
              </a:ext>
            </a:extLst>
          </p:cNvPr>
          <p:cNvSpPr>
            <a:spLocks noGrp="1"/>
          </p:cNvSpPr>
          <p:nvPr>
            <p:ph type="body" sz="half" idx="2"/>
          </p:nvPr>
        </p:nvSpPr>
        <p:spPr>
          <a:xfrm>
            <a:off x="768733" y="3429000"/>
            <a:ext cx="4556749" cy="2590800"/>
          </a:xfrm>
        </p:spPr>
        <p:txBody>
          <a:bodyPr/>
          <a:lstStyle>
            <a:lvl1pPr marL="0" indent="0">
              <a:buNone/>
              <a:defRPr lang="en-US" sz="2400" kern="1200" dirty="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56899E-70A1-4EFB-87EC-6C4F3BC0360B}"/>
              </a:ext>
            </a:extLst>
          </p:cNvPr>
          <p:cNvSpPr>
            <a:spLocks noGrp="1"/>
          </p:cNvSpPr>
          <p:nvPr>
            <p:ph type="dt" sz="half" idx="10"/>
          </p:nvPr>
        </p:nvSpPr>
        <p:spPr>
          <a:xfrm>
            <a:off x="329184" y="6236208"/>
            <a:ext cx="3037459" cy="365125"/>
          </a:xfrm>
        </p:spPr>
        <p:txBody>
          <a:bodyPr/>
          <a:lstStyle/>
          <a:p>
            <a:fld id="{01AF0C4B-5A4A-45CA-ABEC-10F107160D33}" type="datetime1">
              <a:rPr lang="en-US" smtClean="0"/>
              <a:t>11/9/21</a:t>
            </a:fld>
            <a:endParaRPr lang="en-US"/>
          </a:p>
        </p:txBody>
      </p:sp>
      <p:sp>
        <p:nvSpPr>
          <p:cNvPr id="6" name="Footer Placeholder 5">
            <a:extLst>
              <a:ext uri="{FF2B5EF4-FFF2-40B4-BE49-F238E27FC236}">
                <a16:creationId xmlns:a16="http://schemas.microsoft.com/office/drawing/2014/main" id="{5FC34B05-4931-4BC8-BD43-9E6B944B3069}"/>
              </a:ext>
            </a:extLst>
          </p:cNvPr>
          <p:cNvSpPr>
            <a:spLocks noGrp="1"/>
          </p:cNvSpPr>
          <p:nvPr>
            <p:ph type="ftr" sz="quarter" idx="11"/>
          </p:nvPr>
        </p:nvSpPr>
        <p:spPr>
          <a:xfrm>
            <a:off x="329184" y="237744"/>
            <a:ext cx="4114800" cy="365125"/>
          </a:xfrm>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AD4ABE5D-7EA4-4D33-B23E-52E640CBF217}"/>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a:p>
        </p:txBody>
      </p:sp>
      <p:cxnSp>
        <p:nvCxnSpPr>
          <p:cNvPr id="74" name="Straight Connector 73">
            <a:extLst>
              <a:ext uri="{FF2B5EF4-FFF2-40B4-BE49-F238E27FC236}">
                <a16:creationId xmlns:a16="http://schemas.microsoft.com/office/drawing/2014/main" id="{DF0DB5EA-94EC-4DB5-B8E5-B454005C1552}"/>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699FF82-B951-46E6-AEA7-0993C867FB6D}"/>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317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38E7D36-B1C9-463C-983F-AEA5810A60D0}"/>
              </a:ext>
            </a:extLst>
          </p:cNvPr>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7B9A221-B33F-47C2-85FF-2C8F363D797B}"/>
              </a:ext>
            </a:extLst>
          </p:cNvPr>
          <p:cNvSpPr/>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CD0E0EF1-7626-4514-9337-271DD661B1EB}"/>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 name="Rectangle 64">
            <a:extLst>
              <a:ext uri="{FF2B5EF4-FFF2-40B4-BE49-F238E27FC236}">
                <a16:creationId xmlns:a16="http://schemas.microsoft.com/office/drawing/2014/main" id="{5F0B1492-9A00-4F80-8771-0BB2C2C4353C}"/>
              </a:ext>
            </a:extLst>
          </p:cNvPr>
          <p:cNvSpPr/>
          <p:nvPr/>
        </p:nvSpPr>
        <p:spPr>
          <a:xfrm>
            <a:off x="0" y="-2"/>
            <a:ext cx="12188952" cy="2544415"/>
          </a:xfrm>
          <a:prstGeom prst="rect">
            <a:avLst/>
          </a:prstGeom>
          <a:ln>
            <a:noFill/>
          </a:ln>
          <a:effectLst>
            <a:outerShdw blurRad="190500" dist="1270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0F462805-4F8E-44FE-905C-2C3F1A2B3D44}"/>
              </a:ext>
            </a:extLst>
          </p:cNvPr>
          <p:cNvSpPr>
            <a:spLocks noGrp="1"/>
          </p:cNvSpPr>
          <p:nvPr>
            <p:ph type="title"/>
          </p:nvPr>
        </p:nvSpPr>
        <p:spPr>
          <a:xfrm>
            <a:off x="761801" y="858982"/>
            <a:ext cx="10380573" cy="14322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45021C-0380-49AA-ADA1-A8B473FBF572}"/>
              </a:ext>
            </a:extLst>
          </p:cNvPr>
          <p:cNvSpPr>
            <a:spLocks noGrp="1"/>
          </p:cNvSpPr>
          <p:nvPr>
            <p:ph type="body" idx="1"/>
          </p:nvPr>
        </p:nvSpPr>
        <p:spPr>
          <a:xfrm>
            <a:off x="761799" y="2750126"/>
            <a:ext cx="10381205" cy="32617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7A2409-F298-40BF-BFAC-65A3E71D29E8}"/>
              </a:ext>
            </a:extLst>
          </p:cNvPr>
          <p:cNvSpPr>
            <a:spLocks noGrp="1"/>
          </p:cNvSpPr>
          <p:nvPr>
            <p:ph type="dt" sz="half" idx="2"/>
          </p:nvPr>
        </p:nvSpPr>
        <p:spPr>
          <a:xfrm>
            <a:off x="332481" y="6240079"/>
            <a:ext cx="4114800" cy="365125"/>
          </a:xfrm>
          <a:prstGeom prst="rect">
            <a:avLst/>
          </a:prstGeom>
        </p:spPr>
        <p:txBody>
          <a:bodyPr vert="horz" lIns="91440" tIns="45720" rIns="91440" bIns="45720" rtlCol="0" anchor="ctr"/>
          <a:lstStyle>
            <a:lvl1pPr algn="l">
              <a:defRPr sz="900">
                <a:solidFill>
                  <a:schemeClr val="tx1"/>
                </a:solidFill>
              </a:defRPr>
            </a:lvl1pPr>
          </a:lstStyle>
          <a:p>
            <a:fld id="{6989806E-8E94-473C-AEE7-BE6F15F85533}" type="datetime1">
              <a:rPr lang="en-US" smtClean="0"/>
              <a:t>11/9/21</a:t>
            </a:fld>
            <a:endParaRPr lang="en-US"/>
          </a:p>
        </p:txBody>
      </p:sp>
      <p:sp>
        <p:nvSpPr>
          <p:cNvPr id="5" name="Footer Placeholder 4">
            <a:extLst>
              <a:ext uri="{FF2B5EF4-FFF2-40B4-BE49-F238E27FC236}">
                <a16:creationId xmlns:a16="http://schemas.microsoft.com/office/drawing/2014/main" id="{CB4799D8-4DBF-4BB2-8D2B-65592ADC9004}"/>
              </a:ext>
            </a:extLst>
          </p:cNvPr>
          <p:cNvSpPr>
            <a:spLocks noGrp="1"/>
          </p:cNvSpPr>
          <p:nvPr>
            <p:ph type="ftr" sz="quarter" idx="3"/>
          </p:nvPr>
        </p:nvSpPr>
        <p:spPr>
          <a:xfrm>
            <a:off x="332481" y="236199"/>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9F99666-11C3-48A1-966C-439EBF9D9A01}"/>
              </a:ext>
            </a:extLst>
          </p:cNvPr>
          <p:cNvSpPr>
            <a:spLocks noGrp="1"/>
          </p:cNvSpPr>
          <p:nvPr>
            <p:ph type="sldNum" sz="quarter" idx="4"/>
          </p:nvPr>
        </p:nvSpPr>
        <p:spPr>
          <a:xfrm>
            <a:off x="11289782" y="235881"/>
            <a:ext cx="756746" cy="365760"/>
          </a:xfrm>
          <a:prstGeom prst="rect">
            <a:avLst/>
          </a:prstGeom>
        </p:spPr>
        <p:txBody>
          <a:bodyPr vert="horz" lIns="91440" tIns="45720" rIns="91440" bIns="45720" rtlCol="0" anchor="ctr"/>
          <a:lstStyle>
            <a:lvl1pPr algn="ctr">
              <a:defRPr lang="en-US" sz="1400" b="1" kern="1200" smtClean="0">
                <a:solidFill>
                  <a:schemeClr val="tx1"/>
                </a:solidFill>
                <a:latin typeface="Bierstadt" panose="020B0504020202020204" pitchFamily="34" charset="0"/>
                <a:ea typeface="+mn-ea"/>
                <a:cs typeface="+mn-cs"/>
              </a:defRPr>
            </a:lvl1pPr>
          </a:lstStyle>
          <a:p>
            <a:fld id="{B4A918BC-4D43-4B42-B3C0-E7EBE25E6AF0}" type="slidenum">
              <a:rPr lang="en-US" smtClean="0"/>
              <a:pPr/>
              <a:t>‹#›</a:t>
            </a:fld>
            <a:endParaRPr lang="en-US"/>
          </a:p>
        </p:txBody>
      </p:sp>
      <p:cxnSp>
        <p:nvCxnSpPr>
          <p:cNvPr id="119" name="Straight Connector 118">
            <a:extLst>
              <a:ext uri="{FF2B5EF4-FFF2-40B4-BE49-F238E27FC236}">
                <a16:creationId xmlns:a16="http://schemas.microsoft.com/office/drawing/2014/main" id="{7FAC7B62-8ACC-41ED-80AB-8D1CDF38B9E4}"/>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45FF525-9A83-4625-99D9-B267BDE077E7}"/>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4607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800" r:id="rId6"/>
    <p:sldLayoutId id="2147483795" r:id="rId7"/>
    <p:sldLayoutId id="2147483796" r:id="rId8"/>
    <p:sldLayoutId id="2147483797" r:id="rId9"/>
    <p:sldLayoutId id="2147483799" r:id="rId10"/>
    <p:sldLayoutId id="2147483798"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200" kern="1200">
          <a:solidFill>
            <a:schemeClr val="tx1"/>
          </a:solidFill>
          <a:latin typeface="+mn-lt"/>
          <a:ea typeface="+mn-ea"/>
          <a:cs typeface="+mn-cs"/>
        </a:defRPr>
      </a:lvl1pPr>
      <a:lvl2pPr marL="2286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6858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11/9/21</a:t>
            </a:fld>
            <a:endParaRPr lang="en-US"/>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358625020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Dln3DJEcghY"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f_ttbfTGs48"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cc.com/video/5wvrhx/the-daily-show-with-jon-stewart-even-stevphen-death-tax"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Slide Background">
            <a:extLst>
              <a:ext uri="{FF2B5EF4-FFF2-40B4-BE49-F238E27FC236}">
                <a16:creationId xmlns:a16="http://schemas.microsoft.com/office/drawing/2014/main" id="{5E39F2DB-7862-4382-86B8-7D309E4B3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8" name="Rectangle 30">
            <a:extLst>
              <a:ext uri="{FF2B5EF4-FFF2-40B4-BE49-F238E27FC236}">
                <a16:creationId xmlns:a16="http://schemas.microsoft.com/office/drawing/2014/main" id="{B30B727F-99CD-48A5-9962-6F0C0EA62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2570074"/>
          </a:xfrm>
          <a:prstGeom prst="rect">
            <a:avLst/>
          </a:prstGeom>
          <a:ln>
            <a:noFill/>
          </a:ln>
          <a:effectLst>
            <a:outerShdw blurRad="254000" dist="1524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C84615-BC27-5743-B30B-21A46051DD03}"/>
              </a:ext>
            </a:extLst>
          </p:cNvPr>
          <p:cNvSpPr>
            <a:spLocks noGrp="1"/>
          </p:cNvSpPr>
          <p:nvPr>
            <p:ph type="ctrTitle"/>
          </p:nvPr>
        </p:nvSpPr>
        <p:spPr>
          <a:xfrm>
            <a:off x="761801" y="754336"/>
            <a:ext cx="10593993" cy="1287816"/>
          </a:xfrm>
        </p:spPr>
        <p:txBody>
          <a:bodyPr>
            <a:normAutofit/>
          </a:bodyPr>
          <a:lstStyle/>
          <a:p>
            <a:r>
              <a:rPr lang="en-US" dirty="0"/>
              <a:t>RDG 1300_P07</a:t>
            </a:r>
          </a:p>
        </p:txBody>
      </p:sp>
      <p:sp>
        <p:nvSpPr>
          <p:cNvPr id="3" name="Subtitle 2">
            <a:extLst>
              <a:ext uri="{FF2B5EF4-FFF2-40B4-BE49-F238E27FC236}">
                <a16:creationId xmlns:a16="http://schemas.microsoft.com/office/drawing/2014/main" id="{22E83F0A-6C69-E24D-93CD-F9F2C7F47237}"/>
              </a:ext>
            </a:extLst>
          </p:cNvPr>
          <p:cNvSpPr>
            <a:spLocks noGrp="1"/>
          </p:cNvSpPr>
          <p:nvPr>
            <p:ph type="subTitle" idx="1"/>
          </p:nvPr>
        </p:nvSpPr>
        <p:spPr>
          <a:xfrm>
            <a:off x="761801" y="2964520"/>
            <a:ext cx="3933767" cy="3034888"/>
          </a:xfrm>
        </p:spPr>
        <p:txBody>
          <a:bodyPr anchor="t">
            <a:normAutofit/>
          </a:bodyPr>
          <a:lstStyle/>
          <a:p>
            <a:r>
              <a:rPr lang="en-US" dirty="0"/>
              <a:t>Tuesday, 11.09</a:t>
            </a:r>
          </a:p>
          <a:p>
            <a:r>
              <a:rPr lang="en-US" b="1" dirty="0"/>
              <a:t>For the start of class: </a:t>
            </a:r>
          </a:p>
          <a:p>
            <a:pPr marL="342900" indent="-342900">
              <a:buFontTx/>
              <a:buChar char="-"/>
            </a:pPr>
            <a:r>
              <a:rPr lang="en-US" dirty="0"/>
              <a:t>Have your computer’s open to Canvas</a:t>
            </a:r>
          </a:p>
          <a:p>
            <a:pPr marL="342900" indent="-342900">
              <a:buFontTx/>
              <a:buChar char="-"/>
            </a:pPr>
            <a:r>
              <a:rPr lang="en-US" dirty="0"/>
              <a:t>Start working on the in-class writing for today</a:t>
            </a:r>
          </a:p>
        </p:txBody>
      </p:sp>
      <p:cxnSp>
        <p:nvCxnSpPr>
          <p:cNvPr id="39" name="Straight Connector 32">
            <a:extLst>
              <a:ext uri="{FF2B5EF4-FFF2-40B4-BE49-F238E27FC236}">
                <a16:creationId xmlns:a16="http://schemas.microsoft.com/office/drawing/2014/main" id="{2C4AD1A6-4D2B-4BD2-A7D5-B3F27077C4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1443083"/>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0EFBE96-D425-8A49-82C1-A3BE8635BDFC}"/>
              </a:ext>
            </a:extLst>
          </p:cNvPr>
          <p:cNvPicPr>
            <a:picLocks noChangeAspect="1"/>
          </p:cNvPicPr>
          <p:nvPr/>
        </p:nvPicPr>
        <p:blipFill>
          <a:blip r:embed="rId2"/>
          <a:stretch>
            <a:fillRect/>
          </a:stretch>
        </p:blipFill>
        <p:spPr>
          <a:xfrm>
            <a:off x="5445497" y="1327289"/>
            <a:ext cx="6672098" cy="4203422"/>
          </a:xfrm>
          <a:prstGeom prst="rect">
            <a:avLst/>
          </a:prstGeom>
          <a:effectLst/>
        </p:spPr>
      </p:pic>
    </p:spTree>
    <p:extLst>
      <p:ext uri="{BB962C8B-B14F-4D97-AF65-F5344CB8AC3E}">
        <p14:creationId xmlns:p14="http://schemas.microsoft.com/office/powerpoint/2010/main" val="3726814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6">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Arc 38">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BD56606-7348-46DB-92BF-45D9A573EC0F}"/>
              </a:ext>
            </a:extLst>
          </p:cNvPr>
          <p:cNvSpPr>
            <a:spLocks noGrp="1"/>
          </p:cNvSpPr>
          <p:nvPr>
            <p:ph type="title"/>
          </p:nvPr>
        </p:nvSpPr>
        <p:spPr>
          <a:xfrm>
            <a:off x="838200" y="365125"/>
            <a:ext cx="10515600" cy="1325563"/>
          </a:xfrm>
        </p:spPr>
        <p:txBody>
          <a:bodyPr>
            <a:normAutofit/>
          </a:bodyPr>
          <a:lstStyle/>
          <a:p>
            <a:r>
              <a:rPr lang="en-US"/>
              <a:t>Logical Fallacies</a:t>
            </a:r>
          </a:p>
        </p:txBody>
      </p:sp>
      <p:sp>
        <p:nvSpPr>
          <p:cNvPr id="3" name="Content Placeholder 2">
            <a:extLst>
              <a:ext uri="{FF2B5EF4-FFF2-40B4-BE49-F238E27FC236}">
                <a16:creationId xmlns:a16="http://schemas.microsoft.com/office/drawing/2014/main" id="{78E9B7ED-B1C5-42D7-879C-C387907A7BF2}"/>
              </a:ext>
            </a:extLst>
          </p:cNvPr>
          <p:cNvSpPr>
            <a:spLocks noGrp="1"/>
          </p:cNvSpPr>
          <p:nvPr>
            <p:ph idx="1"/>
          </p:nvPr>
        </p:nvSpPr>
        <p:spPr>
          <a:xfrm>
            <a:off x="838200" y="1825625"/>
            <a:ext cx="5393361" cy="4351338"/>
          </a:xfrm>
        </p:spPr>
        <p:txBody>
          <a:bodyPr vert="horz" lIns="91440" tIns="45720" rIns="91440" bIns="45720" rtlCol="0" anchor="t">
            <a:normAutofit/>
          </a:bodyPr>
          <a:lstStyle/>
          <a:p>
            <a:r>
              <a:rPr lang="en-US" sz="2000" cap="all">
                <a:ea typeface="+mn-lt"/>
                <a:cs typeface="+mn-lt"/>
              </a:rPr>
              <a:t>Hasty Generalization </a:t>
            </a:r>
            <a:endParaRPr lang="en-US" sz="2000">
              <a:ea typeface="+mn-lt"/>
              <a:cs typeface="+mn-lt"/>
            </a:endParaRPr>
          </a:p>
          <a:p>
            <a:r>
              <a:rPr lang="en-US" sz="2000" cap="all">
                <a:ea typeface="+mn-lt"/>
                <a:cs typeface="+mn-lt"/>
              </a:rPr>
              <a:t>Making assumptions about a whole group or range of cases based on a sample that is inadequate (usually because it is atypical or too small). Stereotypes about people (“librarians are shy and smart,” “wealthy people are snobs,” etc.) are a common example of the principle underlying hasty generalization.</a:t>
            </a:r>
            <a:endParaRPr lang="en-US" sz="2000"/>
          </a:p>
          <a:p>
            <a:r>
              <a:rPr lang="en-US" sz="2000" cap="all">
                <a:ea typeface="+mn-lt"/>
                <a:cs typeface="+mn-lt"/>
              </a:rPr>
              <a:t>https://www.youtube.com/watch?v=7kuS2ScZnHQ</a:t>
            </a:r>
          </a:p>
          <a:p>
            <a:endParaRPr lang="en-US" sz="2000"/>
          </a:p>
        </p:txBody>
      </p:sp>
      <p:sp>
        <p:nvSpPr>
          <p:cNvPr id="40" name="Oval 40">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 name="Picture 20">
            <a:extLst>
              <a:ext uri="{FF2B5EF4-FFF2-40B4-BE49-F238E27FC236}">
                <a16:creationId xmlns:a16="http://schemas.microsoft.com/office/drawing/2014/main" id="{BAB5A0EC-86D9-4A02-BEB7-1664AE0D2EB3}"/>
              </a:ext>
            </a:extLst>
          </p:cNvPr>
          <p:cNvPicPr>
            <a:picLocks noChangeAspect="1"/>
          </p:cNvPicPr>
          <p:nvPr/>
        </p:nvPicPr>
        <p:blipFill rotWithShape="1">
          <a:blip r:embed="rId2"/>
          <a:srcRect t="3108" r="-1" b="17797"/>
          <a:stretch/>
        </p:blipFill>
        <p:spPr>
          <a:xfrm>
            <a:off x="8284318" y="1847506"/>
            <a:ext cx="3047241" cy="4303912"/>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spTree>
    <p:extLst>
      <p:ext uri="{BB962C8B-B14F-4D97-AF65-F5344CB8AC3E}">
        <p14:creationId xmlns:p14="http://schemas.microsoft.com/office/powerpoint/2010/main" val="2661903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373805B-E7B6-4EE8-8F5A-B9874B3BDE89}"/>
              </a:ext>
            </a:extLst>
          </p:cNvPr>
          <p:cNvSpPr>
            <a:spLocks noGrp="1"/>
          </p:cNvSpPr>
          <p:nvPr>
            <p:ph type="title"/>
          </p:nvPr>
        </p:nvSpPr>
        <p:spPr>
          <a:xfrm>
            <a:off x="838200" y="365125"/>
            <a:ext cx="5387502" cy="1325563"/>
          </a:xfrm>
        </p:spPr>
        <p:txBody>
          <a:bodyPr>
            <a:normAutofit/>
          </a:bodyPr>
          <a:lstStyle/>
          <a:p>
            <a:r>
              <a:rPr lang="en-US"/>
              <a:t>Logical Fallacies </a:t>
            </a:r>
          </a:p>
        </p:txBody>
      </p:sp>
      <p:sp>
        <p:nvSpPr>
          <p:cNvPr id="3" name="Content Placeholder 2">
            <a:extLst>
              <a:ext uri="{FF2B5EF4-FFF2-40B4-BE49-F238E27FC236}">
                <a16:creationId xmlns:a16="http://schemas.microsoft.com/office/drawing/2014/main" id="{D9FE6A7D-0649-40B5-8DD8-2477C04AF9BE}"/>
              </a:ext>
            </a:extLst>
          </p:cNvPr>
          <p:cNvSpPr>
            <a:spLocks noGrp="1"/>
          </p:cNvSpPr>
          <p:nvPr>
            <p:ph idx="1"/>
          </p:nvPr>
        </p:nvSpPr>
        <p:spPr>
          <a:xfrm>
            <a:off x="838200" y="1825625"/>
            <a:ext cx="5387502" cy="4351338"/>
          </a:xfrm>
        </p:spPr>
        <p:txBody>
          <a:bodyPr vert="horz" lIns="91440" tIns="45720" rIns="91440" bIns="45720" rtlCol="0" anchor="t">
            <a:normAutofit/>
          </a:bodyPr>
          <a:lstStyle/>
          <a:p>
            <a:r>
              <a:rPr lang="en-US" cap="all">
                <a:ea typeface="+mn-lt"/>
                <a:cs typeface="+mn-lt"/>
              </a:rPr>
              <a:t>False dilemma (false dichotomy)- Occurs when one uses a premise that unjustifiably reduces the number of alternatives to be considered</a:t>
            </a:r>
            <a:endParaRPr lang="en-US"/>
          </a:p>
          <a:p>
            <a:endParaRPr lang="en-US" cap="all">
              <a:ea typeface="+mn-lt"/>
              <a:cs typeface="+mn-lt"/>
            </a:endParaRPr>
          </a:p>
          <a:p>
            <a:pPr marL="0" indent="0">
              <a:buNone/>
            </a:pPr>
            <a:r>
              <a:rPr lang="en-US" cap="all">
                <a:ea typeface="+mn-lt"/>
                <a:cs typeface="+mn-lt"/>
                <a:hlinkClick r:id="rId2"/>
              </a:rPr>
              <a:t>https://www.youtube.com/watch?v=Dln3DJEcghY</a:t>
            </a:r>
            <a:endParaRPr lang="en-US"/>
          </a:p>
          <a:p>
            <a:endParaRPr lang="en-US"/>
          </a:p>
        </p:txBody>
      </p:sp>
      <p:pic>
        <p:nvPicPr>
          <p:cNvPr id="4" name="Picture 4">
            <a:extLst>
              <a:ext uri="{FF2B5EF4-FFF2-40B4-BE49-F238E27FC236}">
                <a16:creationId xmlns:a16="http://schemas.microsoft.com/office/drawing/2014/main" id="{80755E83-32CA-44CF-832E-F4B02D83D06B}"/>
              </a:ext>
            </a:extLst>
          </p:cNvPr>
          <p:cNvPicPr>
            <a:picLocks noChangeAspect="1"/>
          </p:cNvPicPr>
          <p:nvPr/>
        </p:nvPicPr>
        <p:blipFill rotWithShape="1">
          <a:blip r:embed="rId3"/>
          <a:srcRect t="146" r="1" b="1"/>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1"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304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3ECB2F-4637-468F-B09C-C2CEBC4A65F7}"/>
              </a:ext>
            </a:extLst>
          </p:cNvPr>
          <p:cNvSpPr>
            <a:spLocks noGrp="1"/>
          </p:cNvSpPr>
          <p:nvPr>
            <p:ph type="title"/>
          </p:nvPr>
        </p:nvSpPr>
        <p:spPr>
          <a:xfrm>
            <a:off x="838201" y="365125"/>
            <a:ext cx="5393360" cy="1325563"/>
          </a:xfrm>
        </p:spPr>
        <p:txBody>
          <a:bodyPr>
            <a:normAutofit/>
          </a:bodyPr>
          <a:lstStyle/>
          <a:p>
            <a:r>
              <a:rPr lang="en-US"/>
              <a:t>Logical Fallacies </a:t>
            </a:r>
          </a:p>
        </p:txBody>
      </p:sp>
      <p:sp>
        <p:nvSpPr>
          <p:cNvPr id="11" name="Freeform: Shape 10">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A2327C6-44ED-4552-A1BA-E9A4D63309C9}"/>
              </a:ext>
            </a:extLst>
          </p:cNvPr>
          <p:cNvSpPr>
            <a:spLocks noGrp="1"/>
          </p:cNvSpPr>
          <p:nvPr>
            <p:ph idx="1"/>
          </p:nvPr>
        </p:nvSpPr>
        <p:spPr>
          <a:xfrm>
            <a:off x="838200" y="1825625"/>
            <a:ext cx="5393361" cy="4351338"/>
          </a:xfrm>
        </p:spPr>
        <p:txBody>
          <a:bodyPr vert="horz" lIns="91440" tIns="45720" rIns="91440" bIns="45720" rtlCol="0">
            <a:normAutofit/>
          </a:bodyPr>
          <a:lstStyle/>
          <a:p>
            <a:r>
              <a:rPr lang="en-US" sz="2400" cap="all">
                <a:latin typeface="Avenir Next LT Pro"/>
              </a:rPr>
              <a:t>Weak analogy- Many</a:t>
            </a:r>
            <a:r>
              <a:rPr lang="en-US" sz="2400" cap="all">
                <a:latin typeface="Avenir Next LT Pro"/>
                <a:ea typeface="+mn-lt"/>
                <a:cs typeface="+mn-lt"/>
              </a:rPr>
              <a:t> arguments rely on an analogy between two or more objects, ideas, or situations. If the two things that are being compared aren’t really alike in the relevant respects, the analogy is a weak one, and the argument that relies on it commits the fallacy of weak analogy.</a:t>
            </a:r>
            <a:endParaRPr lang="en-US" sz="2400">
              <a:latin typeface="Avenir Next LT Pro"/>
            </a:endParaRPr>
          </a:p>
          <a:p>
            <a:endParaRPr lang="en-US" sz="2400" cap="all"/>
          </a:p>
          <a:p>
            <a:endParaRPr lang="en-US" sz="2400"/>
          </a:p>
        </p:txBody>
      </p:sp>
      <p:sp>
        <p:nvSpPr>
          <p:cNvPr id="13" name="Oval 12">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4" descr="A picture containing text, clipart&#10;&#10;Description automatically generated">
            <a:extLst>
              <a:ext uri="{FF2B5EF4-FFF2-40B4-BE49-F238E27FC236}">
                <a16:creationId xmlns:a16="http://schemas.microsoft.com/office/drawing/2014/main" id="{EB51A952-F530-4210-8420-FBEF55DA1A5B}"/>
              </a:ext>
            </a:extLst>
          </p:cNvPr>
          <p:cNvPicPr>
            <a:picLocks noChangeAspect="1"/>
          </p:cNvPicPr>
          <p:nvPr/>
        </p:nvPicPr>
        <p:blipFill rotWithShape="1">
          <a:blip r:embed="rId2"/>
          <a:srcRect l="23530" r="22372" b="1"/>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7" name="Freeform: Shape 16">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4254"/>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23449"/>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982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A5ED585-FEBB-4DAD-84C0-97BEE6C36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8933" y="4841194"/>
            <a:ext cx="1737401" cy="959536"/>
          </a:xfrm>
          <a:custGeom>
            <a:avLst/>
            <a:gdLst/>
            <a:ahLst/>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EF6AC352-A720-4DB3-87CA-A33B0607C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CBFEF8-9038-4E5E-A5F1-E4DC23035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Text&#10;&#10;Description automatically generated">
            <a:extLst>
              <a:ext uri="{FF2B5EF4-FFF2-40B4-BE49-F238E27FC236}">
                <a16:creationId xmlns:a16="http://schemas.microsoft.com/office/drawing/2014/main" id="{3B212AE7-1488-44CF-862B-E5CF1BA5CC6B}"/>
              </a:ext>
            </a:extLst>
          </p:cNvPr>
          <p:cNvPicPr>
            <a:picLocks noGrp="1" noChangeAspect="1"/>
          </p:cNvPicPr>
          <p:nvPr>
            <p:ph idx="1"/>
          </p:nvPr>
        </p:nvPicPr>
        <p:blipFill rotWithShape="1">
          <a:blip r:embed="rId2"/>
          <a:srcRect l="3131" r="5590" b="-1"/>
          <a:stretch/>
        </p:blipFill>
        <p:spPr>
          <a:xfrm>
            <a:off x="261682" y="233061"/>
            <a:ext cx="11668636" cy="6391879"/>
          </a:xfrm>
          <a:custGeom>
            <a:avLst/>
            <a:gdLst/>
            <a:ahLst/>
            <a:cxnLst/>
            <a:rect l="l" t="t" r="r" b="b"/>
            <a:pathLst>
              <a:path w="11668636" h="6391879">
                <a:moveTo>
                  <a:pt x="82200" y="0"/>
                </a:moveTo>
                <a:lnTo>
                  <a:pt x="11586436" y="0"/>
                </a:lnTo>
                <a:cubicBezTo>
                  <a:pt x="11631834" y="0"/>
                  <a:pt x="11668636" y="36802"/>
                  <a:pt x="11668636" y="82200"/>
                </a:cubicBezTo>
                <a:lnTo>
                  <a:pt x="11668636" y="6309679"/>
                </a:lnTo>
                <a:cubicBezTo>
                  <a:pt x="11668636" y="6355077"/>
                  <a:pt x="11631834" y="6391879"/>
                  <a:pt x="11586436" y="6391879"/>
                </a:cubicBezTo>
                <a:lnTo>
                  <a:pt x="82200" y="6391879"/>
                </a:lnTo>
                <a:cubicBezTo>
                  <a:pt x="36802" y="6391879"/>
                  <a:pt x="0" y="6355077"/>
                  <a:pt x="0" y="6309679"/>
                </a:cubicBezTo>
                <a:lnTo>
                  <a:pt x="0" y="82200"/>
                </a:lnTo>
                <a:cubicBezTo>
                  <a:pt x="0" y="36802"/>
                  <a:pt x="36802" y="0"/>
                  <a:pt x="82200" y="0"/>
                </a:cubicBezTo>
                <a:close/>
              </a:path>
            </a:pathLst>
          </a:custGeom>
        </p:spPr>
      </p:pic>
      <p:sp>
        <p:nvSpPr>
          <p:cNvPr id="15" name="Arc 14">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8958979" y="368138"/>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69" y="5694291"/>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151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1E4333-0DB3-4C29-9079-A56B43A69F47}"/>
              </a:ext>
            </a:extLst>
          </p:cNvPr>
          <p:cNvSpPr>
            <a:spLocks noGrp="1"/>
          </p:cNvSpPr>
          <p:nvPr>
            <p:ph type="title"/>
          </p:nvPr>
        </p:nvSpPr>
        <p:spPr>
          <a:xfrm>
            <a:off x="838200" y="365125"/>
            <a:ext cx="10515600" cy="1325563"/>
          </a:xfrm>
        </p:spPr>
        <p:txBody>
          <a:bodyPr>
            <a:normAutofit/>
          </a:bodyPr>
          <a:lstStyle/>
          <a:p>
            <a:r>
              <a:rPr lang="en-US"/>
              <a:t>Logical Fallacies </a:t>
            </a:r>
          </a:p>
        </p:txBody>
      </p:sp>
      <p:sp>
        <p:nvSpPr>
          <p:cNvPr id="3" name="Content Placeholder 2">
            <a:extLst>
              <a:ext uri="{FF2B5EF4-FFF2-40B4-BE49-F238E27FC236}">
                <a16:creationId xmlns:a16="http://schemas.microsoft.com/office/drawing/2014/main" id="{260123BA-8EA9-4D9F-93FA-E2DB4D46FC51}"/>
              </a:ext>
            </a:extLst>
          </p:cNvPr>
          <p:cNvSpPr>
            <a:spLocks noGrp="1"/>
          </p:cNvSpPr>
          <p:nvPr>
            <p:ph idx="1"/>
          </p:nvPr>
        </p:nvSpPr>
        <p:spPr>
          <a:xfrm>
            <a:off x="838200" y="1825625"/>
            <a:ext cx="5393361" cy="4351338"/>
          </a:xfrm>
        </p:spPr>
        <p:txBody>
          <a:bodyPr vert="horz" lIns="91440" tIns="45720" rIns="91440" bIns="45720" rtlCol="0">
            <a:normAutofit/>
          </a:bodyPr>
          <a:lstStyle/>
          <a:p>
            <a:r>
              <a:rPr lang="en-US" sz="2400"/>
              <a:t>False Cause-</a:t>
            </a:r>
            <a:r>
              <a:rPr lang="en-US" sz="2400">
                <a:ea typeface="+mn-lt"/>
                <a:cs typeface="+mn-lt"/>
              </a:rPr>
              <a:t>A false cause fallacy occurs when someone incorrectly assumes a causal relationship between two things; the name of the fallacy is fairly literal. Any time someone thinks, “A causes B,” without a sufficient reason to believe that B is truly caused by A, it’s an example of the false cause fallacy.</a:t>
            </a:r>
            <a:endParaRPr lang="en-US" sz="2400"/>
          </a:p>
          <a:p>
            <a:r>
              <a:rPr lang="en-US" sz="2400">
                <a:ea typeface="+mn-lt"/>
                <a:cs typeface="+mn-lt"/>
              </a:rPr>
              <a:t>https://www.youtube.com/watch?v=oIrobemb5jw</a:t>
            </a:r>
            <a:endParaRPr lang="en-US" sz="2400"/>
          </a:p>
        </p:txBody>
      </p:sp>
      <p:pic>
        <p:nvPicPr>
          <p:cNvPr id="4" name="Picture 4">
            <a:extLst>
              <a:ext uri="{FF2B5EF4-FFF2-40B4-BE49-F238E27FC236}">
                <a16:creationId xmlns:a16="http://schemas.microsoft.com/office/drawing/2014/main" id="{83F88A25-1B5D-4230-8315-8E8DF2B1264A}"/>
              </a:ext>
            </a:extLst>
          </p:cNvPr>
          <p:cNvPicPr>
            <a:picLocks noChangeAspect="1"/>
          </p:cNvPicPr>
          <p:nvPr/>
        </p:nvPicPr>
        <p:blipFill rotWithShape="1">
          <a:blip r:embed="rId2"/>
          <a:srcRect l="18927" r="24886" b="1"/>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7"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961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A49C65-616B-4C24-80C5-60098719142B}"/>
              </a:ext>
            </a:extLst>
          </p:cNvPr>
          <p:cNvSpPr>
            <a:spLocks noGrp="1"/>
          </p:cNvSpPr>
          <p:nvPr>
            <p:ph type="title"/>
          </p:nvPr>
        </p:nvSpPr>
        <p:spPr>
          <a:xfrm>
            <a:off x="838200" y="365125"/>
            <a:ext cx="5393361" cy="1325563"/>
          </a:xfrm>
        </p:spPr>
        <p:txBody>
          <a:bodyPr>
            <a:normAutofit/>
          </a:bodyPr>
          <a:lstStyle/>
          <a:p>
            <a:r>
              <a:rPr lang="en-US"/>
              <a:t>Logical Fallacies </a:t>
            </a:r>
          </a:p>
        </p:txBody>
      </p:sp>
      <p:sp>
        <p:nvSpPr>
          <p:cNvPr id="11" name="Freeform: Shape 10">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618506D-67FD-4524-B6A7-05404566B3F5}"/>
              </a:ext>
            </a:extLst>
          </p:cNvPr>
          <p:cNvSpPr>
            <a:spLocks noGrp="1"/>
          </p:cNvSpPr>
          <p:nvPr>
            <p:ph idx="1"/>
          </p:nvPr>
        </p:nvSpPr>
        <p:spPr>
          <a:xfrm>
            <a:off x="838200" y="1825625"/>
            <a:ext cx="5393361" cy="4351338"/>
          </a:xfrm>
        </p:spPr>
        <p:txBody>
          <a:bodyPr vert="horz" lIns="91440" tIns="45720" rIns="91440" bIns="45720" rtlCol="0">
            <a:normAutofit/>
          </a:bodyPr>
          <a:lstStyle/>
          <a:p>
            <a:r>
              <a:rPr lang="en-US" sz="2400" cap="all">
                <a:ea typeface="+mn-lt"/>
                <a:cs typeface="+mn-lt"/>
              </a:rPr>
              <a:t>Red Herring Fallacy- Occurs whenever the premises of an argument are logically unrelated to the conclusion</a:t>
            </a:r>
            <a:endParaRPr lang="en-US" sz="2400">
              <a:ea typeface="+mn-lt"/>
              <a:cs typeface="+mn-lt"/>
            </a:endParaRPr>
          </a:p>
          <a:p>
            <a:r>
              <a:rPr lang="en-US" sz="2400">
                <a:ea typeface="+mn-lt"/>
                <a:cs typeface="+mn-lt"/>
                <a:hlinkClick r:id="rId2"/>
              </a:rPr>
              <a:t>https://www.youtube.com/watch?v=f_ttbfTGs48</a:t>
            </a:r>
            <a:endParaRPr lang="en-US" sz="2400">
              <a:ea typeface="+mn-lt"/>
              <a:cs typeface="+mn-lt"/>
            </a:endParaRPr>
          </a:p>
          <a:p>
            <a:endParaRPr lang="en-US" sz="2400"/>
          </a:p>
        </p:txBody>
      </p:sp>
      <p:sp>
        <p:nvSpPr>
          <p:cNvPr id="13" name="Oval 12">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Icon&#10;&#10;Description automatically generated">
            <a:extLst>
              <a:ext uri="{FF2B5EF4-FFF2-40B4-BE49-F238E27FC236}">
                <a16:creationId xmlns:a16="http://schemas.microsoft.com/office/drawing/2014/main" id="{5EED7846-C505-4EB0-89AB-4DB42EAE4402}"/>
              </a:ext>
            </a:extLst>
          </p:cNvPr>
          <p:cNvPicPr>
            <a:picLocks noChangeAspect="1"/>
          </p:cNvPicPr>
          <p:nvPr/>
        </p:nvPicPr>
        <p:blipFill>
          <a:blip r:embed="rId3"/>
          <a:stretch>
            <a:fillRect/>
          </a:stretch>
        </p:blipFill>
        <p:spPr>
          <a:xfrm>
            <a:off x="7887184" y="2112960"/>
            <a:ext cx="3781051" cy="198810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5" name="Freeform: Shape 14">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446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AF77EE-40A5-4948-A175-5D7BEFF6BDC7}"/>
              </a:ext>
            </a:extLst>
          </p:cNvPr>
          <p:cNvSpPr>
            <a:spLocks noGrp="1"/>
          </p:cNvSpPr>
          <p:nvPr>
            <p:ph type="title"/>
          </p:nvPr>
        </p:nvSpPr>
        <p:spPr>
          <a:xfrm>
            <a:off x="838200" y="365125"/>
            <a:ext cx="10515600" cy="1325563"/>
          </a:xfrm>
        </p:spPr>
        <p:txBody>
          <a:bodyPr>
            <a:normAutofit/>
          </a:bodyPr>
          <a:lstStyle/>
          <a:p>
            <a:r>
              <a:rPr lang="en-US"/>
              <a:t>Logical Fallacies </a:t>
            </a:r>
          </a:p>
        </p:txBody>
      </p:sp>
      <p:sp>
        <p:nvSpPr>
          <p:cNvPr id="3" name="Content Placeholder 2">
            <a:extLst>
              <a:ext uri="{FF2B5EF4-FFF2-40B4-BE49-F238E27FC236}">
                <a16:creationId xmlns:a16="http://schemas.microsoft.com/office/drawing/2014/main" id="{68FC676E-01D7-471C-BFEA-A995ED3EE1FC}"/>
              </a:ext>
            </a:extLst>
          </p:cNvPr>
          <p:cNvSpPr>
            <a:spLocks noGrp="1"/>
          </p:cNvSpPr>
          <p:nvPr>
            <p:ph idx="1"/>
          </p:nvPr>
        </p:nvSpPr>
        <p:spPr>
          <a:xfrm>
            <a:off x="838200" y="1825625"/>
            <a:ext cx="5393361" cy="4351338"/>
          </a:xfrm>
        </p:spPr>
        <p:txBody>
          <a:bodyPr vert="horz" lIns="91440" tIns="45720" rIns="91440" bIns="45720" rtlCol="0" anchor="t">
            <a:normAutofit/>
          </a:bodyPr>
          <a:lstStyle/>
          <a:p>
            <a:pPr marL="0" indent="0">
              <a:buNone/>
            </a:pPr>
            <a:r>
              <a:rPr lang="en-US">
                <a:ea typeface="+mn-lt"/>
                <a:cs typeface="+mn-lt"/>
              </a:rPr>
              <a:t>•</a:t>
            </a:r>
            <a:r>
              <a:rPr lang="en-US" cap="all">
                <a:ea typeface="+mn-lt"/>
                <a:cs typeface="+mn-lt"/>
              </a:rPr>
              <a:t>Begging the question- Occurs when an argument assumes the point to be proved</a:t>
            </a:r>
            <a:endParaRPr lang="en-US"/>
          </a:p>
          <a:p>
            <a:pPr marL="0" indent="0">
              <a:buNone/>
            </a:pPr>
            <a:r>
              <a:rPr lang="en-US">
                <a:ea typeface="+mn-lt"/>
                <a:cs typeface="+mn-lt"/>
              </a:rPr>
              <a:t>https://www.youtube.com/watch?v=OAVp6gnIgHY</a:t>
            </a:r>
            <a:endParaRPr lang="en-US" cap="all"/>
          </a:p>
          <a:p>
            <a:endParaRPr lang="en-US"/>
          </a:p>
        </p:txBody>
      </p:sp>
      <p:pic>
        <p:nvPicPr>
          <p:cNvPr id="4" name="Picture 4">
            <a:extLst>
              <a:ext uri="{FF2B5EF4-FFF2-40B4-BE49-F238E27FC236}">
                <a16:creationId xmlns:a16="http://schemas.microsoft.com/office/drawing/2014/main" id="{D96FA499-424E-4B7E-9BB1-6E9547E8006B}"/>
              </a:ext>
            </a:extLst>
          </p:cNvPr>
          <p:cNvPicPr>
            <a:picLocks noChangeAspect="1"/>
          </p:cNvPicPr>
          <p:nvPr/>
        </p:nvPicPr>
        <p:blipFill rotWithShape="1">
          <a:blip r:embed="rId2"/>
          <a:srcRect l="11004" r="14092"/>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7"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348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33F514-D996-4078-8010-A2A8C8F98B38}"/>
              </a:ext>
            </a:extLst>
          </p:cNvPr>
          <p:cNvSpPr>
            <a:spLocks noGrp="1"/>
          </p:cNvSpPr>
          <p:nvPr>
            <p:ph type="title"/>
          </p:nvPr>
        </p:nvSpPr>
        <p:spPr>
          <a:xfrm>
            <a:off x="838200" y="365125"/>
            <a:ext cx="5393361" cy="1325563"/>
          </a:xfrm>
        </p:spPr>
        <p:txBody>
          <a:bodyPr>
            <a:normAutofit/>
          </a:bodyPr>
          <a:lstStyle/>
          <a:p>
            <a:r>
              <a:rPr lang="en-US"/>
              <a:t>Can you find the fallacies?</a:t>
            </a:r>
          </a:p>
        </p:txBody>
      </p:sp>
      <p:sp>
        <p:nvSpPr>
          <p:cNvPr id="3" name="Content Placeholder 2">
            <a:extLst>
              <a:ext uri="{FF2B5EF4-FFF2-40B4-BE49-F238E27FC236}">
                <a16:creationId xmlns:a16="http://schemas.microsoft.com/office/drawing/2014/main" id="{618CA1E5-907A-4F27-BED8-25536E06240C}"/>
              </a:ext>
            </a:extLst>
          </p:cNvPr>
          <p:cNvSpPr>
            <a:spLocks noGrp="1"/>
          </p:cNvSpPr>
          <p:nvPr>
            <p:ph idx="1"/>
          </p:nvPr>
        </p:nvSpPr>
        <p:spPr>
          <a:xfrm>
            <a:off x="838200" y="1825625"/>
            <a:ext cx="5393361" cy="4351338"/>
          </a:xfrm>
        </p:spPr>
        <p:txBody>
          <a:bodyPr vert="horz" lIns="91440" tIns="45720" rIns="91440" bIns="45720" rtlCol="0">
            <a:normAutofit/>
          </a:bodyPr>
          <a:lstStyle/>
          <a:p>
            <a:r>
              <a:rPr lang="en-US">
                <a:ea typeface="+mn-lt"/>
                <a:cs typeface="+mn-lt"/>
                <a:hlinkClick r:id="rId2"/>
              </a:rPr>
              <a:t>https://www.cc.com/video/5wvrhx/the-daily-show-with-jon-stewart-even-stevphen-death-tax</a:t>
            </a:r>
            <a:endParaRPr lang="en-US">
              <a:ea typeface="+mn-lt"/>
              <a:cs typeface="+mn-lt"/>
            </a:endParaRPr>
          </a:p>
          <a:p>
            <a:endParaRPr lang="en-US"/>
          </a:p>
        </p:txBody>
      </p:sp>
      <p:pic>
        <p:nvPicPr>
          <p:cNvPr id="4" name="Picture 4" descr="A picture containing text, lamp&#10;&#10;Description automatically generated">
            <a:extLst>
              <a:ext uri="{FF2B5EF4-FFF2-40B4-BE49-F238E27FC236}">
                <a16:creationId xmlns:a16="http://schemas.microsoft.com/office/drawing/2014/main" id="{09609372-C56F-4E91-8680-CCE735C1F56F}"/>
              </a:ext>
            </a:extLst>
          </p:cNvPr>
          <p:cNvPicPr>
            <a:picLocks noChangeAspect="1"/>
          </p:cNvPicPr>
          <p:nvPr/>
        </p:nvPicPr>
        <p:blipFill rotWithShape="1">
          <a:blip r:embed="rId3"/>
          <a:srcRect r="3" b="3"/>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18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45FEF9-BE05-2249-B28A-D6E30D6B4C05}"/>
              </a:ext>
            </a:extLst>
          </p:cNvPr>
          <p:cNvSpPr>
            <a:spLocks noGrp="1"/>
          </p:cNvSpPr>
          <p:nvPr>
            <p:ph type="title"/>
          </p:nvPr>
        </p:nvSpPr>
        <p:spPr>
          <a:xfrm>
            <a:off x="6031948" y="451152"/>
            <a:ext cx="4988360" cy="2021378"/>
          </a:xfrm>
        </p:spPr>
        <p:txBody>
          <a:bodyPr>
            <a:normAutofit fontScale="90000"/>
          </a:bodyPr>
          <a:lstStyle/>
          <a:p>
            <a:r>
              <a:rPr lang="en-US" sz="4800" dirty="0"/>
              <a:t>Analyzing Logical Fallacies in your Critical Reaction</a:t>
            </a:r>
            <a:endParaRPr lang="en-US" dirty="0"/>
          </a:p>
        </p:txBody>
      </p:sp>
      <p:pic>
        <p:nvPicPr>
          <p:cNvPr id="5" name="Content Placeholder 4" descr="A close-up of a table&#10;&#10;Description automatically generated with medium confidence">
            <a:extLst>
              <a:ext uri="{FF2B5EF4-FFF2-40B4-BE49-F238E27FC236}">
                <a16:creationId xmlns:a16="http://schemas.microsoft.com/office/drawing/2014/main" id="{B8DCB8C5-0476-2C4F-B39A-AEFBCC177E74}"/>
              </a:ext>
            </a:extLst>
          </p:cNvPr>
          <p:cNvPicPr>
            <a:picLocks noChangeAspect="1"/>
          </p:cNvPicPr>
          <p:nvPr/>
        </p:nvPicPr>
        <p:blipFill rotWithShape="1">
          <a:blip r:embed="rId2"/>
          <a:srcRect t="958" r="2" b="10023"/>
          <a:stretch/>
        </p:blipFill>
        <p:spPr>
          <a:xfrm rot="459431">
            <a:off x="776731" y="1798850"/>
            <a:ext cx="3849956" cy="4141694"/>
          </a:xfrm>
          <a:prstGeom prst="rect">
            <a:avLst/>
          </a:prstGeom>
        </p:spPr>
      </p:pic>
      <p:cxnSp>
        <p:nvCxnSpPr>
          <p:cNvPr id="16" name="Straight Connector 15">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F17A7CCE-3E93-1A48-9D37-31030F5DBA46}"/>
              </a:ext>
            </a:extLst>
          </p:cNvPr>
          <p:cNvSpPr>
            <a:spLocks noGrp="1"/>
          </p:cNvSpPr>
          <p:nvPr>
            <p:ph idx="1"/>
          </p:nvPr>
        </p:nvSpPr>
        <p:spPr>
          <a:xfrm>
            <a:off x="6096000" y="2750126"/>
            <a:ext cx="5047004" cy="3261789"/>
          </a:xfrm>
        </p:spPr>
        <p:txBody>
          <a:bodyPr vert="horz" lIns="91440" tIns="45720" rIns="91440" bIns="45720" rtlCol="0" anchor="t">
            <a:normAutofit fontScale="92500" lnSpcReduction="10000"/>
          </a:bodyPr>
          <a:lstStyle/>
          <a:p>
            <a:pPr marL="342900" indent="-342900">
              <a:buChar char="•"/>
            </a:pPr>
            <a:r>
              <a:rPr lang="en-US" sz="2400" dirty="0"/>
              <a:t>Logical fallacies can represent cracks in your argument</a:t>
            </a:r>
          </a:p>
          <a:p>
            <a:pPr marL="342900" indent="-342900">
              <a:buChar char="•"/>
            </a:pPr>
            <a:r>
              <a:rPr lang="en-US" sz="2400" dirty="0"/>
              <a:t>They affect how well your argument holds together under scrutiny </a:t>
            </a:r>
          </a:p>
          <a:p>
            <a:pPr marL="342900" indent="-342900">
              <a:buChar char="•"/>
            </a:pPr>
            <a:r>
              <a:rPr lang="en-US" sz="2400" dirty="0"/>
              <a:t>They also might be something to analyze in articles that you’re responding to for your critical reaction paper. </a:t>
            </a:r>
          </a:p>
          <a:p>
            <a:pPr marL="342900" indent="-342900">
              <a:buChar char="•"/>
            </a:pPr>
            <a:endParaRPr lang="en-US" sz="2400" dirty="0"/>
          </a:p>
        </p:txBody>
      </p:sp>
      <p:sp>
        <p:nvSpPr>
          <p:cNvPr id="11" name="TextBox 10">
            <a:extLst>
              <a:ext uri="{FF2B5EF4-FFF2-40B4-BE49-F238E27FC236}">
                <a16:creationId xmlns:a16="http://schemas.microsoft.com/office/drawing/2014/main" id="{1EEF2793-DBF6-5843-B24F-5EEDA8EB6F4F}"/>
              </a:ext>
            </a:extLst>
          </p:cNvPr>
          <p:cNvSpPr txBox="1"/>
          <p:nvPr/>
        </p:nvSpPr>
        <p:spPr>
          <a:xfrm rot="598031">
            <a:off x="2246769" y="1959903"/>
            <a:ext cx="1479176" cy="553998"/>
          </a:xfrm>
          <a:prstGeom prst="rect">
            <a:avLst/>
          </a:prstGeom>
          <a:noFill/>
        </p:spPr>
        <p:txBody>
          <a:bodyPr wrap="square" rtlCol="0">
            <a:spAutoFit/>
          </a:bodyPr>
          <a:lstStyle/>
          <a:p>
            <a:r>
              <a:rPr lang="en-US" sz="3000" b="1"/>
              <a:t>Thesis </a:t>
            </a:r>
          </a:p>
        </p:txBody>
      </p:sp>
      <p:sp>
        <p:nvSpPr>
          <p:cNvPr id="15" name="TextBox 14">
            <a:extLst>
              <a:ext uri="{FF2B5EF4-FFF2-40B4-BE49-F238E27FC236}">
                <a16:creationId xmlns:a16="http://schemas.microsoft.com/office/drawing/2014/main" id="{4C8B2132-684C-564E-98F9-19726D3B5540}"/>
              </a:ext>
            </a:extLst>
          </p:cNvPr>
          <p:cNvSpPr txBox="1"/>
          <p:nvPr/>
        </p:nvSpPr>
        <p:spPr>
          <a:xfrm rot="5400000">
            <a:off x="2663776" y="4334118"/>
            <a:ext cx="3685296" cy="553998"/>
          </a:xfrm>
          <a:prstGeom prst="rect">
            <a:avLst/>
          </a:prstGeom>
          <a:noFill/>
        </p:spPr>
        <p:txBody>
          <a:bodyPr wrap="square" rtlCol="0">
            <a:spAutoFit/>
          </a:bodyPr>
          <a:lstStyle/>
          <a:p>
            <a:r>
              <a:rPr lang="en-US" sz="3000" b="1"/>
              <a:t>Supporting Details</a:t>
            </a:r>
          </a:p>
        </p:txBody>
      </p:sp>
      <p:sp>
        <p:nvSpPr>
          <p:cNvPr id="18" name="TextBox 17">
            <a:extLst>
              <a:ext uri="{FF2B5EF4-FFF2-40B4-BE49-F238E27FC236}">
                <a16:creationId xmlns:a16="http://schemas.microsoft.com/office/drawing/2014/main" id="{230618BC-FDBD-6942-A13E-80C83338BAC0}"/>
              </a:ext>
            </a:extLst>
          </p:cNvPr>
          <p:cNvSpPr txBox="1"/>
          <p:nvPr/>
        </p:nvSpPr>
        <p:spPr>
          <a:xfrm rot="5586351">
            <a:off x="1903149" y="4044283"/>
            <a:ext cx="2353940" cy="369332"/>
          </a:xfrm>
          <a:prstGeom prst="rect">
            <a:avLst/>
          </a:prstGeom>
          <a:noFill/>
        </p:spPr>
        <p:txBody>
          <a:bodyPr wrap="square">
            <a:spAutoFit/>
          </a:bodyPr>
          <a:lstStyle/>
          <a:p>
            <a:r>
              <a:rPr lang="en-US" sz="1800" b="1"/>
              <a:t>Supporting Details</a:t>
            </a:r>
          </a:p>
        </p:txBody>
      </p:sp>
      <p:sp>
        <p:nvSpPr>
          <p:cNvPr id="19" name="TextBox 18">
            <a:extLst>
              <a:ext uri="{FF2B5EF4-FFF2-40B4-BE49-F238E27FC236}">
                <a16:creationId xmlns:a16="http://schemas.microsoft.com/office/drawing/2014/main" id="{1C551C95-210B-B349-BE8F-1F94A966C77D}"/>
              </a:ext>
            </a:extLst>
          </p:cNvPr>
          <p:cNvSpPr txBox="1"/>
          <p:nvPr/>
        </p:nvSpPr>
        <p:spPr>
          <a:xfrm rot="17063824">
            <a:off x="-1116994" y="3951950"/>
            <a:ext cx="3685296" cy="553998"/>
          </a:xfrm>
          <a:prstGeom prst="rect">
            <a:avLst/>
          </a:prstGeom>
          <a:noFill/>
        </p:spPr>
        <p:txBody>
          <a:bodyPr wrap="square" rtlCol="0">
            <a:spAutoFit/>
          </a:bodyPr>
          <a:lstStyle/>
          <a:p>
            <a:r>
              <a:rPr lang="en-US" sz="3000" b="1"/>
              <a:t>Supporting Details</a:t>
            </a:r>
          </a:p>
        </p:txBody>
      </p:sp>
      <p:pic>
        <p:nvPicPr>
          <p:cNvPr id="6" name="Picture 5" descr="A picture containing cat, mammal, domestic cat, white&#10;&#10;Description automatically generated">
            <a:extLst>
              <a:ext uri="{FF2B5EF4-FFF2-40B4-BE49-F238E27FC236}">
                <a16:creationId xmlns:a16="http://schemas.microsoft.com/office/drawing/2014/main" id="{4D9D3D6C-C324-2F49-B471-CB92FF177EEA}"/>
              </a:ext>
            </a:extLst>
          </p:cNvPr>
          <p:cNvPicPr>
            <a:picLocks noChangeAspect="1"/>
          </p:cNvPicPr>
          <p:nvPr/>
        </p:nvPicPr>
        <p:blipFill>
          <a:blip r:embed="rId3"/>
          <a:stretch>
            <a:fillRect/>
          </a:stretch>
        </p:blipFill>
        <p:spPr>
          <a:xfrm rot="377460">
            <a:off x="1982814" y="16765"/>
            <a:ext cx="2007088" cy="2124752"/>
          </a:xfrm>
          <a:prstGeom prst="rect">
            <a:avLst/>
          </a:prstGeom>
        </p:spPr>
      </p:pic>
      <p:pic>
        <p:nvPicPr>
          <p:cNvPr id="3" name="Graphic 3" descr="Hammer1 with solid fill">
            <a:extLst>
              <a:ext uri="{FF2B5EF4-FFF2-40B4-BE49-F238E27FC236}">
                <a16:creationId xmlns:a16="http://schemas.microsoft.com/office/drawing/2014/main" id="{E46E3C41-A3C6-4425-8285-89FF494016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780000" flipV="1">
            <a:off x="3736294" y="2911104"/>
            <a:ext cx="2250584" cy="2197996"/>
          </a:xfrm>
          <a:prstGeom prst="rect">
            <a:avLst/>
          </a:prstGeom>
        </p:spPr>
      </p:pic>
      <p:sp>
        <p:nvSpPr>
          <p:cNvPr id="4" name="TextBox 3">
            <a:extLst>
              <a:ext uri="{FF2B5EF4-FFF2-40B4-BE49-F238E27FC236}">
                <a16:creationId xmlns:a16="http://schemas.microsoft.com/office/drawing/2014/main" id="{AF8897F9-40BB-4AB4-8936-331C56BCE8C4}"/>
              </a:ext>
            </a:extLst>
          </p:cNvPr>
          <p:cNvSpPr txBox="1"/>
          <p:nvPr/>
        </p:nvSpPr>
        <p:spPr>
          <a:xfrm rot="2340000">
            <a:off x="4301746" y="3966988"/>
            <a:ext cx="1600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Ad Hominem</a:t>
            </a:r>
          </a:p>
        </p:txBody>
      </p:sp>
    </p:spTree>
    <p:extLst>
      <p:ext uri="{BB962C8B-B14F-4D97-AF65-F5344CB8AC3E}">
        <p14:creationId xmlns:p14="http://schemas.microsoft.com/office/powerpoint/2010/main" val="862319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7" name="Slide Background">
            <a:extLst>
              <a:ext uri="{FF2B5EF4-FFF2-40B4-BE49-F238E27FC236}">
                <a16:creationId xmlns:a16="http://schemas.microsoft.com/office/drawing/2014/main" id="{922E0291-99C8-40F9-ADAB-32589A3B5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ight bulb on yellow background with sketched light beams and cord">
            <a:extLst>
              <a:ext uri="{FF2B5EF4-FFF2-40B4-BE49-F238E27FC236}">
                <a16:creationId xmlns:a16="http://schemas.microsoft.com/office/drawing/2014/main" id="{DD9E9D3A-A54E-4D1C-ABA2-606EC1438B16}"/>
              </a:ext>
            </a:extLst>
          </p:cNvPr>
          <p:cNvPicPr>
            <a:picLocks noChangeAspect="1"/>
          </p:cNvPicPr>
          <p:nvPr/>
        </p:nvPicPr>
        <p:blipFill rotWithShape="1">
          <a:blip r:embed="rId2"/>
          <a:srcRect t="8536"/>
          <a:stretch/>
        </p:blipFill>
        <p:spPr>
          <a:xfrm>
            <a:off x="20" y="2"/>
            <a:ext cx="12191979" cy="6857998"/>
          </a:xfrm>
          <a:prstGeom prst="rect">
            <a:avLst/>
          </a:prstGeom>
          <a:effectLst>
            <a:outerShdw blurRad="596900" dist="330200" dir="8820000" sx="87000" sy="87000" algn="ctr" rotWithShape="0">
              <a:srgbClr val="000000">
                <a:alpha val="29000"/>
              </a:srgbClr>
            </a:outerShdw>
          </a:effectLst>
        </p:spPr>
      </p:pic>
      <p:sp>
        <p:nvSpPr>
          <p:cNvPr id="19" name="Rectangle 18">
            <a:extLst>
              <a:ext uri="{FF2B5EF4-FFF2-40B4-BE49-F238E27FC236}">
                <a16:creationId xmlns:a16="http://schemas.microsoft.com/office/drawing/2014/main" id="{095830D2-F2AE-4DD8-B586-89B0977916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8714" y="258715"/>
            <a:ext cx="6858000" cy="634056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77F3C5-7AAB-DA4F-84C4-07D705C176A7}"/>
              </a:ext>
            </a:extLst>
          </p:cNvPr>
          <p:cNvSpPr>
            <a:spLocks noGrp="1"/>
          </p:cNvSpPr>
          <p:nvPr>
            <p:ph type="title"/>
          </p:nvPr>
        </p:nvSpPr>
        <p:spPr>
          <a:xfrm>
            <a:off x="589559" y="871314"/>
            <a:ext cx="4755046" cy="2508616"/>
          </a:xfrm>
        </p:spPr>
        <p:txBody>
          <a:bodyPr vert="horz" lIns="91440" tIns="45720" rIns="91440" bIns="45720" rtlCol="0" anchor="t">
            <a:normAutofit/>
          </a:bodyPr>
          <a:lstStyle/>
          <a:p>
            <a:r>
              <a:rPr lang="en-US" sz="4800">
                <a:solidFill>
                  <a:srgbClr val="FFFFFF"/>
                </a:solidFill>
              </a:rPr>
              <a:t>Getting Started with your Critical Reaction</a:t>
            </a:r>
          </a:p>
        </p:txBody>
      </p:sp>
      <p:sp useBgFill="1">
        <p:nvSpPr>
          <p:cNvPr id="21" name="Rectangle 20">
            <a:extLst>
              <a:ext uri="{FF2B5EF4-FFF2-40B4-BE49-F238E27FC236}">
                <a16:creationId xmlns:a16="http://schemas.microsoft.com/office/drawing/2014/main" id="{7A8F735B-89DD-459E-BB4B-B9E1603DE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2375" y="0"/>
            <a:ext cx="1051560" cy="6858000"/>
          </a:xfrm>
          <a:prstGeom prst="rect">
            <a:avLst/>
          </a:prstGeom>
          <a:ln>
            <a:noFill/>
          </a:ln>
          <a:effectLst>
            <a:outerShdw blurRad="190500" dist="76200" dir="570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FAFF45CC-4046-4B20-8A54-5D613033F0A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C733F13-781E-F347-85DE-EE0F314AFA14}"/>
              </a:ext>
            </a:extLst>
          </p:cNvPr>
          <p:cNvSpPr txBox="1"/>
          <p:nvPr/>
        </p:nvSpPr>
        <p:spPr>
          <a:xfrm>
            <a:off x="914399" y="3567545"/>
            <a:ext cx="2690649" cy="923330"/>
          </a:xfrm>
          <a:prstGeom prst="rect">
            <a:avLst/>
          </a:prstGeom>
          <a:noFill/>
        </p:spPr>
        <p:txBody>
          <a:bodyPr wrap="square" rtlCol="0">
            <a:spAutoFit/>
          </a:bodyPr>
          <a:lstStyle/>
          <a:p>
            <a:r>
              <a:rPr lang="en-US" dirty="0">
                <a:solidFill>
                  <a:schemeClr val="bg1"/>
                </a:solidFill>
              </a:rPr>
              <a:t>First step: Which readings did you pick for this assignment? </a:t>
            </a:r>
          </a:p>
        </p:txBody>
      </p:sp>
    </p:spTree>
    <p:extLst>
      <p:ext uri="{BB962C8B-B14F-4D97-AF65-F5344CB8AC3E}">
        <p14:creationId xmlns:p14="http://schemas.microsoft.com/office/powerpoint/2010/main" val="978791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DF6BE1D-64D3-7E4D-85C3-34253D55AC6E}"/>
              </a:ext>
            </a:extLst>
          </p:cNvPr>
          <p:cNvSpPr>
            <a:spLocks noGrp="1"/>
          </p:cNvSpPr>
          <p:nvPr>
            <p:ph type="title"/>
          </p:nvPr>
        </p:nvSpPr>
        <p:spPr>
          <a:xfrm>
            <a:off x="838200" y="365125"/>
            <a:ext cx="5387502" cy="1325563"/>
          </a:xfrm>
        </p:spPr>
        <p:txBody>
          <a:bodyPr>
            <a:normAutofit/>
          </a:bodyPr>
          <a:lstStyle/>
          <a:p>
            <a:r>
              <a:rPr lang="en-US"/>
              <a:t>Agenda	</a:t>
            </a:r>
          </a:p>
        </p:txBody>
      </p:sp>
      <p:sp>
        <p:nvSpPr>
          <p:cNvPr id="3" name="Content Placeholder 2">
            <a:extLst>
              <a:ext uri="{FF2B5EF4-FFF2-40B4-BE49-F238E27FC236}">
                <a16:creationId xmlns:a16="http://schemas.microsoft.com/office/drawing/2014/main" id="{FC416DA4-511A-8E46-87BA-9299B7614B17}"/>
              </a:ext>
            </a:extLst>
          </p:cNvPr>
          <p:cNvSpPr>
            <a:spLocks noGrp="1"/>
          </p:cNvSpPr>
          <p:nvPr>
            <p:ph idx="1"/>
          </p:nvPr>
        </p:nvSpPr>
        <p:spPr>
          <a:xfrm>
            <a:off x="838200" y="1825625"/>
            <a:ext cx="5387502" cy="4351338"/>
          </a:xfrm>
        </p:spPr>
        <p:txBody>
          <a:bodyPr vert="horz" lIns="91440" tIns="45720" rIns="91440" bIns="45720" rtlCol="0" anchor="t">
            <a:normAutofit/>
          </a:bodyPr>
          <a:lstStyle/>
          <a:p>
            <a:r>
              <a:rPr lang="en-US" dirty="0"/>
              <a:t>Analyzing Logical Fallacies</a:t>
            </a:r>
          </a:p>
          <a:p>
            <a:r>
              <a:rPr lang="en-US" dirty="0"/>
              <a:t>Getting Started: Critical Reaction Paper </a:t>
            </a:r>
          </a:p>
        </p:txBody>
      </p:sp>
      <p:pic>
        <p:nvPicPr>
          <p:cNvPr id="5" name="Picture 4">
            <a:extLst>
              <a:ext uri="{FF2B5EF4-FFF2-40B4-BE49-F238E27FC236}">
                <a16:creationId xmlns:a16="http://schemas.microsoft.com/office/drawing/2014/main" id="{7EE6C1FE-F0A4-0548-A856-C56E3EB1C68B}"/>
              </a:ext>
            </a:extLst>
          </p:cNvPr>
          <p:cNvPicPr>
            <a:picLocks noChangeAspect="1"/>
          </p:cNvPicPr>
          <p:nvPr/>
        </p:nvPicPr>
        <p:blipFill rotWithShape="1">
          <a:blip r:embed="rId2"/>
          <a:srcRect l="14489" r="12416"/>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7" name="Oval 11">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Arc 13">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844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70F52-1431-9243-85BE-0B58DEC8ADEB}"/>
              </a:ext>
            </a:extLst>
          </p:cNvPr>
          <p:cNvSpPr>
            <a:spLocks noGrp="1"/>
          </p:cNvSpPr>
          <p:nvPr>
            <p:ph type="title"/>
          </p:nvPr>
        </p:nvSpPr>
        <p:spPr/>
        <p:txBody>
          <a:bodyPr/>
          <a:lstStyle/>
          <a:p>
            <a:r>
              <a:rPr lang="en-US" dirty="0"/>
              <a:t>Searching for things to ”react” to… </a:t>
            </a:r>
          </a:p>
        </p:txBody>
      </p:sp>
      <p:sp>
        <p:nvSpPr>
          <p:cNvPr id="3" name="Content Placeholder 2">
            <a:extLst>
              <a:ext uri="{FF2B5EF4-FFF2-40B4-BE49-F238E27FC236}">
                <a16:creationId xmlns:a16="http://schemas.microsoft.com/office/drawing/2014/main" id="{8853B1AB-60DD-3645-8971-F703E91ECAC1}"/>
              </a:ext>
            </a:extLst>
          </p:cNvPr>
          <p:cNvSpPr>
            <a:spLocks noGrp="1"/>
          </p:cNvSpPr>
          <p:nvPr>
            <p:ph idx="1"/>
          </p:nvPr>
        </p:nvSpPr>
        <p:spPr>
          <a:xfrm>
            <a:off x="761799" y="2750126"/>
            <a:ext cx="10381205" cy="3779628"/>
          </a:xfrm>
        </p:spPr>
        <p:txBody>
          <a:bodyPr>
            <a:normAutofit/>
          </a:bodyPr>
          <a:lstStyle/>
          <a:p>
            <a:r>
              <a:rPr lang="en-US" dirty="0"/>
              <a:t>For this assignment, you can react to </a:t>
            </a:r>
          </a:p>
          <a:p>
            <a:pPr marL="342900" indent="-342900">
              <a:lnSpc>
                <a:spcPct val="100000"/>
              </a:lnSpc>
              <a:spcBef>
                <a:spcPts val="0"/>
              </a:spcBef>
              <a:buFont typeface="Arial" panose="020B0604020202020204" pitchFamily="34" charset="0"/>
              <a:buChar char="•"/>
            </a:pPr>
            <a:r>
              <a:rPr lang="en-US" dirty="0"/>
              <a:t>The “main argument” (check out our class session on finding “main ideas”)</a:t>
            </a:r>
          </a:p>
          <a:p>
            <a:pPr marL="571500" lvl="1" indent="-342900">
              <a:lnSpc>
                <a:spcPct val="100000"/>
              </a:lnSpc>
              <a:spcBef>
                <a:spcPts val="0"/>
              </a:spcBef>
              <a:buFont typeface="Arial" panose="020B0604020202020204" pitchFamily="34" charset="0"/>
              <a:buChar char="•"/>
            </a:pPr>
            <a:r>
              <a:rPr lang="en-US" dirty="0"/>
              <a:t>Think also about any logical fallacies that might be present in the text</a:t>
            </a:r>
          </a:p>
          <a:p>
            <a:pPr marL="342900" indent="-342900">
              <a:lnSpc>
                <a:spcPct val="100000"/>
              </a:lnSpc>
              <a:spcBef>
                <a:spcPts val="0"/>
              </a:spcBef>
              <a:buFont typeface="Arial" panose="020B0604020202020204" pitchFamily="34" charset="0"/>
              <a:buChar char="•"/>
            </a:pPr>
            <a:r>
              <a:rPr lang="en-US" dirty="0"/>
              <a:t>Different/alternative perspectives through text-to-text connections (!!!)</a:t>
            </a:r>
          </a:p>
          <a:p>
            <a:pPr marL="342900" indent="-342900">
              <a:lnSpc>
                <a:spcPct val="100000"/>
              </a:lnSpc>
              <a:spcBef>
                <a:spcPts val="0"/>
              </a:spcBef>
              <a:buFont typeface="Arial" panose="020B0604020202020204" pitchFamily="34" charset="0"/>
              <a:buChar char="•"/>
            </a:pPr>
            <a:r>
              <a:rPr lang="en-US" dirty="0"/>
              <a:t>Visual/narrative elements that you may find</a:t>
            </a:r>
          </a:p>
          <a:p>
            <a:pPr marL="571500" lvl="1" indent="-342900">
              <a:lnSpc>
                <a:spcPct val="100000"/>
              </a:lnSpc>
              <a:spcBef>
                <a:spcPts val="0"/>
              </a:spcBef>
              <a:buFont typeface="Arial" panose="020B0604020202020204" pitchFamily="34" charset="0"/>
              <a:buChar char="•"/>
            </a:pPr>
            <a:r>
              <a:rPr lang="en-US" dirty="0"/>
              <a:t>Think about our class on narrative analysis from last week! </a:t>
            </a:r>
          </a:p>
          <a:p>
            <a:pPr marL="571500" lvl="1" indent="-342900">
              <a:lnSpc>
                <a:spcPct val="100000"/>
              </a:lnSpc>
              <a:spcBef>
                <a:spcPts val="0"/>
              </a:spcBef>
              <a:buFont typeface="Arial" panose="020B0604020202020204" pitchFamily="34" charset="0"/>
              <a:buChar char="•"/>
            </a:pPr>
            <a:r>
              <a:rPr lang="en-US" dirty="0"/>
              <a:t>Also your peer response assignments! </a:t>
            </a:r>
          </a:p>
          <a:p>
            <a:pPr marL="342900" indent="-342900">
              <a:lnSpc>
                <a:spcPct val="100000"/>
              </a:lnSpc>
              <a:spcBef>
                <a:spcPts val="0"/>
              </a:spcBef>
              <a:buFont typeface="Arial" panose="020B0604020202020204" pitchFamily="34" charset="0"/>
              <a:buChar char="•"/>
            </a:pPr>
            <a:r>
              <a:rPr lang="en-US" dirty="0"/>
              <a:t>Reflect on how an article changed your opinion about a particular issue (text-to-self connections!)</a:t>
            </a:r>
          </a:p>
          <a:p>
            <a:pPr marL="571500" lvl="1" indent="-342900">
              <a:lnSpc>
                <a:spcPct val="100000"/>
              </a:lnSpc>
              <a:spcBef>
                <a:spcPts val="0"/>
              </a:spcBef>
              <a:buFont typeface="Arial" panose="020B0604020202020204" pitchFamily="34" charset="0"/>
              <a:buChar char="•"/>
            </a:pPr>
            <a:r>
              <a:rPr lang="en-US" dirty="0"/>
              <a:t>This is an invitation to go out and find more information about a topic that interested you from our readings. </a:t>
            </a:r>
          </a:p>
          <a:p>
            <a:pPr>
              <a:lnSpc>
                <a:spcPct val="100000"/>
              </a:lnSpc>
              <a:spcBef>
                <a:spcPts val="0"/>
              </a:spcBef>
            </a:pPr>
            <a:endParaRPr lang="en-US" b="1" dirty="0"/>
          </a:p>
          <a:p>
            <a:pPr marL="342900" indent="-342900">
              <a:lnSpc>
                <a:spcPct val="100000"/>
              </a:lnSpc>
              <a:spcBef>
                <a:spcPts val="0"/>
              </a:spcBef>
              <a:buFont typeface="Arial" panose="020B0604020202020204" pitchFamily="34" charset="0"/>
              <a:buChar char="•"/>
            </a:pPr>
            <a:endParaRPr lang="en-US" b="1"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414657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915A2-2BAD-264C-AB1F-99DF25761B96}"/>
              </a:ext>
            </a:extLst>
          </p:cNvPr>
          <p:cNvSpPr>
            <a:spLocks noGrp="1"/>
          </p:cNvSpPr>
          <p:nvPr>
            <p:ph type="title"/>
          </p:nvPr>
        </p:nvSpPr>
        <p:spPr/>
        <p:txBody>
          <a:bodyPr/>
          <a:lstStyle/>
          <a:p>
            <a:r>
              <a:rPr lang="en-US" dirty="0"/>
              <a:t>For example… </a:t>
            </a:r>
          </a:p>
        </p:txBody>
      </p:sp>
      <p:sp>
        <p:nvSpPr>
          <p:cNvPr id="3" name="Content Placeholder 2">
            <a:extLst>
              <a:ext uri="{FF2B5EF4-FFF2-40B4-BE49-F238E27FC236}">
                <a16:creationId xmlns:a16="http://schemas.microsoft.com/office/drawing/2014/main" id="{60BBC5E4-E5D7-1F44-B236-78C38EB37C0D}"/>
              </a:ext>
            </a:extLst>
          </p:cNvPr>
          <p:cNvSpPr>
            <a:spLocks noGrp="1"/>
          </p:cNvSpPr>
          <p:nvPr>
            <p:ph idx="1"/>
          </p:nvPr>
        </p:nvSpPr>
        <p:spPr/>
        <p:txBody>
          <a:bodyPr/>
          <a:lstStyle/>
          <a:p>
            <a:r>
              <a:rPr lang="en-US" dirty="0"/>
              <a:t>Your reaction could be to offer a different perspective to the Land-Grab University article. Using narrative analysis tools and text connections, you might form an argument that calls for Land-Grant universities to give back their unsold land to the indigenous tribes who initially owned them. You might pull in other articles/examples regarding indigenous issues in the US to support this overall argument. </a:t>
            </a:r>
          </a:p>
        </p:txBody>
      </p:sp>
    </p:spTree>
    <p:extLst>
      <p:ext uri="{BB962C8B-B14F-4D97-AF65-F5344CB8AC3E}">
        <p14:creationId xmlns:p14="http://schemas.microsoft.com/office/powerpoint/2010/main" val="1837010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9642E-C7D5-864F-A2F7-F5F5AD060687}"/>
              </a:ext>
            </a:extLst>
          </p:cNvPr>
          <p:cNvSpPr>
            <a:spLocks noGrp="1"/>
          </p:cNvSpPr>
          <p:nvPr>
            <p:ph type="title"/>
          </p:nvPr>
        </p:nvSpPr>
        <p:spPr/>
        <p:txBody>
          <a:bodyPr/>
          <a:lstStyle/>
          <a:p>
            <a:r>
              <a:rPr lang="en-US" dirty="0"/>
              <a:t>For another example… </a:t>
            </a:r>
          </a:p>
        </p:txBody>
      </p:sp>
      <p:sp>
        <p:nvSpPr>
          <p:cNvPr id="3" name="Content Placeholder 2">
            <a:extLst>
              <a:ext uri="{FF2B5EF4-FFF2-40B4-BE49-F238E27FC236}">
                <a16:creationId xmlns:a16="http://schemas.microsoft.com/office/drawing/2014/main" id="{D4EC1DE7-3ADA-5243-8864-5160830523A2}"/>
              </a:ext>
            </a:extLst>
          </p:cNvPr>
          <p:cNvSpPr>
            <a:spLocks noGrp="1"/>
          </p:cNvSpPr>
          <p:nvPr>
            <p:ph idx="1"/>
          </p:nvPr>
        </p:nvSpPr>
        <p:spPr/>
        <p:txBody>
          <a:bodyPr/>
          <a:lstStyle/>
          <a:p>
            <a:r>
              <a:rPr lang="en-US" dirty="0"/>
              <a:t>You might decide that you want to write a counterargument to ”Nah, We Straight” in which you argue that Codeswitching is not only not-racist, but a necessary instructional tool for helping students acculturate to an academic environment where standard English is already an established norm. You might point out logical fallacies in </a:t>
            </a:r>
            <a:r>
              <a:rPr lang="en-US" dirty="0" err="1"/>
              <a:t>Vershawn</a:t>
            </a:r>
            <a:r>
              <a:rPr lang="en-US" dirty="0"/>
              <a:t> Ashanti Young’s article and make text connections to other articles about that are mentioned by the author. </a:t>
            </a:r>
          </a:p>
        </p:txBody>
      </p:sp>
    </p:spTree>
    <p:extLst>
      <p:ext uri="{BB962C8B-B14F-4D97-AF65-F5344CB8AC3E}">
        <p14:creationId xmlns:p14="http://schemas.microsoft.com/office/powerpoint/2010/main" val="3757003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52F7F-AD1D-1041-AAD2-E34E894256F7}"/>
              </a:ext>
            </a:extLst>
          </p:cNvPr>
          <p:cNvSpPr>
            <a:spLocks noGrp="1"/>
          </p:cNvSpPr>
          <p:nvPr>
            <p:ph type="title"/>
          </p:nvPr>
        </p:nvSpPr>
        <p:spPr/>
        <p:txBody>
          <a:bodyPr/>
          <a:lstStyle/>
          <a:p>
            <a:r>
              <a:rPr lang="en-US" dirty="0"/>
              <a:t>Your goal</a:t>
            </a:r>
          </a:p>
        </p:txBody>
      </p:sp>
      <p:sp>
        <p:nvSpPr>
          <p:cNvPr id="3" name="Content Placeholder 2">
            <a:extLst>
              <a:ext uri="{FF2B5EF4-FFF2-40B4-BE49-F238E27FC236}">
                <a16:creationId xmlns:a16="http://schemas.microsoft.com/office/drawing/2014/main" id="{A1B20BD5-0C55-F54E-95DA-47A3FDDE4457}"/>
              </a:ext>
            </a:extLst>
          </p:cNvPr>
          <p:cNvSpPr>
            <a:spLocks noGrp="1"/>
          </p:cNvSpPr>
          <p:nvPr>
            <p:ph idx="1"/>
          </p:nvPr>
        </p:nvSpPr>
        <p:spPr/>
        <p:txBody>
          <a:bodyPr/>
          <a:lstStyle/>
          <a:p>
            <a:pPr marL="342900" indent="-342900">
              <a:buFont typeface="Arial" panose="020B0604020202020204" pitchFamily="34" charset="0"/>
              <a:buChar char="•"/>
            </a:pPr>
            <a:r>
              <a:rPr lang="en-US" dirty="0"/>
              <a:t>To reflect on ideas that are present in academic readings and form your own response to those ideas. </a:t>
            </a:r>
          </a:p>
          <a:p>
            <a:pPr marL="342900" indent="-342900">
              <a:buFont typeface="Arial" panose="020B0604020202020204" pitchFamily="34" charset="0"/>
              <a:buChar char="•"/>
            </a:pPr>
            <a:r>
              <a:rPr lang="en-US" dirty="0"/>
              <a:t>To make your own connections to outside texts (other articles, books, videos, </a:t>
            </a:r>
            <a:r>
              <a:rPr lang="en-US" dirty="0" err="1"/>
              <a:t>tiktoks</a:t>
            </a:r>
            <a:r>
              <a:rPr lang="en-US" dirty="0"/>
              <a:t>, etc.) </a:t>
            </a:r>
          </a:p>
        </p:txBody>
      </p:sp>
    </p:spTree>
    <p:extLst>
      <p:ext uri="{BB962C8B-B14F-4D97-AF65-F5344CB8AC3E}">
        <p14:creationId xmlns:p14="http://schemas.microsoft.com/office/powerpoint/2010/main" val="3178789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C871F-98D2-4CAB-AEC7-3C830070AC7A}"/>
              </a:ext>
            </a:extLst>
          </p:cNvPr>
          <p:cNvSpPr>
            <a:spLocks noGrp="1"/>
          </p:cNvSpPr>
          <p:nvPr>
            <p:ph type="title"/>
          </p:nvPr>
        </p:nvSpPr>
        <p:spPr/>
        <p:txBody>
          <a:bodyPr/>
          <a:lstStyle/>
          <a:p>
            <a:r>
              <a:rPr lang="en-US"/>
              <a:t>For next time</a:t>
            </a:r>
          </a:p>
        </p:txBody>
      </p:sp>
      <p:sp>
        <p:nvSpPr>
          <p:cNvPr id="3" name="Content Placeholder 2">
            <a:extLst>
              <a:ext uri="{FF2B5EF4-FFF2-40B4-BE49-F238E27FC236}">
                <a16:creationId xmlns:a16="http://schemas.microsoft.com/office/drawing/2014/main" id="{A94880F6-F4D9-47D5-BE57-286BE0507F28}"/>
              </a:ext>
            </a:extLst>
          </p:cNvPr>
          <p:cNvSpPr>
            <a:spLocks noGrp="1"/>
          </p:cNvSpPr>
          <p:nvPr>
            <p:ph idx="1"/>
          </p:nvPr>
        </p:nvSpPr>
        <p:spPr/>
        <p:txBody>
          <a:bodyPr vert="horz" lIns="91440" tIns="45720" rIns="91440" bIns="45720" rtlCol="0" anchor="t">
            <a:normAutofit/>
          </a:bodyPr>
          <a:lstStyle/>
          <a:p>
            <a:r>
              <a:rPr lang="en-US"/>
              <a:t>Decide Critical reaction topic</a:t>
            </a:r>
          </a:p>
          <a:p>
            <a:r>
              <a:rPr lang="en-US"/>
              <a:t>Find one source related to your critical reaction reading (bring to class next time)</a:t>
            </a:r>
          </a:p>
        </p:txBody>
      </p:sp>
    </p:spTree>
    <p:extLst>
      <p:ext uri="{BB962C8B-B14F-4D97-AF65-F5344CB8AC3E}">
        <p14:creationId xmlns:p14="http://schemas.microsoft.com/office/powerpoint/2010/main" val="2998888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6030-DE72-BC4F-BA13-AFC7C56840B2}"/>
              </a:ext>
            </a:extLst>
          </p:cNvPr>
          <p:cNvSpPr>
            <a:spLocks noGrp="1"/>
          </p:cNvSpPr>
          <p:nvPr>
            <p:ph type="title"/>
          </p:nvPr>
        </p:nvSpPr>
        <p:spPr/>
        <p:txBody>
          <a:bodyPr/>
          <a:lstStyle/>
          <a:p>
            <a:r>
              <a:rPr lang="en-US" dirty="0"/>
              <a:t>In-class Writing</a:t>
            </a:r>
          </a:p>
        </p:txBody>
      </p:sp>
      <p:sp>
        <p:nvSpPr>
          <p:cNvPr id="3" name="Content Placeholder 2">
            <a:extLst>
              <a:ext uri="{FF2B5EF4-FFF2-40B4-BE49-F238E27FC236}">
                <a16:creationId xmlns:a16="http://schemas.microsoft.com/office/drawing/2014/main" id="{276BB4A9-75E5-FD4F-9015-5D175AFFABFE}"/>
              </a:ext>
            </a:extLst>
          </p:cNvPr>
          <p:cNvSpPr>
            <a:spLocks noGrp="1"/>
          </p:cNvSpPr>
          <p:nvPr>
            <p:ph idx="1"/>
          </p:nvPr>
        </p:nvSpPr>
        <p:spPr/>
        <p:txBody>
          <a:bodyPr/>
          <a:lstStyle/>
          <a:p>
            <a:r>
              <a:rPr lang="en-US" dirty="0"/>
              <a:t>What reading from our class do you intend to write about for your critical reaction paper? </a:t>
            </a:r>
          </a:p>
          <a:p>
            <a:pPr lvl="1"/>
            <a:r>
              <a:rPr lang="en-US" dirty="0"/>
              <a:t>Explain your decision. Why is this a reading that you’d like to revisit? What are some specific things that you would like to respond to from this reading? </a:t>
            </a:r>
          </a:p>
        </p:txBody>
      </p:sp>
    </p:spTree>
    <p:extLst>
      <p:ext uri="{BB962C8B-B14F-4D97-AF65-F5344CB8AC3E}">
        <p14:creationId xmlns:p14="http://schemas.microsoft.com/office/powerpoint/2010/main" val="2986325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856C43-4EEE-413F-AC5E-2CAC5232DD26}"/>
              </a:ext>
            </a:extLst>
          </p:cNvPr>
          <p:cNvSpPr>
            <a:spLocks noGrp="1"/>
          </p:cNvSpPr>
          <p:nvPr>
            <p:ph type="title"/>
          </p:nvPr>
        </p:nvSpPr>
        <p:spPr>
          <a:xfrm>
            <a:off x="838201" y="365125"/>
            <a:ext cx="5393360" cy="1325563"/>
          </a:xfrm>
        </p:spPr>
        <p:txBody>
          <a:bodyPr>
            <a:normAutofit/>
          </a:bodyPr>
          <a:lstStyle/>
          <a:p>
            <a:r>
              <a:rPr lang="en-US"/>
              <a:t>Discussion Question</a:t>
            </a:r>
          </a:p>
        </p:txBody>
      </p:sp>
      <p:sp>
        <p:nvSpPr>
          <p:cNvPr id="3" name="Content Placeholder 2">
            <a:extLst>
              <a:ext uri="{FF2B5EF4-FFF2-40B4-BE49-F238E27FC236}">
                <a16:creationId xmlns:a16="http://schemas.microsoft.com/office/drawing/2014/main" id="{7B7C4F91-17D8-42DB-97E1-CAF17E2A0504}"/>
              </a:ext>
            </a:extLst>
          </p:cNvPr>
          <p:cNvSpPr>
            <a:spLocks noGrp="1"/>
          </p:cNvSpPr>
          <p:nvPr>
            <p:ph idx="1"/>
          </p:nvPr>
        </p:nvSpPr>
        <p:spPr>
          <a:xfrm>
            <a:off x="838200" y="1825625"/>
            <a:ext cx="5393361" cy="4351338"/>
          </a:xfrm>
        </p:spPr>
        <p:txBody>
          <a:bodyPr vert="horz" lIns="91440" tIns="45720" rIns="91440" bIns="45720" rtlCol="0" anchor="t">
            <a:normAutofit/>
          </a:bodyPr>
          <a:lstStyle/>
          <a:p>
            <a:r>
              <a:rPr lang="en-US"/>
              <a:t>What is a good argument?</a:t>
            </a:r>
          </a:p>
          <a:p>
            <a:r>
              <a:rPr lang="en-US"/>
              <a:t>What is a philosophical argument? </a:t>
            </a:r>
          </a:p>
          <a:p>
            <a:r>
              <a:rPr lang="en-US"/>
              <a:t>What is an academic argument? </a:t>
            </a:r>
          </a:p>
          <a:p>
            <a:endParaRPr lang="en-US"/>
          </a:p>
        </p:txBody>
      </p:sp>
      <p:pic>
        <p:nvPicPr>
          <p:cNvPr id="4" name="Picture 4" descr="A picture containing text, group&#10;&#10;Description automatically generated">
            <a:extLst>
              <a:ext uri="{FF2B5EF4-FFF2-40B4-BE49-F238E27FC236}">
                <a16:creationId xmlns:a16="http://schemas.microsoft.com/office/drawing/2014/main" id="{BF032CEB-528A-4AAF-8EF1-E65DCFE7856E}"/>
              </a:ext>
            </a:extLst>
          </p:cNvPr>
          <p:cNvPicPr>
            <a:picLocks noChangeAspect="1"/>
          </p:cNvPicPr>
          <p:nvPr/>
        </p:nvPicPr>
        <p:blipFill rotWithShape="1">
          <a:blip r:embed="rId2"/>
          <a:srcRect l="11572" r="21786" b="1"/>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7"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75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442D2C40-7ED8-45E4-9E7D-C3407F9CA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food, pizza, dish, cheese&#10;&#10;Description automatically generated">
            <a:extLst>
              <a:ext uri="{FF2B5EF4-FFF2-40B4-BE49-F238E27FC236}">
                <a16:creationId xmlns:a16="http://schemas.microsoft.com/office/drawing/2014/main" id="{87B3FDB4-8704-4DA3-B1A2-3585D00F51EE}"/>
              </a:ext>
            </a:extLst>
          </p:cNvPr>
          <p:cNvPicPr>
            <a:picLocks noGrp="1" noChangeAspect="1"/>
          </p:cNvPicPr>
          <p:nvPr>
            <p:ph idx="1"/>
          </p:nvPr>
        </p:nvPicPr>
        <p:blipFill rotWithShape="1">
          <a:blip r:embed="rId2">
            <a:alphaModFix amt="35000"/>
          </a:blip>
          <a:srcRect t="20863" b="4044"/>
          <a:stretch/>
        </p:blipFill>
        <p:spPr>
          <a:xfrm>
            <a:off x="20" y="-8467"/>
            <a:ext cx="12191980" cy="6866467"/>
          </a:xfrm>
          <a:prstGeom prst="rect">
            <a:avLst/>
          </a:prstGeom>
        </p:spPr>
      </p:pic>
      <p:sp>
        <p:nvSpPr>
          <p:cNvPr id="2" name="Title 1">
            <a:extLst>
              <a:ext uri="{FF2B5EF4-FFF2-40B4-BE49-F238E27FC236}">
                <a16:creationId xmlns:a16="http://schemas.microsoft.com/office/drawing/2014/main" id="{78D6CF4D-D70D-4584-B289-967FADC5AEAA}"/>
              </a:ext>
            </a:extLst>
          </p:cNvPr>
          <p:cNvSpPr>
            <a:spLocks noGrp="1"/>
          </p:cNvSpPr>
          <p:nvPr>
            <p:ph type="title"/>
          </p:nvPr>
        </p:nvSpPr>
        <p:spPr>
          <a:xfrm>
            <a:off x="686834" y="591344"/>
            <a:ext cx="3200400" cy="5585619"/>
          </a:xfrm>
        </p:spPr>
        <p:txBody>
          <a:bodyPr vert="horz" lIns="91440" tIns="45720" rIns="91440" bIns="45720" rtlCol="0" anchor="ctr">
            <a:normAutofit/>
          </a:bodyPr>
          <a:lstStyle/>
          <a:p>
            <a:r>
              <a:rPr lang="en-US" kern="1200">
                <a:solidFill>
                  <a:srgbClr val="FFFFFF"/>
                </a:solidFill>
                <a:latin typeface="+mj-lt"/>
                <a:ea typeface="+mj-ea"/>
                <a:cs typeface="+mj-cs"/>
              </a:rPr>
              <a:t>Argument Example</a:t>
            </a:r>
          </a:p>
        </p:txBody>
      </p:sp>
      <p:sp>
        <p:nvSpPr>
          <p:cNvPr id="5" name="TextBox 4">
            <a:extLst>
              <a:ext uri="{FF2B5EF4-FFF2-40B4-BE49-F238E27FC236}">
                <a16:creationId xmlns:a16="http://schemas.microsoft.com/office/drawing/2014/main" id="{E42D7F5E-FC81-4D5A-AD53-5973CCBD44BB}"/>
              </a:ext>
            </a:extLst>
          </p:cNvPr>
          <p:cNvSpPr txBox="1"/>
          <p:nvPr/>
        </p:nvSpPr>
        <p:spPr>
          <a:xfrm>
            <a:off x="4447308" y="591344"/>
            <a:ext cx="6906491" cy="558561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3600">
                <a:solidFill>
                  <a:srgbClr val="FFFFFF"/>
                </a:solidFill>
              </a:rPr>
              <a:t>Pineapples are delicious. Pizza is delicious. Pineapple pizza is delicious. Pineapple belongs on pizza.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524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65FF4F-DAAD-4D37-BBAF-FF565EDEFE11}"/>
              </a:ext>
            </a:extLst>
          </p:cNvPr>
          <p:cNvSpPr>
            <a:spLocks noGrp="1"/>
          </p:cNvSpPr>
          <p:nvPr>
            <p:ph type="title"/>
          </p:nvPr>
        </p:nvSpPr>
        <p:spPr>
          <a:xfrm>
            <a:off x="838200" y="365125"/>
            <a:ext cx="5393361" cy="1325563"/>
          </a:xfrm>
        </p:spPr>
        <p:txBody>
          <a:bodyPr>
            <a:normAutofit/>
          </a:bodyPr>
          <a:lstStyle/>
          <a:p>
            <a:r>
              <a:rPr lang="en-US"/>
              <a:t>What are Logical Fallacies?</a:t>
            </a:r>
          </a:p>
        </p:txBody>
      </p:sp>
      <p:sp>
        <p:nvSpPr>
          <p:cNvPr id="17" name="Freeform: Shape 20">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22">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text&#10;&#10;Description automatically generated">
            <a:extLst>
              <a:ext uri="{FF2B5EF4-FFF2-40B4-BE49-F238E27FC236}">
                <a16:creationId xmlns:a16="http://schemas.microsoft.com/office/drawing/2014/main" id="{561D26D1-0EEA-462F-8529-4AB205C6E558}"/>
              </a:ext>
            </a:extLst>
          </p:cNvPr>
          <p:cNvPicPr>
            <a:picLocks noChangeAspect="1"/>
          </p:cNvPicPr>
          <p:nvPr/>
        </p:nvPicPr>
        <p:blipFill>
          <a:blip r:embed="rId2"/>
          <a:stretch>
            <a:fillRect/>
          </a:stretch>
        </p:blipFill>
        <p:spPr>
          <a:xfrm>
            <a:off x="7887184" y="2044776"/>
            <a:ext cx="3781051" cy="2124470"/>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5" name="Freeform: Shape 24">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Content Placeholder 2">
            <a:extLst>
              <a:ext uri="{FF2B5EF4-FFF2-40B4-BE49-F238E27FC236}">
                <a16:creationId xmlns:a16="http://schemas.microsoft.com/office/drawing/2014/main" id="{FA1D6082-439E-48B4-A8E6-3A8D7C2FF87C}"/>
              </a:ext>
            </a:extLst>
          </p:cNvPr>
          <p:cNvGraphicFramePr>
            <a:graphicFrameLocks noGrp="1"/>
          </p:cNvGraphicFramePr>
          <p:nvPr>
            <p:ph idx="1"/>
            <p:extLst>
              <p:ext uri="{D42A27DB-BD31-4B8C-83A1-F6EECF244321}">
                <p14:modId xmlns:p14="http://schemas.microsoft.com/office/powerpoint/2010/main" val="2922038763"/>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4372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1B4210-B27D-46C3-A2DE-CECDF9C5ECE9}"/>
              </a:ext>
            </a:extLst>
          </p:cNvPr>
          <p:cNvSpPr>
            <a:spLocks noGrp="1"/>
          </p:cNvSpPr>
          <p:nvPr>
            <p:ph type="title"/>
          </p:nvPr>
        </p:nvSpPr>
        <p:spPr>
          <a:xfrm>
            <a:off x="838200" y="365125"/>
            <a:ext cx="5393361" cy="1325563"/>
          </a:xfrm>
        </p:spPr>
        <p:txBody>
          <a:bodyPr>
            <a:normAutofit/>
          </a:bodyPr>
          <a:lstStyle/>
          <a:p>
            <a:r>
              <a:rPr lang="en-US"/>
              <a:t>Logical Fallacies – Ad Hominem</a:t>
            </a:r>
          </a:p>
        </p:txBody>
      </p:sp>
      <p:sp>
        <p:nvSpPr>
          <p:cNvPr id="3" name="Content Placeholder 2">
            <a:extLst>
              <a:ext uri="{FF2B5EF4-FFF2-40B4-BE49-F238E27FC236}">
                <a16:creationId xmlns:a16="http://schemas.microsoft.com/office/drawing/2014/main" id="{74656877-3D0B-4D11-B4F0-757020811518}"/>
              </a:ext>
            </a:extLst>
          </p:cNvPr>
          <p:cNvSpPr>
            <a:spLocks noGrp="1"/>
          </p:cNvSpPr>
          <p:nvPr>
            <p:ph idx="1"/>
          </p:nvPr>
        </p:nvSpPr>
        <p:spPr>
          <a:xfrm>
            <a:off x="838200" y="1825625"/>
            <a:ext cx="5393361" cy="4351338"/>
          </a:xfrm>
        </p:spPr>
        <p:txBody>
          <a:bodyPr vert="horz" lIns="91440" tIns="45720" rIns="91440" bIns="45720" rtlCol="0" anchor="t">
            <a:normAutofit/>
          </a:bodyPr>
          <a:lstStyle/>
          <a:p>
            <a:pPr marL="0" indent="0">
              <a:buNone/>
            </a:pPr>
            <a:r>
              <a:rPr lang="en-US">
                <a:ea typeface="+mn-lt"/>
                <a:cs typeface="+mn-lt"/>
              </a:rPr>
              <a:t>•</a:t>
            </a:r>
            <a:r>
              <a:rPr lang="en-US" cap="all">
                <a:latin typeface="Arial"/>
                <a:ea typeface="+mn-lt"/>
                <a:cs typeface="+mn-lt"/>
              </a:rPr>
              <a:t>Ad Hominem- Involves attacking the person who advances an argument as opposed to providing a rational critique of the argument itself</a:t>
            </a:r>
            <a:endParaRPr lang="en-US">
              <a:latin typeface="Arial"/>
              <a:cs typeface="Arial"/>
            </a:endParaRPr>
          </a:p>
          <a:p>
            <a:pPr marL="0" indent="0">
              <a:buNone/>
            </a:pPr>
            <a:endParaRPr lang="en-US" cap="all">
              <a:latin typeface="Times New Roman"/>
              <a:ea typeface="+mn-lt"/>
              <a:cs typeface="Arial"/>
            </a:endParaRPr>
          </a:p>
          <a:p>
            <a:pPr marL="0" indent="0">
              <a:buNone/>
            </a:pPr>
            <a:endParaRPr lang="en-US" cap="all">
              <a:latin typeface="Arial"/>
              <a:cs typeface="Arial"/>
            </a:endParaRPr>
          </a:p>
          <a:p>
            <a:pPr marL="0" indent="0">
              <a:buNone/>
            </a:pPr>
            <a:endParaRPr lang="en-US" cap="all"/>
          </a:p>
          <a:p>
            <a:endParaRPr lang="en-US"/>
          </a:p>
        </p:txBody>
      </p:sp>
      <p:pic>
        <p:nvPicPr>
          <p:cNvPr id="4" name="Picture 4">
            <a:extLst>
              <a:ext uri="{FF2B5EF4-FFF2-40B4-BE49-F238E27FC236}">
                <a16:creationId xmlns:a16="http://schemas.microsoft.com/office/drawing/2014/main" id="{C93A9F0E-27C4-4C46-88DE-3EB24D584CAF}"/>
              </a:ext>
            </a:extLst>
          </p:cNvPr>
          <p:cNvPicPr>
            <a:picLocks noChangeAspect="1"/>
          </p:cNvPicPr>
          <p:nvPr/>
        </p:nvPicPr>
        <p:blipFill rotWithShape="1">
          <a:blip r:embed="rId2"/>
          <a:srcRect l="37500"/>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7"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214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calendar&#10;&#10;Description automatically generated">
            <a:extLst>
              <a:ext uri="{FF2B5EF4-FFF2-40B4-BE49-F238E27FC236}">
                <a16:creationId xmlns:a16="http://schemas.microsoft.com/office/drawing/2014/main" id="{1CD40B60-C812-4DEC-8403-6530CF4DE573}"/>
              </a:ext>
            </a:extLst>
          </p:cNvPr>
          <p:cNvPicPr>
            <a:picLocks noChangeAspect="1"/>
          </p:cNvPicPr>
          <p:nvPr/>
        </p:nvPicPr>
        <p:blipFill rotWithShape="1">
          <a:blip r:embed="rId2"/>
          <a:srcRect t="6349" r="1" b="8908"/>
          <a:stretch/>
        </p:blipFill>
        <p:spPr>
          <a:xfrm>
            <a:off x="-7366" y="10"/>
            <a:ext cx="4855591" cy="685799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61354F-AAE1-4EAB-B1FA-685F6565FDA4}"/>
              </a:ext>
            </a:extLst>
          </p:cNvPr>
          <p:cNvSpPr>
            <a:spLocks noGrp="1"/>
          </p:cNvSpPr>
          <p:nvPr>
            <p:ph type="title"/>
          </p:nvPr>
        </p:nvSpPr>
        <p:spPr>
          <a:xfrm>
            <a:off x="5827048" y="407987"/>
            <a:ext cx="5721484" cy="1325563"/>
          </a:xfrm>
        </p:spPr>
        <p:txBody>
          <a:bodyPr>
            <a:normAutofit/>
          </a:bodyPr>
          <a:lstStyle/>
          <a:p>
            <a:r>
              <a:rPr lang="en-US"/>
              <a:t>Logical Fallacies </a:t>
            </a:r>
          </a:p>
        </p:txBody>
      </p:sp>
      <p:graphicFrame>
        <p:nvGraphicFramePr>
          <p:cNvPr id="14" name="Content Placeholder 2">
            <a:extLst>
              <a:ext uri="{FF2B5EF4-FFF2-40B4-BE49-F238E27FC236}">
                <a16:creationId xmlns:a16="http://schemas.microsoft.com/office/drawing/2014/main" id="{6FC8B10F-AAD4-48AC-8684-90B99753AFE2}"/>
              </a:ext>
            </a:extLst>
          </p:cNvPr>
          <p:cNvGraphicFramePr>
            <a:graphicFrameLocks noGrp="1"/>
          </p:cNvGraphicFramePr>
          <p:nvPr>
            <p:ph idx="1"/>
          </p:nvPr>
        </p:nvGraphicFramePr>
        <p:xfrm>
          <a:off x="5827048" y="1868487"/>
          <a:ext cx="572148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9740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689569-3226-46B1-A5A9-731310A72278}"/>
              </a:ext>
            </a:extLst>
          </p:cNvPr>
          <p:cNvSpPr>
            <a:spLocks noGrp="1"/>
          </p:cNvSpPr>
          <p:nvPr>
            <p:ph type="title"/>
          </p:nvPr>
        </p:nvSpPr>
        <p:spPr>
          <a:xfrm>
            <a:off x="838200" y="365125"/>
            <a:ext cx="5393361" cy="1325563"/>
          </a:xfrm>
        </p:spPr>
        <p:txBody>
          <a:bodyPr>
            <a:normAutofit/>
          </a:bodyPr>
          <a:lstStyle/>
          <a:p>
            <a:r>
              <a:rPr lang="en-US"/>
              <a:t>Logical Fallacies</a:t>
            </a:r>
          </a:p>
        </p:txBody>
      </p:sp>
      <p:sp>
        <p:nvSpPr>
          <p:cNvPr id="3" name="Content Placeholder 2">
            <a:extLst>
              <a:ext uri="{FF2B5EF4-FFF2-40B4-BE49-F238E27FC236}">
                <a16:creationId xmlns:a16="http://schemas.microsoft.com/office/drawing/2014/main" id="{DEB89A95-38A0-41EA-A5FF-B07AAF21A14E}"/>
              </a:ext>
            </a:extLst>
          </p:cNvPr>
          <p:cNvSpPr>
            <a:spLocks noGrp="1"/>
          </p:cNvSpPr>
          <p:nvPr>
            <p:ph idx="1"/>
          </p:nvPr>
        </p:nvSpPr>
        <p:spPr>
          <a:xfrm>
            <a:off x="838200" y="1825625"/>
            <a:ext cx="5393361" cy="4351338"/>
          </a:xfrm>
        </p:spPr>
        <p:txBody>
          <a:bodyPr vert="horz" lIns="91440" tIns="45720" rIns="91440" bIns="45720" rtlCol="0" anchor="t">
            <a:normAutofit/>
          </a:bodyPr>
          <a:lstStyle/>
          <a:p>
            <a:r>
              <a:rPr lang="en-US" cap="all">
                <a:ea typeface="+mn-lt"/>
                <a:cs typeface="+mn-lt"/>
              </a:rPr>
              <a:t>Slippery Slope- an argument that suggests taking a minor action will lead to major and sometimes ludicrous consequences</a:t>
            </a:r>
            <a:endParaRPr lang="en-US"/>
          </a:p>
          <a:p>
            <a:r>
              <a:rPr lang="en-US" cap="all">
                <a:ea typeface="+mn-lt"/>
                <a:cs typeface="+mn-lt"/>
              </a:rPr>
              <a:t>h</a:t>
            </a:r>
            <a:r>
              <a:rPr lang="en-US" b="1" cap="all">
                <a:ea typeface="+mn-lt"/>
                <a:cs typeface="+mn-lt"/>
              </a:rPr>
              <a:t>ttps://www.youtube.com/watch?v=kI</a:t>
            </a:r>
            <a:r>
              <a:rPr lang="en-US" cap="all">
                <a:ea typeface="+mn-lt"/>
                <a:cs typeface="+mn-lt"/>
              </a:rPr>
              <a:t>v3m2gMgUU</a:t>
            </a:r>
            <a:endParaRPr lang="en-US"/>
          </a:p>
          <a:p>
            <a:endParaRPr lang="en-US"/>
          </a:p>
        </p:txBody>
      </p:sp>
      <p:pic>
        <p:nvPicPr>
          <p:cNvPr id="4" name="Picture 4" descr="A picture containing snow, outdoor, tree, person&#10;&#10;Description automatically generated">
            <a:extLst>
              <a:ext uri="{FF2B5EF4-FFF2-40B4-BE49-F238E27FC236}">
                <a16:creationId xmlns:a16="http://schemas.microsoft.com/office/drawing/2014/main" id="{33231689-06C6-4CEB-BF49-8F141B01DAF2}"/>
              </a:ext>
            </a:extLst>
          </p:cNvPr>
          <p:cNvPicPr>
            <a:picLocks noChangeAspect="1"/>
          </p:cNvPicPr>
          <p:nvPr/>
        </p:nvPicPr>
        <p:blipFill rotWithShape="1">
          <a:blip r:embed="rId2"/>
          <a:srcRect l="19884" r="6832" b="-1"/>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7"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038123"/>
      </p:ext>
    </p:extLst>
  </p:cSld>
  <p:clrMapOvr>
    <a:masterClrMapping/>
  </p:clrMapOvr>
</p:sld>
</file>

<file path=ppt/theme/theme1.xml><?xml version="1.0" encoding="utf-8"?>
<a:theme xmlns:a="http://schemas.openxmlformats.org/drawingml/2006/main" name="BevelVTI">
  <a:themeElements>
    <a:clrScheme name="Custom 148">
      <a:dk1>
        <a:srgbClr val="262626"/>
      </a:dk1>
      <a:lt1>
        <a:sysClr val="window" lastClr="FFFFFF"/>
      </a:lt1>
      <a:dk2>
        <a:srgbClr val="2F333D"/>
      </a:dk2>
      <a:lt2>
        <a:srgbClr val="ECF0F0"/>
      </a:lt2>
      <a:accent1>
        <a:srgbClr val="00BAC8"/>
      </a:accent1>
      <a:accent2>
        <a:srgbClr val="794DFF"/>
      </a:accent2>
      <a:accent3>
        <a:srgbClr val="00D17D"/>
      </a:accent3>
      <a:accent4>
        <a:srgbClr val="E69500"/>
      </a:accent4>
      <a:accent5>
        <a:srgbClr val="FE5D21"/>
      </a:accent5>
      <a:accent6>
        <a:srgbClr val="404040"/>
      </a:accent6>
      <a:hlink>
        <a:srgbClr val="3E8FF1"/>
      </a:hlink>
      <a:folHlink>
        <a:srgbClr val="939393"/>
      </a:folHlink>
    </a:clrScheme>
    <a:fontScheme name="Custom 53">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velVTI" id="{C9E5F598-602B-46C1-AA16-073CEB959654}" vid="{2AE1FD39-65AD-4D34-93E9-C7019D0ECBAC}"/>
    </a:ext>
  </a:extLst>
</a:theme>
</file>

<file path=ppt/theme/theme2.xml><?xml version="1.0" encoding="utf-8"?>
<a:theme xmlns:a="http://schemas.openxmlformats.org/drawingml/2006/main" name="ShapesVTI">
  <a:themeElements>
    <a:clrScheme name="AnalogousFromDarkSeedLeftStep">
      <a:dk1>
        <a:srgbClr val="000000"/>
      </a:dk1>
      <a:lt1>
        <a:srgbClr val="FFFFFF"/>
      </a:lt1>
      <a:dk2>
        <a:srgbClr val="1A2C2F"/>
      </a:dk2>
      <a:lt2>
        <a:srgbClr val="F1F3F0"/>
      </a:lt2>
      <a:accent1>
        <a:srgbClr val="AE4DC3"/>
      </a:accent1>
      <a:accent2>
        <a:srgbClr val="6E3FB3"/>
      </a:accent2>
      <a:accent3>
        <a:srgbClr val="4D4EC3"/>
      </a:accent3>
      <a:accent4>
        <a:srgbClr val="3B6DB1"/>
      </a:accent4>
      <a:accent5>
        <a:srgbClr val="4DB1C3"/>
      </a:accent5>
      <a:accent6>
        <a:srgbClr val="3BB193"/>
      </a:accent6>
      <a:hlink>
        <a:srgbClr val="3E93BC"/>
      </a:hlink>
      <a:folHlink>
        <a:srgbClr val="7F7F7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D179CB736B7546B72DCCCBC0F60867" ma:contentTypeVersion="7" ma:contentTypeDescription="Create a new document." ma:contentTypeScope="" ma:versionID="3d6f8c8fe686c84d99186f6d3a1386bf">
  <xsd:schema xmlns:xsd="http://www.w3.org/2001/XMLSchema" xmlns:xs="http://www.w3.org/2001/XMLSchema" xmlns:p="http://schemas.microsoft.com/office/2006/metadata/properties" xmlns:ns3="6f905b7a-ba83-4ccf-b429-e7de9b267d32" xmlns:ns4="283e0efd-8388-4d28-b026-f57dec51f0a7" targetNamespace="http://schemas.microsoft.com/office/2006/metadata/properties" ma:root="true" ma:fieldsID="eb53221f544703a4672e242ad5c20305" ns3:_="" ns4:_="">
    <xsd:import namespace="6f905b7a-ba83-4ccf-b429-e7de9b267d32"/>
    <xsd:import namespace="283e0efd-8388-4d28-b026-f57dec51f0a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905b7a-ba83-4ccf-b429-e7de9b267d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83e0efd-8388-4d28-b026-f57dec51f0a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AF86ED6-D4AA-4B3C-AA39-896B8D436913}">
  <ds:schemaRefs>
    <ds:schemaRef ds:uri="283e0efd-8388-4d28-b026-f57dec51f0a7"/>
    <ds:schemaRef ds:uri="6f905b7a-ba83-4ccf-b429-e7de9b267d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E5E917E7-C1EA-4CC4-AD94-6D487ECFB67D}">
  <ds:schemaRefs>
    <ds:schemaRef ds:uri="http://schemas.microsoft.com/sharepoint/v3/contenttype/forms"/>
  </ds:schemaRefs>
</ds:datastoreItem>
</file>

<file path=customXml/itemProps3.xml><?xml version="1.0" encoding="utf-8"?>
<ds:datastoreItem xmlns:ds="http://schemas.openxmlformats.org/officeDocument/2006/customXml" ds:itemID="{E550BD4A-18FB-41D6-8C20-5670D8C1E3D4}">
  <ds:schemaRefs>
    <ds:schemaRef ds:uri="283e0efd-8388-4d28-b026-f57dec51f0a7"/>
    <ds:schemaRef ds:uri="6f905b7a-ba83-4ccf-b429-e7de9b267d3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205</TotalTime>
  <Words>1009</Words>
  <Application>Microsoft Macintosh PowerPoint</Application>
  <PresentationFormat>Widescreen</PresentationFormat>
  <Paragraphs>84</Paragraphs>
  <Slides>24</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Avenir Next LT Pro</vt:lpstr>
      <vt:lpstr>Bierstadt</vt:lpstr>
      <vt:lpstr>Calibri</vt:lpstr>
      <vt:lpstr>Times New Roman</vt:lpstr>
      <vt:lpstr>Tw Cen MT</vt:lpstr>
      <vt:lpstr>BevelVTI</vt:lpstr>
      <vt:lpstr>ShapesVTI</vt:lpstr>
      <vt:lpstr>RDG 1300_P07</vt:lpstr>
      <vt:lpstr>Agenda </vt:lpstr>
      <vt:lpstr>In-class Writing</vt:lpstr>
      <vt:lpstr>Discussion Question</vt:lpstr>
      <vt:lpstr>Argument Example</vt:lpstr>
      <vt:lpstr>What are Logical Fallacies?</vt:lpstr>
      <vt:lpstr>Logical Fallacies – Ad Hominem</vt:lpstr>
      <vt:lpstr>Logical Fallacies </vt:lpstr>
      <vt:lpstr>Logical Fallacies</vt:lpstr>
      <vt:lpstr>Logical Fallacies</vt:lpstr>
      <vt:lpstr>Logical Fallacies </vt:lpstr>
      <vt:lpstr>Logical Fallacies </vt:lpstr>
      <vt:lpstr>PowerPoint Presentation</vt:lpstr>
      <vt:lpstr>Logical Fallacies </vt:lpstr>
      <vt:lpstr>Logical Fallacies </vt:lpstr>
      <vt:lpstr>Logical Fallacies </vt:lpstr>
      <vt:lpstr>Can you find the fallacies?</vt:lpstr>
      <vt:lpstr>Analyzing Logical Fallacies in your Critical Reaction</vt:lpstr>
      <vt:lpstr>Getting Started with your Critical Reaction</vt:lpstr>
      <vt:lpstr>Searching for things to ”react” to… </vt:lpstr>
      <vt:lpstr>For example… </vt:lpstr>
      <vt:lpstr>For another example… </vt:lpstr>
      <vt:lpstr>Your goal</vt:lpstr>
      <vt:lpstr>For 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RDG 1300_P06</dc:title>
  <dc:creator>Dyer, James M</dc:creator>
  <cp:lastModifiedBy>Dyer, James M</cp:lastModifiedBy>
  <cp:revision>170</cp:revision>
  <dcterms:created xsi:type="dcterms:W3CDTF">2021-10-18T04:29:41Z</dcterms:created>
  <dcterms:modified xsi:type="dcterms:W3CDTF">2021-11-09T18:34:04Z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0x01010021D179CB736B7546B72DCCCBC0F60867</vt:lpwstr>
  </property>
</Properties>
</file>