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31"/>
  </p:notesMasterIdLst>
  <p:sldIdLst>
    <p:sldId id="278" r:id="rId3"/>
    <p:sldId id="280" r:id="rId4"/>
    <p:sldId id="281" r:id="rId5"/>
    <p:sldId id="282" r:id="rId6"/>
    <p:sldId id="317" r:id="rId7"/>
    <p:sldId id="301" r:id="rId8"/>
    <p:sldId id="304" r:id="rId9"/>
    <p:sldId id="303" r:id="rId10"/>
    <p:sldId id="308" r:id="rId11"/>
    <p:sldId id="321" r:id="rId12"/>
    <p:sldId id="306" r:id="rId13"/>
    <p:sldId id="307" r:id="rId14"/>
    <p:sldId id="302" r:id="rId15"/>
    <p:sldId id="309" r:id="rId16"/>
    <p:sldId id="313" r:id="rId17"/>
    <p:sldId id="310" r:id="rId18"/>
    <p:sldId id="311" r:id="rId19"/>
    <p:sldId id="319" r:id="rId20"/>
    <p:sldId id="312" r:id="rId21"/>
    <p:sldId id="296" r:id="rId22"/>
    <p:sldId id="322" r:id="rId23"/>
    <p:sldId id="323" r:id="rId24"/>
    <p:sldId id="324" r:id="rId25"/>
    <p:sldId id="325" r:id="rId26"/>
    <p:sldId id="326" r:id="rId27"/>
    <p:sldId id="283" r:id="rId28"/>
    <p:sldId id="320" r:id="rId29"/>
    <p:sldId id="279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cGee, Barrie E" initials="MBE" lastIdx="1" clrIdx="0">
    <p:extLst>
      <p:ext uri="{19B8F6BF-5375-455C-9EA6-DF929625EA0E}">
        <p15:presenceInfo xmlns:p15="http://schemas.microsoft.com/office/powerpoint/2012/main" userId="S::bem80@txstate.edu::0edc50a8-c704-4f42-8b9d-29553050fc1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29"/>
    <p:restoredTop sz="94880"/>
  </p:normalViewPr>
  <p:slideViewPr>
    <p:cSldViewPr snapToGrid="0" snapToObjects="1">
      <p:cViewPr varScale="1">
        <p:scale>
          <a:sx n="81" d="100"/>
          <a:sy n="81" d="100"/>
        </p:scale>
        <p:origin x="200" y="7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3D7890-D603-4BB4-BE0B-16B844ECB1F0}" type="doc">
      <dgm:prSet loTypeId="urn:microsoft.com/office/officeart/2008/layout/LinedList" loCatId="list" qsTypeId="urn:microsoft.com/office/officeart/2005/8/quickstyle/simple4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B4335825-4A3C-41E3-8A78-95298A393172}">
      <dgm:prSet/>
      <dgm:spPr/>
      <dgm:t>
        <a:bodyPr/>
        <a:lstStyle/>
        <a:p>
          <a:r>
            <a:rPr lang="en-US" i="1" dirty="0"/>
            <a:t>These images are from a New York Post article on the recent increase in refugees coming from Haiti</a:t>
          </a:r>
          <a:endParaRPr lang="en-US" dirty="0"/>
        </a:p>
      </dgm:t>
    </dgm:pt>
    <dgm:pt modelId="{DCFE6FD8-1EAD-4F50-94CB-EBC200F93B13}" type="parTrans" cxnId="{94855682-92FE-4277-9E28-69EA8EDD6E66}">
      <dgm:prSet/>
      <dgm:spPr/>
      <dgm:t>
        <a:bodyPr/>
        <a:lstStyle/>
        <a:p>
          <a:endParaRPr lang="en-US"/>
        </a:p>
      </dgm:t>
    </dgm:pt>
    <dgm:pt modelId="{9DDAB78E-E6A7-4A32-91F9-1D37019CA8A6}" type="sibTrans" cxnId="{94855682-92FE-4277-9E28-69EA8EDD6E66}">
      <dgm:prSet/>
      <dgm:spPr/>
      <dgm:t>
        <a:bodyPr/>
        <a:lstStyle/>
        <a:p>
          <a:endParaRPr lang="en-US"/>
        </a:p>
      </dgm:t>
    </dgm:pt>
    <dgm:pt modelId="{C7B1B9E2-01C8-4A53-AAA2-DF62F7D19C7A}">
      <dgm:prSet/>
      <dgm:spPr/>
      <dgm:t>
        <a:bodyPr/>
        <a:lstStyle/>
        <a:p>
          <a:r>
            <a:rPr lang="en-US" i="1" dirty="0"/>
            <a:t>What does this text say with its images?</a:t>
          </a:r>
          <a:endParaRPr lang="en-US" dirty="0"/>
        </a:p>
      </dgm:t>
    </dgm:pt>
    <dgm:pt modelId="{94F156E0-3170-4D58-8061-7572B945715F}" type="parTrans" cxnId="{A765AA2D-5806-4BE2-836A-BE9CE47D96C5}">
      <dgm:prSet/>
      <dgm:spPr/>
      <dgm:t>
        <a:bodyPr/>
        <a:lstStyle/>
        <a:p>
          <a:endParaRPr lang="en-US"/>
        </a:p>
      </dgm:t>
    </dgm:pt>
    <dgm:pt modelId="{7819ABA8-6F10-4868-8657-3AF9669212F3}" type="sibTrans" cxnId="{A765AA2D-5806-4BE2-836A-BE9CE47D96C5}">
      <dgm:prSet/>
      <dgm:spPr/>
      <dgm:t>
        <a:bodyPr/>
        <a:lstStyle/>
        <a:p>
          <a:endParaRPr lang="en-US"/>
        </a:p>
      </dgm:t>
    </dgm:pt>
    <dgm:pt modelId="{C4E9A481-C151-3E4E-8BBB-B1AE97EF3C7A}" type="pres">
      <dgm:prSet presAssocID="{343D7890-D603-4BB4-BE0B-16B844ECB1F0}" presName="vert0" presStyleCnt="0">
        <dgm:presLayoutVars>
          <dgm:dir/>
          <dgm:animOne val="branch"/>
          <dgm:animLvl val="lvl"/>
        </dgm:presLayoutVars>
      </dgm:prSet>
      <dgm:spPr/>
    </dgm:pt>
    <dgm:pt modelId="{20106B95-7160-7E46-B863-EB45AA93092B}" type="pres">
      <dgm:prSet presAssocID="{B4335825-4A3C-41E3-8A78-95298A393172}" presName="thickLine" presStyleLbl="alignNode1" presStyleIdx="0" presStyleCnt="2"/>
      <dgm:spPr/>
    </dgm:pt>
    <dgm:pt modelId="{25084940-77F2-304B-9640-EB99CC54B221}" type="pres">
      <dgm:prSet presAssocID="{B4335825-4A3C-41E3-8A78-95298A393172}" presName="horz1" presStyleCnt="0"/>
      <dgm:spPr/>
    </dgm:pt>
    <dgm:pt modelId="{06B74E72-09B5-FB45-BAA0-7EEAC1C25A9E}" type="pres">
      <dgm:prSet presAssocID="{B4335825-4A3C-41E3-8A78-95298A393172}" presName="tx1" presStyleLbl="revTx" presStyleIdx="0" presStyleCnt="2"/>
      <dgm:spPr/>
    </dgm:pt>
    <dgm:pt modelId="{45EB1AD0-7543-1345-BCB2-3D6F92F9BDB5}" type="pres">
      <dgm:prSet presAssocID="{B4335825-4A3C-41E3-8A78-95298A393172}" presName="vert1" presStyleCnt="0"/>
      <dgm:spPr/>
    </dgm:pt>
    <dgm:pt modelId="{1EE049ED-4666-0342-A6DA-F3EC016DA868}" type="pres">
      <dgm:prSet presAssocID="{C7B1B9E2-01C8-4A53-AAA2-DF62F7D19C7A}" presName="thickLine" presStyleLbl="alignNode1" presStyleIdx="1" presStyleCnt="2"/>
      <dgm:spPr/>
    </dgm:pt>
    <dgm:pt modelId="{79A78FBD-6590-5A48-B040-C931D7BDBFCF}" type="pres">
      <dgm:prSet presAssocID="{C7B1B9E2-01C8-4A53-AAA2-DF62F7D19C7A}" presName="horz1" presStyleCnt="0"/>
      <dgm:spPr/>
    </dgm:pt>
    <dgm:pt modelId="{DB19ED2D-6825-A643-BBC0-537B372E9545}" type="pres">
      <dgm:prSet presAssocID="{C7B1B9E2-01C8-4A53-AAA2-DF62F7D19C7A}" presName="tx1" presStyleLbl="revTx" presStyleIdx="1" presStyleCnt="2"/>
      <dgm:spPr/>
    </dgm:pt>
    <dgm:pt modelId="{26B35F07-8DBC-C046-9283-E06F5D78A755}" type="pres">
      <dgm:prSet presAssocID="{C7B1B9E2-01C8-4A53-AAA2-DF62F7D19C7A}" presName="vert1" presStyleCnt="0"/>
      <dgm:spPr/>
    </dgm:pt>
  </dgm:ptLst>
  <dgm:cxnLst>
    <dgm:cxn modelId="{B1FA9625-117E-FC4C-81A4-2ADA0952EAC9}" type="presOf" srcId="{C7B1B9E2-01C8-4A53-AAA2-DF62F7D19C7A}" destId="{DB19ED2D-6825-A643-BBC0-537B372E9545}" srcOrd="0" destOrd="0" presId="urn:microsoft.com/office/officeart/2008/layout/LinedList"/>
    <dgm:cxn modelId="{A765AA2D-5806-4BE2-836A-BE9CE47D96C5}" srcId="{343D7890-D603-4BB4-BE0B-16B844ECB1F0}" destId="{C7B1B9E2-01C8-4A53-AAA2-DF62F7D19C7A}" srcOrd="1" destOrd="0" parTransId="{94F156E0-3170-4D58-8061-7572B945715F}" sibTransId="{7819ABA8-6F10-4868-8657-3AF9669212F3}"/>
    <dgm:cxn modelId="{94855682-92FE-4277-9E28-69EA8EDD6E66}" srcId="{343D7890-D603-4BB4-BE0B-16B844ECB1F0}" destId="{B4335825-4A3C-41E3-8A78-95298A393172}" srcOrd="0" destOrd="0" parTransId="{DCFE6FD8-1EAD-4F50-94CB-EBC200F93B13}" sibTransId="{9DDAB78E-E6A7-4A32-91F9-1D37019CA8A6}"/>
    <dgm:cxn modelId="{B1A362BD-FD02-C74D-9C92-75E7BB5874A7}" type="presOf" srcId="{B4335825-4A3C-41E3-8A78-95298A393172}" destId="{06B74E72-09B5-FB45-BAA0-7EEAC1C25A9E}" srcOrd="0" destOrd="0" presId="urn:microsoft.com/office/officeart/2008/layout/LinedList"/>
    <dgm:cxn modelId="{274F79D2-C865-3D43-AA7A-43119799AEDB}" type="presOf" srcId="{343D7890-D603-4BB4-BE0B-16B844ECB1F0}" destId="{C4E9A481-C151-3E4E-8BBB-B1AE97EF3C7A}" srcOrd="0" destOrd="0" presId="urn:microsoft.com/office/officeart/2008/layout/LinedList"/>
    <dgm:cxn modelId="{71299B7B-3EB0-E24C-946B-AF8BA352356F}" type="presParOf" srcId="{C4E9A481-C151-3E4E-8BBB-B1AE97EF3C7A}" destId="{20106B95-7160-7E46-B863-EB45AA93092B}" srcOrd="0" destOrd="0" presId="urn:microsoft.com/office/officeart/2008/layout/LinedList"/>
    <dgm:cxn modelId="{718377B3-FB78-5D44-94AA-E6C41FD67856}" type="presParOf" srcId="{C4E9A481-C151-3E4E-8BBB-B1AE97EF3C7A}" destId="{25084940-77F2-304B-9640-EB99CC54B221}" srcOrd="1" destOrd="0" presId="urn:microsoft.com/office/officeart/2008/layout/LinedList"/>
    <dgm:cxn modelId="{34B5DBB8-1C5D-7944-8499-9474C23242B0}" type="presParOf" srcId="{25084940-77F2-304B-9640-EB99CC54B221}" destId="{06B74E72-09B5-FB45-BAA0-7EEAC1C25A9E}" srcOrd="0" destOrd="0" presId="urn:microsoft.com/office/officeart/2008/layout/LinedList"/>
    <dgm:cxn modelId="{EEA1E2C9-9AB3-E348-AD71-02800B3F4A8F}" type="presParOf" srcId="{25084940-77F2-304B-9640-EB99CC54B221}" destId="{45EB1AD0-7543-1345-BCB2-3D6F92F9BDB5}" srcOrd="1" destOrd="0" presId="urn:microsoft.com/office/officeart/2008/layout/LinedList"/>
    <dgm:cxn modelId="{19DD30D1-05C6-2A4F-AB20-F0A71339D93D}" type="presParOf" srcId="{C4E9A481-C151-3E4E-8BBB-B1AE97EF3C7A}" destId="{1EE049ED-4666-0342-A6DA-F3EC016DA868}" srcOrd="2" destOrd="0" presId="urn:microsoft.com/office/officeart/2008/layout/LinedList"/>
    <dgm:cxn modelId="{A5E1ABF4-1E7B-A144-ADE3-CAC5E5BE770E}" type="presParOf" srcId="{C4E9A481-C151-3E4E-8BBB-B1AE97EF3C7A}" destId="{79A78FBD-6590-5A48-B040-C931D7BDBFCF}" srcOrd="3" destOrd="0" presId="urn:microsoft.com/office/officeart/2008/layout/LinedList"/>
    <dgm:cxn modelId="{52D0D1AE-7E19-2D4A-9148-339C945CE383}" type="presParOf" srcId="{79A78FBD-6590-5A48-B040-C931D7BDBFCF}" destId="{DB19ED2D-6825-A643-BBC0-537B372E9545}" srcOrd="0" destOrd="0" presId="urn:microsoft.com/office/officeart/2008/layout/LinedList"/>
    <dgm:cxn modelId="{476A5209-C82A-504E-AB2C-6994360511D3}" type="presParOf" srcId="{79A78FBD-6590-5A48-B040-C931D7BDBFCF}" destId="{26B35F07-8DBC-C046-9283-E06F5D78A75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106B95-7160-7E46-B863-EB45AA93092B}">
      <dsp:nvSpPr>
        <dsp:cNvPr id="0" name=""/>
        <dsp:cNvSpPr/>
      </dsp:nvSpPr>
      <dsp:spPr>
        <a:xfrm>
          <a:off x="0" y="0"/>
          <a:ext cx="5015804" cy="0"/>
        </a:xfrm>
        <a:prstGeom prst="lin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6B74E72-09B5-FB45-BAA0-7EEAC1C25A9E}">
      <dsp:nvSpPr>
        <dsp:cNvPr id="0" name=""/>
        <dsp:cNvSpPr/>
      </dsp:nvSpPr>
      <dsp:spPr>
        <a:xfrm>
          <a:off x="0" y="0"/>
          <a:ext cx="5015804" cy="21756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i="1" kern="1200" dirty="0"/>
            <a:t>These images are from a New York Post article on the recent increase in refugees coming from Haiti</a:t>
          </a:r>
          <a:endParaRPr lang="en-US" sz="3000" kern="1200" dirty="0"/>
        </a:p>
      </dsp:txBody>
      <dsp:txXfrm>
        <a:off x="0" y="0"/>
        <a:ext cx="5015804" cy="2175669"/>
      </dsp:txXfrm>
    </dsp:sp>
    <dsp:sp modelId="{1EE049ED-4666-0342-A6DA-F3EC016DA868}">
      <dsp:nvSpPr>
        <dsp:cNvPr id="0" name=""/>
        <dsp:cNvSpPr/>
      </dsp:nvSpPr>
      <dsp:spPr>
        <a:xfrm>
          <a:off x="0" y="2175669"/>
          <a:ext cx="5015804" cy="0"/>
        </a:xfrm>
        <a:prstGeom prst="lin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B19ED2D-6825-A643-BBC0-537B372E9545}">
      <dsp:nvSpPr>
        <dsp:cNvPr id="0" name=""/>
        <dsp:cNvSpPr/>
      </dsp:nvSpPr>
      <dsp:spPr>
        <a:xfrm>
          <a:off x="0" y="2175669"/>
          <a:ext cx="5015804" cy="21756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i="1" kern="1200" dirty="0"/>
            <a:t>What does this text say with its images?</a:t>
          </a:r>
          <a:endParaRPr lang="en-US" sz="3000" kern="1200" dirty="0"/>
        </a:p>
      </dsp:txBody>
      <dsp:txXfrm>
        <a:off x="0" y="2175669"/>
        <a:ext cx="5015804" cy="21756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D7E01B-D224-6745-9632-09F118F0C236}" type="datetimeFigureOut">
              <a:rPr lang="en-US" smtClean="0"/>
              <a:t>11/4/21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61A69E-E150-9B49-BD0F-A800CF93E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486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F7AFD9-C5EE-6B4E-A4DC-1D5519A8269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2337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Women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F7AFD9-C5EE-6B4E-A4DC-1D5519A8269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0576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1A69E-E150-9B49-BD0F-A800CF93E02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2893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Distortion/</a:t>
            </a:r>
            <a:r>
              <a:rPr lang="en-US" dirty="0" err="1"/>
              <a:t>decontextualiztion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1A69E-E150-9B49-BD0F-A800CF93E02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6695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Decontextualization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1A69E-E150-9B49-BD0F-A800CF93E02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9209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Perspective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1A69E-E150-9B49-BD0F-A800CF93E02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8625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Cinematography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1A69E-E150-9B49-BD0F-A800CF93E02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338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Decontextualized/Omission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1A69E-E150-9B49-BD0F-A800CF93E02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708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4ACDB-D87E-BD4C-A899-4BED8D534B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A112F9-121F-1E45-AD0F-5882BFC2AE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87FACE-3059-6C47-A29D-7CB746CF6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7F1FE-4936-FB4E-A74B-C85ABD1CCF3A}" type="datetimeFigureOut">
              <a:rPr lang="en-US" smtClean="0"/>
              <a:t>11/4/21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FE2C1E-4A72-F847-B912-C4C9416B0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749A9E-E12F-BE4E-AE12-D0A4AB95C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83D9D-71E5-EA42-B3F3-F088B80AC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298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09DCD-A9A2-1149-AA48-B99DBC06B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E668A7-FB12-9E42-B7B3-3AFF9D1AF0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E2947E-8C3D-D54A-A64F-C8A55BC55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7F1FE-4936-FB4E-A74B-C85ABD1CCF3A}" type="datetimeFigureOut">
              <a:rPr lang="en-US" smtClean="0"/>
              <a:t>11/4/21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903BA6-8A15-6044-8423-E4E9AE6FC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BA6A3C-F124-DF42-9C82-2E068FF98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83D9D-71E5-EA42-B3F3-F088B80AC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028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069E254-2915-5C4A-8D5F-60BB88362B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37A9CD-5AED-2B41-B509-0F82507052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C23A91-30E4-3042-9961-B09E67F3A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7F1FE-4936-FB4E-A74B-C85ABD1CCF3A}" type="datetimeFigureOut">
              <a:rPr lang="en-US" smtClean="0"/>
              <a:t>11/4/21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D6C23D-74B8-9546-9D97-1CE3D0C91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63F141-F071-E24A-A42B-8EE0F519B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83D9D-71E5-EA42-B3F3-F088B80AC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2705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E1A06-8754-4870-9E44-E39BADAD98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27F020-BBC3-49BB-91C2-5B2CBD64B3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7C0C22-EBDA-4130-87AE-CB28BC19B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11/4/21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A419A8-07CA-4A4C-AEC2-C40D4D50A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FA7B86-E610-42EA-B4DC-C2F44778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A7BA06D-B3FF-4E91-8639-B4569AE3AA23}"/>
              </a:ext>
            </a:extLst>
          </p:cNvPr>
          <p:cNvSpPr/>
          <p:nvPr/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2B30C86D-5A07-48BC-9C9D-6F9A2DB1E9E1}"/>
              </a:ext>
            </a:extLst>
          </p:cNvPr>
          <p:cNvSpPr/>
          <p:nvPr/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91023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FF209-11EE-4A3F-9685-A155FECD0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7AF11-F208-4FDA-9E19-D6CA34721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597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E82FA1-02B7-467E-9F16-D17814940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11/4/21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89247-FB8A-4494-859B-B3754B02A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A5B62-3338-46A5-B381-A63B88CB0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3DA7759-3209-4FE2-96D1-4EEDD81E9EA0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1460DAD-8769-4C9F-9C8C-BB0443909D76}"/>
              </a:ext>
            </a:extLst>
          </p:cNvPr>
          <p:cNvSpPr/>
          <p:nvPr/>
        </p:nvSpPr>
        <p:spPr>
          <a:xfrm flipH="1">
            <a:off x="123536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53805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C0001-5D76-45A0-A9F4-7172BDDD5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1462C4-0E4B-4DB7-A8BF-FE55142760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A5F313-1240-47AE-A026-7F349292B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11/4/21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448158-6132-4335-B8E1-F6A896383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94C5B6-1598-48B4-9B3A-3078FDBE9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FEDBDD32-D3EE-4848-A112-BA814D4631CD}"/>
              </a:ext>
            </a:extLst>
          </p:cNvPr>
          <p:cNvSpPr/>
          <p:nvPr/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61350361-843C-49D0-BD6A-ECDBA3842BA0}"/>
              </a:ext>
            </a:extLst>
          </p:cNvPr>
          <p:cNvSpPr/>
          <p:nvPr/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64570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BFD05-2CB2-4A7E-89E7-57615BA82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9532B8-D460-476D-816F-725E8D96C0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F7120F-70AF-4ED5-B364-3AA55C6B44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D8B65F-F709-469F-9961-4D01896CA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11/4/21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81C6BC-B23D-48BC-AD44-654DDB8D0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00D60B-86A1-479D-BCE8-06D2C3DBC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4EC5136-99DA-40B5-8F79-5C3A56D38BA1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F8FB775-26C4-41BA-837C-4478D48D215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49336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2983E-E761-4429-9203-7FE8B2DB6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21E9B7-62BE-49BA-AC6B-55250D6627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41A3FD-B90A-4C31-BD6B-581F9E2E0E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0D1D55-B722-4968-B171-AF3B462DDA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1085A8-02C2-4E7F-935E-5AEECBAD19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8A5018-8A77-40E8-B159-4894ECF22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11/4/21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D79441-8908-4461-9FDD-BCE638837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D29F7D-B101-4950-A2C0-F350FB26D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62D7398-9A79-4B24-9C7D-F0DEED57C70B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07F28CD-1873-4E36-A064-2D25E0A8501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80813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11BF3-02E8-4EB7-818E-652B82CF2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4D3190-B78C-42F1-9D62-F523886BB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11/4/21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381C40-F9FC-4D58-8508-F0632DF5A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01CBCC-4CC2-49BD-B155-01E0F4D79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C13EF9C-0B5A-4364-91AA-E5DD5B536E54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F674475-6327-490A-BD7F-084F5C07F2E4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99540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024287-C9B9-48AC-8E4D-A282DE2F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11/4/21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34C9A2-75A7-4164-B3B8-E6A9D60BA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BE73CE-2859-4D49-A9EC-26AF3FBDF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A5ED585-FEBB-4DAD-84C0-97BEE6C360C3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F6AC352-A720-4DB3-87CA-A33B0607CA2F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03498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FC812-4DB6-4F98-9404-29C191D3B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F0855E-0CD6-47DD-B648-4C84C783D7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50082B-17D7-4D61-8AEB-81517D85D2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70783-FF31-4C4E-9196-EB169B209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11/4/21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92E260-747D-40FD-A062-9DD5E6835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7E50A0-1E05-49C5-88C9-462677512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C155C63-9F58-4422-B669-F97486280671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85DBA62-0EDB-47AA-86C7-90463BC9B308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4365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DA8D8-B3A7-7948-9D86-9BB46C2DD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9D7E73-87C5-E943-B839-D1736CD9AF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DF127-13FD-504B-88A8-D29CD72BB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7F1FE-4936-FB4E-A74B-C85ABD1CCF3A}" type="datetimeFigureOut">
              <a:rPr lang="en-US" smtClean="0"/>
              <a:t>11/4/21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D04578-7AF6-1644-B167-92D110FC5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E5C344-33CC-4743-BCEF-9F794F8A1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83D9D-71E5-EA42-B3F3-F088B80AC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9763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D7521-E43D-41D1-B458-26B20DC6D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472CF2-2653-4B98-A416-D7A0A860EC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EF87F5-0B10-4AC7-9599-F088C5E796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A07CB7-0520-4D64-B76C-C31AC5578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11/4/21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EEB226-AD45-45DF-AAB5-5513AE732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E96AEB-9481-4CCE-B110-FEDD33483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BA9707F-7BCE-464F-BF45-E216527084EE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C589723-2CC8-49D1-B4E1-36FECED6A2D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00756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6E5D1-6D19-4E7F-9B4E-42326B771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D2A06C-F91A-4ADC-9CD2-61F0A4D7EE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43AA9A-2280-4F63-8B3D-20742AE69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11/4/21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0D986B-E58E-43B6-8A80-FFA9D8F74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140D36-2E71-4F27-967F-7A3E4C6EE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C1609904-5327-4D2C-A445-B270A00F3B5F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0FC7BEC-08C5-4D95-9C84-B48BC8AD1C94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16463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1FEA3D-0C7F-45CD-B6A0-942F707B36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8B8A12-BCE6-4D03-A637-1DEC8924BE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9755-9FF4-428A-AEB7-1A6477466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11/4/21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141836-11E2-49FD-877D-53B74514A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D24C42-4B05-4EEF-BE14-29041EC9C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BADDEB1-F604-408B-B02A-A2814606E6AF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8DF7987-332F-4D6C-81C3-990F39C76C96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7644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1B740-835A-7040-B96C-E58346C31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B74149-C1A5-894E-9E7A-B306956A8D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5941B2-4B8F-364D-9FF0-1EA23A9BA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7F1FE-4936-FB4E-A74B-C85ABD1CCF3A}" type="datetimeFigureOut">
              <a:rPr lang="en-US" smtClean="0"/>
              <a:t>11/4/21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68AB2-6AE7-CB4B-8E79-A3D169966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C530A1-6B6C-E148-BC51-94112DE63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83D9D-71E5-EA42-B3F3-F088B80AC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02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64072-AA61-7B4F-A6D6-DB4CC8156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48EEF2-B4F3-E548-8F8E-BE02A6D5DF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229D94-1ACC-574D-9AB9-C79872483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BBF7FB-DAEF-374A-8E01-21376FEAB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7F1FE-4936-FB4E-A74B-C85ABD1CCF3A}" type="datetimeFigureOut">
              <a:rPr lang="en-US" smtClean="0"/>
              <a:t>11/4/21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9985B1-32AA-4548-905E-63C5A5275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2C49B4-BEFA-7446-8221-7FB4CD7CE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83D9D-71E5-EA42-B3F3-F088B80AC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208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F9717-984D-694C-BDAA-12B668C29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10498B-C666-4349-81A3-05CB5339E2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6E8EC2-E682-D542-AE04-7CAA3C4F84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92345E-0A1A-B847-8653-7381D52D63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22E7CF-F41C-944B-8478-2DD78A6E28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F81394-059D-0044-ACE4-4C425F8E9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7F1FE-4936-FB4E-A74B-C85ABD1CCF3A}" type="datetimeFigureOut">
              <a:rPr lang="en-US" smtClean="0"/>
              <a:t>11/4/21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10AF70-C3E8-374E-B7BD-617FF4DEA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9C2222F-ABC3-6944-9EE8-AA6CFE592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83D9D-71E5-EA42-B3F3-F088B80AC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74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3E2B9-D4CA-D442-AEB2-A5CC89FCD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0BC749-B1AC-4F4A-A38A-C2B43A6BE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7F1FE-4936-FB4E-A74B-C85ABD1CCF3A}" type="datetimeFigureOut">
              <a:rPr lang="en-US" smtClean="0"/>
              <a:t>11/4/21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571BF0-05C1-8B4B-8BB0-901022120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C980C7-8F9C-974F-849F-101BF8C16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83D9D-71E5-EA42-B3F3-F088B80AC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0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F84F5B-978A-E14E-8EFB-FC67558CC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7F1FE-4936-FB4E-A74B-C85ABD1CCF3A}" type="datetimeFigureOut">
              <a:rPr lang="en-US" smtClean="0"/>
              <a:t>11/4/21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722F54-BC07-AC4C-9F82-27BED80CD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D3B9B9-3DE5-A541-A506-052189F55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83D9D-71E5-EA42-B3F3-F088B80AC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42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E83DE-0FCF-0D42-835D-A67AAD9F3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A85ECC-0011-444E-AD02-923979AA12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861B9E-CD2C-8B42-AD3B-17D3FE0E43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336D91-A8BF-2B46-A4E1-FCA11E71F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7F1FE-4936-FB4E-A74B-C85ABD1CCF3A}" type="datetimeFigureOut">
              <a:rPr lang="en-US" smtClean="0"/>
              <a:t>11/4/21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D148EA-2AB5-014C-930D-BC419D42F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E6A903-4B1F-B544-BCF7-9E0EA8081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83D9D-71E5-EA42-B3F3-F088B80AC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824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4FBAC-9F81-D247-B4F2-2572CDF14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A63172-9CD0-E648-959A-32EFEB6C90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5027E6-2FBD-C34D-82D2-9E0E18D389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CE35E4-B50B-AB4E-B451-0AA8F5815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7F1FE-4936-FB4E-A74B-C85ABD1CCF3A}" type="datetimeFigureOut">
              <a:rPr lang="en-US" smtClean="0"/>
              <a:t>11/4/21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8A6E81-3C1F-BA45-8FCD-1C3E355E9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FFFE04-3142-4642-B519-442FABFC9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83D9D-71E5-EA42-B3F3-F088B80AC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589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9F8477-26D1-DB4C-B2EC-2155ABC91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0C807F-3A2F-D041-ACB1-1899E94579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2EFEDA-5D1E-0140-8B40-0B764FCAE6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17F1FE-4936-FB4E-A74B-C85ABD1CCF3A}" type="datetimeFigureOut">
              <a:rPr lang="en-US" smtClean="0"/>
              <a:t>11/4/21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19FE15-A56F-B64F-BFFA-F2F31D2DC3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DC05DD-5EB6-FD4F-8422-4FDDBD356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D83D9D-71E5-EA42-B3F3-F088B80AC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94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EC5685-19F1-49DA-ADE5-D5D32F165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FC0A4D-22A1-4554-B5DE-887974F4D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D5CDC-F2CE-410E-AD13-DDC235C71C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82EDB8D0-98ED-4B86-9D5F-E61ADC70144D}" type="datetimeFigureOut">
              <a:rPr lang="en-US" smtClean="0"/>
              <a:pPr/>
              <a:t>11/4/21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40CD45-794A-4BB0-A427-0CE61AEAF4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B3AB91-9588-4071-92D2-364F4A6ED0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4854181D-6920-4594-9A5D-6CE56DC9F8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773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18.png"/><Relationship Id="rId7" Type="http://schemas.openxmlformats.org/officeDocument/2006/relationships/diagramLayout" Target="../diagrams/layout1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openxmlformats.org/officeDocument/2006/relationships/diagramData" Target="../diagrams/data1.xml"/><Relationship Id="rId5" Type="http://schemas.openxmlformats.org/officeDocument/2006/relationships/image" Target="../media/image20.png"/><Relationship Id="rId10" Type="http://schemas.microsoft.com/office/2007/relationships/diagramDrawing" Target="../diagrams/drawing1.xml"/><Relationship Id="rId4" Type="http://schemas.openxmlformats.org/officeDocument/2006/relationships/image" Target="../media/image19.png"/><Relationship Id="rId9" Type="http://schemas.openxmlformats.org/officeDocument/2006/relationships/diagramColors" Target="../diagrams/colors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84615-BC27-5743-B30B-21A46051DD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5613" y="1761750"/>
            <a:ext cx="5458051" cy="1057092"/>
          </a:xfrm>
        </p:spPr>
        <p:txBody>
          <a:bodyPr anchor="t">
            <a:normAutofit/>
          </a:bodyPr>
          <a:lstStyle/>
          <a:p>
            <a:r>
              <a:rPr lang="en-US" dirty="0"/>
              <a:t>RDG 1300_P06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E83F0A-6C69-E24D-93CD-F9F2C7F472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5613" y="3981506"/>
            <a:ext cx="5609447" cy="2061364"/>
          </a:xfrm>
        </p:spPr>
        <p:txBody>
          <a:bodyPr anchor="b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000" dirty="0"/>
              <a:t>Tuesday, 11.03</a:t>
            </a:r>
          </a:p>
          <a:p>
            <a:pPr>
              <a:lnSpc>
                <a:spcPct val="100000"/>
              </a:lnSpc>
            </a:pPr>
            <a:r>
              <a:rPr lang="en-US" sz="2000" b="1" dirty="0"/>
              <a:t>At the start of class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Have access to your reading “My Life as an Undocumented Immigrant”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Please take out something to take notes with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F39396-9695-43A8-95FB-D4C6A3A0AF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595"/>
          <a:stretch/>
        </p:blipFill>
        <p:spPr>
          <a:xfrm>
            <a:off x="6895742" y="-8302"/>
            <a:ext cx="5296257" cy="4597197"/>
          </a:xfrm>
          <a:prstGeom prst="rect">
            <a:avLst/>
          </a:prstGeom>
        </p:spPr>
      </p:pic>
      <p:pic>
        <p:nvPicPr>
          <p:cNvPr id="6" name="Picture 5" descr="A picture containing cat, domestic cat, mammal&#10;&#10;Description automatically generated">
            <a:extLst>
              <a:ext uri="{FF2B5EF4-FFF2-40B4-BE49-F238E27FC236}">
                <a16:creationId xmlns:a16="http://schemas.microsoft.com/office/drawing/2014/main" id="{AF337AC5-73F8-5F47-85A5-CFC07FF3143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98000"/>
          </a:blip>
          <a:stretch>
            <a:fillRect/>
          </a:stretch>
        </p:blipFill>
        <p:spPr>
          <a:xfrm>
            <a:off x="7829210" y="1143000"/>
            <a:ext cx="3867150" cy="51562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8979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268140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AF86C-9F4A-8841-936F-B3B8C0006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narrative?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29E0BE-7E35-4F48-8CEC-B1C630EA2F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narrative happens </a:t>
            </a:r>
            <a:r>
              <a:rPr lang="en-US" i="1" dirty="0"/>
              <a:t>between the lines</a:t>
            </a:r>
          </a:p>
          <a:p>
            <a:r>
              <a:rPr lang="en-US" dirty="0"/>
              <a:t>Operates on shared assumptions or ”truths” held by an audience</a:t>
            </a:r>
          </a:p>
          <a:p>
            <a:r>
              <a:rPr lang="en-US" dirty="0"/>
              <a:t>Often much easier to spot if you’re not in the intended audience</a:t>
            </a:r>
          </a:p>
          <a:p>
            <a:pPr lvl="1"/>
            <a:r>
              <a:rPr lang="en-US" dirty="0"/>
              <a:t>And that’s by design! </a:t>
            </a:r>
          </a:p>
        </p:txBody>
      </p:sp>
    </p:spTree>
    <p:extLst>
      <p:ext uri="{BB962C8B-B14F-4D97-AF65-F5344CB8AC3E}">
        <p14:creationId xmlns:p14="http://schemas.microsoft.com/office/powerpoint/2010/main" val="2273952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4E6AF-28EB-FB40-8B86-4191996E6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Images are Texts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05AC96-1F94-844A-8400-637CA84E32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0466" y="1419225"/>
            <a:ext cx="10515600" cy="4351338"/>
          </a:xfrm>
        </p:spPr>
        <p:txBody>
          <a:bodyPr/>
          <a:lstStyle/>
          <a:p>
            <a:r>
              <a:rPr lang="en-US" dirty="0"/>
              <a:t>Today, we’ll explore how text-producers use images to present and normalize representations of ”Immigrants” or “Immigration” 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5323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FAF68CB5-D519-4070-A998-B86F0FBCD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picture containing text, people, crowd&#10;&#10;Description automatically generated">
            <a:extLst>
              <a:ext uri="{FF2B5EF4-FFF2-40B4-BE49-F238E27FC236}">
                <a16:creationId xmlns:a16="http://schemas.microsoft.com/office/drawing/2014/main" id="{FEA0CA42-EE80-4449-A793-703C500AF7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91" r="13062" b="4"/>
          <a:stretch/>
        </p:blipFill>
        <p:spPr>
          <a:xfrm>
            <a:off x="312678" y="501989"/>
            <a:ext cx="2769973" cy="2769973"/>
          </a:xfrm>
          <a:custGeom>
            <a:avLst/>
            <a:gdLst/>
            <a:ahLst/>
            <a:cxnLst/>
            <a:rect l="l" t="t" r="r" b="b"/>
            <a:pathLst>
              <a:path w="2769973" h="2769973">
                <a:moveTo>
                  <a:pt x="133430" y="0"/>
                </a:moveTo>
                <a:lnTo>
                  <a:pt x="2636543" y="0"/>
                </a:lnTo>
                <a:cubicBezTo>
                  <a:pt x="2710234" y="0"/>
                  <a:pt x="2769973" y="59739"/>
                  <a:pt x="2769973" y="133430"/>
                </a:cubicBezTo>
                <a:lnTo>
                  <a:pt x="2769973" y="2636543"/>
                </a:lnTo>
                <a:cubicBezTo>
                  <a:pt x="2769973" y="2710234"/>
                  <a:pt x="2710234" y="2769973"/>
                  <a:pt x="2636543" y="2769973"/>
                </a:cubicBezTo>
                <a:lnTo>
                  <a:pt x="133430" y="2769973"/>
                </a:lnTo>
                <a:cubicBezTo>
                  <a:pt x="59739" y="2769973"/>
                  <a:pt x="0" y="2710234"/>
                  <a:pt x="0" y="2636543"/>
                </a:cubicBezTo>
                <a:lnTo>
                  <a:pt x="0" y="133430"/>
                </a:lnTo>
                <a:cubicBezTo>
                  <a:pt x="0" y="59739"/>
                  <a:pt x="59739" y="0"/>
                  <a:pt x="133430" y="0"/>
                </a:cubicBezTo>
                <a:close/>
              </a:path>
            </a:pathLst>
          </a:custGeom>
        </p:spPr>
      </p:pic>
      <p:pic>
        <p:nvPicPr>
          <p:cNvPr id="7" name="Picture 6" descr="A picture containing text, nature&#10;&#10;Description automatically generated">
            <a:extLst>
              <a:ext uri="{FF2B5EF4-FFF2-40B4-BE49-F238E27FC236}">
                <a16:creationId xmlns:a16="http://schemas.microsoft.com/office/drawing/2014/main" id="{0A015028-39B0-394D-B4DF-B50E53CED9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95" r="11457" b="4"/>
          <a:stretch/>
        </p:blipFill>
        <p:spPr>
          <a:xfrm>
            <a:off x="3276002" y="501987"/>
            <a:ext cx="2769973" cy="2769973"/>
          </a:xfrm>
          <a:custGeom>
            <a:avLst/>
            <a:gdLst/>
            <a:ahLst/>
            <a:cxnLst/>
            <a:rect l="l" t="t" r="r" b="b"/>
            <a:pathLst>
              <a:path w="2683042" h="2683042">
                <a:moveTo>
                  <a:pt x="102278" y="0"/>
                </a:moveTo>
                <a:lnTo>
                  <a:pt x="2580764" y="0"/>
                </a:lnTo>
                <a:cubicBezTo>
                  <a:pt x="2637251" y="0"/>
                  <a:pt x="2683042" y="45791"/>
                  <a:pt x="2683042" y="102278"/>
                </a:cubicBezTo>
                <a:lnTo>
                  <a:pt x="2683042" y="2580764"/>
                </a:lnTo>
                <a:cubicBezTo>
                  <a:pt x="2683042" y="2637251"/>
                  <a:pt x="2637251" y="2683042"/>
                  <a:pt x="2580764" y="2683042"/>
                </a:cubicBezTo>
                <a:lnTo>
                  <a:pt x="102278" y="2683042"/>
                </a:lnTo>
                <a:cubicBezTo>
                  <a:pt x="45791" y="2683042"/>
                  <a:pt x="0" y="2637251"/>
                  <a:pt x="0" y="2580764"/>
                </a:cubicBezTo>
                <a:lnTo>
                  <a:pt x="0" y="102278"/>
                </a:lnTo>
                <a:cubicBezTo>
                  <a:pt x="0" y="45791"/>
                  <a:pt x="45791" y="0"/>
                  <a:pt x="102278" y="0"/>
                </a:cubicBezTo>
                <a:close/>
              </a:path>
            </a:pathLst>
          </a:custGeom>
        </p:spPr>
      </p:pic>
      <p:pic>
        <p:nvPicPr>
          <p:cNvPr id="11" name="Picture 10" descr="Two people riding bikes&#10;&#10;Description automatically generated with low confidence">
            <a:extLst>
              <a:ext uri="{FF2B5EF4-FFF2-40B4-BE49-F238E27FC236}">
                <a16:creationId xmlns:a16="http://schemas.microsoft.com/office/drawing/2014/main" id="{4E23E041-41D7-D24F-AC0F-334A933CD4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56" r="17197" b="4"/>
          <a:stretch/>
        </p:blipFill>
        <p:spPr>
          <a:xfrm>
            <a:off x="312774" y="3429005"/>
            <a:ext cx="2769973" cy="2769973"/>
          </a:xfrm>
          <a:custGeom>
            <a:avLst/>
            <a:gdLst/>
            <a:ahLst/>
            <a:cxnLst/>
            <a:rect l="l" t="t" r="r" b="b"/>
            <a:pathLst>
              <a:path w="2683042" h="2683042">
                <a:moveTo>
                  <a:pt x="102278" y="0"/>
                </a:moveTo>
                <a:lnTo>
                  <a:pt x="2580764" y="0"/>
                </a:lnTo>
                <a:cubicBezTo>
                  <a:pt x="2637251" y="0"/>
                  <a:pt x="2683042" y="45791"/>
                  <a:pt x="2683042" y="102278"/>
                </a:cubicBezTo>
                <a:lnTo>
                  <a:pt x="2683042" y="2580764"/>
                </a:lnTo>
                <a:cubicBezTo>
                  <a:pt x="2683042" y="2637251"/>
                  <a:pt x="2637251" y="2683042"/>
                  <a:pt x="2580764" y="2683042"/>
                </a:cubicBezTo>
                <a:lnTo>
                  <a:pt x="102278" y="2683042"/>
                </a:lnTo>
                <a:cubicBezTo>
                  <a:pt x="45791" y="2683042"/>
                  <a:pt x="0" y="2637251"/>
                  <a:pt x="0" y="2580764"/>
                </a:cubicBezTo>
                <a:lnTo>
                  <a:pt x="0" y="102278"/>
                </a:lnTo>
                <a:cubicBezTo>
                  <a:pt x="0" y="45791"/>
                  <a:pt x="45791" y="0"/>
                  <a:pt x="102278" y="0"/>
                </a:cubicBezTo>
                <a:close/>
              </a:path>
            </a:pathLst>
          </a:custGeom>
        </p:spPr>
      </p:pic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6508ABC0-F0BD-DC4A-9D2C-221E29843ED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120" r="6130"/>
          <a:stretch/>
        </p:blipFill>
        <p:spPr>
          <a:xfrm>
            <a:off x="3276003" y="3428991"/>
            <a:ext cx="2769973" cy="2769974"/>
          </a:xfrm>
          <a:custGeom>
            <a:avLst/>
            <a:gdLst/>
            <a:ahLst/>
            <a:cxnLst/>
            <a:rect l="l" t="t" r="r" b="b"/>
            <a:pathLst>
              <a:path w="3118718" h="3118719">
                <a:moveTo>
                  <a:pt x="127306" y="0"/>
                </a:moveTo>
                <a:lnTo>
                  <a:pt x="2991412" y="0"/>
                </a:lnTo>
                <a:cubicBezTo>
                  <a:pt x="3061721" y="0"/>
                  <a:pt x="3118718" y="56997"/>
                  <a:pt x="3118718" y="127306"/>
                </a:cubicBezTo>
                <a:lnTo>
                  <a:pt x="3118718" y="2991413"/>
                </a:lnTo>
                <a:cubicBezTo>
                  <a:pt x="3118718" y="3061722"/>
                  <a:pt x="3061721" y="3118719"/>
                  <a:pt x="2991412" y="3118719"/>
                </a:cubicBezTo>
                <a:lnTo>
                  <a:pt x="127306" y="3118719"/>
                </a:lnTo>
                <a:cubicBezTo>
                  <a:pt x="56997" y="3118719"/>
                  <a:pt x="0" y="3061722"/>
                  <a:pt x="0" y="2991413"/>
                </a:cubicBezTo>
                <a:lnTo>
                  <a:pt x="0" y="127306"/>
                </a:lnTo>
                <a:cubicBezTo>
                  <a:pt x="0" y="56997"/>
                  <a:pt x="56997" y="0"/>
                  <a:pt x="127306" y="0"/>
                </a:cubicBezTo>
                <a:close/>
              </a:path>
            </a:pathLst>
          </a:custGeom>
        </p:spPr>
      </p:pic>
      <p:sp>
        <p:nvSpPr>
          <p:cNvPr id="40" name="Arc 39">
            <a:extLst>
              <a:ext uri="{FF2B5EF4-FFF2-40B4-BE49-F238E27FC236}">
                <a16:creationId xmlns:a16="http://schemas.microsoft.com/office/drawing/2014/main" id="{7586665A-47B3-4AEE-BC94-15D89FF70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36468">
            <a:off x="7783403" y="326268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14E6AF-28EB-FB40-8B86-4191996E6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2728" y="486184"/>
            <a:ext cx="5015804" cy="1325563"/>
          </a:xfrm>
        </p:spPr>
        <p:txBody>
          <a:bodyPr>
            <a:normAutofit/>
          </a:bodyPr>
          <a:lstStyle/>
          <a:p>
            <a:r>
              <a:rPr lang="en-US" dirty="0"/>
              <a:t>Images are Texts</a:t>
            </a:r>
          </a:p>
        </p:txBody>
      </p:sp>
      <p:graphicFrame>
        <p:nvGraphicFramePr>
          <p:cNvPr id="18" name="Content Placeholder 2">
            <a:extLst>
              <a:ext uri="{FF2B5EF4-FFF2-40B4-BE49-F238E27FC236}">
                <a16:creationId xmlns:a16="http://schemas.microsoft.com/office/drawing/2014/main" id="{2A72FA40-AE6C-455C-B884-3202C0EA036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3617481"/>
              </p:ext>
            </p:extLst>
          </p:nvPr>
        </p:nvGraphicFramePr>
        <p:xfrm>
          <a:off x="6532728" y="1946684"/>
          <a:ext cx="5015804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6340666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4E6AF-28EB-FB40-8B86-4191996E6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Vargas Article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05AC96-1F94-844A-8400-637CA84E32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kinds of images are present in the Vargas article?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28085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2AF2C5-DA4B-4345-A707-F58670DE3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Narrative Analysis Tools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3A2C98-A543-8541-AA7D-333FEE3907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Perspective: whose perspective, view or side, is being shown</a:t>
            </a:r>
          </a:p>
          <a:p>
            <a:pPr lvl="1"/>
            <a:r>
              <a:rPr lang="en-US" i="1" dirty="0"/>
              <a:t>Perhaps more importantly, whose is NOT being shown? </a:t>
            </a:r>
          </a:p>
          <a:p>
            <a:endParaRPr lang="en-US" dirty="0"/>
          </a:p>
        </p:txBody>
      </p:sp>
      <p:pic>
        <p:nvPicPr>
          <p:cNvPr id="9218" name="Picture 2" descr="Kennedy: What does handshake say about a woman? | The Daily Gazette">
            <a:extLst>
              <a:ext uri="{FF2B5EF4-FFF2-40B4-BE49-F238E27FC236}">
                <a16:creationId xmlns:a16="http://schemas.microsoft.com/office/drawing/2014/main" id="{0DA4940B-0F26-0645-BDA9-E28099450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02" y="2694162"/>
            <a:ext cx="5026835" cy="3345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ow to Avoid Shaking Hands">
            <a:extLst>
              <a:ext uri="{FF2B5EF4-FFF2-40B4-BE49-F238E27FC236}">
                <a16:creationId xmlns:a16="http://schemas.microsoft.com/office/drawing/2014/main" id="{56462D9B-FB6B-7344-8871-F7C814297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555" y="2690036"/>
            <a:ext cx="5973448" cy="3345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85872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3DF8E-D6FE-3D46-9CFE-E70444DF7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Narrative Analysis Tools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C59E18-3FEA-A34E-BAF7-5D42954E29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Character Development: ways that the audience becomes connected to the main character</a:t>
            </a:r>
          </a:p>
          <a:p>
            <a:endParaRPr lang="en-US" dirty="0"/>
          </a:p>
        </p:txBody>
      </p:sp>
      <p:pic>
        <p:nvPicPr>
          <p:cNvPr id="10242" name="Picture 2" descr="Black Panther | Creators, Origin, Stories, &amp; Film | Britannica">
            <a:extLst>
              <a:ext uri="{FF2B5EF4-FFF2-40B4-BE49-F238E27FC236}">
                <a16:creationId xmlns:a16="http://schemas.microsoft.com/office/drawing/2014/main" id="{6E93D5A1-7A4B-034C-BDC0-38ECB86C8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53" y="2908300"/>
            <a:ext cx="2387600" cy="340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Black Panther' marks box-office milestone last touched by 'Avatar' -  MarketWatch">
            <a:extLst>
              <a:ext uri="{FF2B5EF4-FFF2-40B4-BE49-F238E27FC236}">
                <a16:creationId xmlns:a16="http://schemas.microsoft.com/office/drawing/2014/main" id="{4490A6AD-4441-B041-9BEC-14EE9BC95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456" y="2908300"/>
            <a:ext cx="38100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reating Wakanda: How Travel Inspired the Design of Marvel's 'Black Panther'">
            <a:extLst>
              <a:ext uri="{FF2B5EF4-FFF2-40B4-BE49-F238E27FC236}">
                <a16:creationId xmlns:a16="http://schemas.microsoft.com/office/drawing/2014/main" id="{02539AFE-8A7C-A84F-850A-F68699798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447" y="2238596"/>
            <a:ext cx="4038600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Will Disney ever build a 'Black Panther' Wakanda theme park land? – Orange  County Register">
            <a:extLst>
              <a:ext uri="{FF2B5EF4-FFF2-40B4-BE49-F238E27FC236}">
                <a16:creationId xmlns:a16="http://schemas.microsoft.com/office/drawing/2014/main" id="{FA726494-2CAC-2447-A8BB-98B903326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447" y="4519834"/>
            <a:ext cx="3924300" cy="207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18212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3DF8E-D6FE-3D46-9CFE-E70444DF7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Narrative Analysis Tools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C59E18-3FEA-A34E-BAF7-5D42954E29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698126" cy="673026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Omission: when things are intentionally left absent from the narrative 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F34DB693-B221-B74A-BE71-1E27AB6D0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180975" y="2633588"/>
            <a:ext cx="3256983" cy="2163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8B3033-F4DC-6649-961A-216735325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3745029" y="2633588"/>
            <a:ext cx="3931563" cy="1904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0353A838-D1C4-1A40-ABC6-80FD891F2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7983663" y="2498651"/>
            <a:ext cx="3552663" cy="355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3375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3DF8E-D6FE-3D46-9CFE-E70444DF7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Narrative Analysis Tools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C59E18-3FEA-A34E-BAF7-5D42954E29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386" y="1825625"/>
            <a:ext cx="3487479" cy="4904784"/>
          </a:xfrm>
        </p:spPr>
        <p:txBody>
          <a:bodyPr/>
          <a:lstStyle/>
          <a:p>
            <a:r>
              <a:rPr lang="en-US" dirty="0"/>
              <a:t>Distortion: when things are not accurately or objectively shared about events, places, or characters in the narrative </a:t>
            </a:r>
          </a:p>
          <a:p>
            <a:endParaRPr lang="en-US" dirty="0"/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AA069B5E-43BD-D745-87F7-581E1CB7B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3857436" y="1658654"/>
            <a:ext cx="8307361" cy="468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55956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3DF8E-D6FE-3D46-9CFE-E70444DF7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Narrative Analysis Tools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C59E18-3FEA-A34E-BAF7-5D42954E29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7292"/>
            <a:ext cx="10698126" cy="2275367"/>
          </a:xfrm>
        </p:spPr>
        <p:txBody>
          <a:bodyPr>
            <a:normAutofit/>
          </a:bodyPr>
          <a:lstStyle/>
          <a:p>
            <a:r>
              <a:rPr lang="en-US" dirty="0"/>
              <a:t>Decontextualization: presentation of an event, situation, or place which removes the context (surrounding information that is necessary to truly understand it) </a:t>
            </a:r>
          </a:p>
          <a:p>
            <a:r>
              <a:rPr lang="en-US" dirty="0"/>
              <a:t> “Home for Sale”</a:t>
            </a:r>
          </a:p>
          <a:p>
            <a:endParaRPr lang="en-US" dirty="0"/>
          </a:p>
        </p:txBody>
      </p:sp>
      <p:pic>
        <p:nvPicPr>
          <p:cNvPr id="11266" name="Picture 2" descr="Free Cartoon Picture Of House, Download Free Clip Art, Free Clip Art on  Clipart Library">
            <a:extLst>
              <a:ext uri="{FF2B5EF4-FFF2-40B4-BE49-F238E27FC236}">
                <a16:creationId xmlns:a16="http://schemas.microsoft.com/office/drawing/2014/main" id="{8E04EBFE-AFA5-0042-8930-C850B8D9B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027" y="3313739"/>
            <a:ext cx="1918789" cy="2558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A Small House In The Middle Of A City Street (5 pics)">
            <a:extLst>
              <a:ext uri="{FF2B5EF4-FFF2-40B4-BE49-F238E27FC236}">
                <a16:creationId xmlns:a16="http://schemas.microsoft.com/office/drawing/2014/main" id="{9F387785-0129-CF44-9C81-39EA42B28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888" y="2604975"/>
            <a:ext cx="5298118" cy="3968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77092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3DF8E-D6FE-3D46-9CFE-E70444DF7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Narrative Analysis Tools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C59E18-3FEA-A34E-BAF7-5D42954E29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11959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Cinematography: lighting, distance, gaze (where the actor/subject is looking), etc. which help convey a mood or message</a:t>
            </a:r>
          </a:p>
          <a:p>
            <a:endParaRPr lang="en-US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EA07FB1-D2A4-E349-8078-3D837681B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3447672" y="2720384"/>
            <a:ext cx="5706289" cy="3772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98845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6BE1D-64D3-7E4D-85C3-34253D55A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387502" cy="1325563"/>
          </a:xfrm>
        </p:spPr>
        <p:txBody>
          <a:bodyPr>
            <a:normAutofit/>
          </a:bodyPr>
          <a:lstStyle/>
          <a:p>
            <a:r>
              <a:rPr lang="en-US" dirty="0"/>
              <a:t>Coursework Checklist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416DA4-511A-8E46-87BA-9299B7614B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87502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en-US" dirty="0"/>
              <a:t>Peer Response Paper submitted on Canvas </a:t>
            </a:r>
          </a:p>
          <a:p>
            <a:pPr>
              <a:buFont typeface="Wingdings" pitchFamily="2" charset="2"/>
              <a:buChar char="ü"/>
            </a:pPr>
            <a:r>
              <a:rPr lang="en-US" dirty="0"/>
              <a:t>Read Jose Antonio Vargas “My Life as an Undocumented Immigrant” </a:t>
            </a:r>
          </a:p>
          <a:p>
            <a:pPr>
              <a:buFont typeface="Wingdings" pitchFamily="2" charset="2"/>
              <a:buChar char="ü"/>
            </a:pPr>
            <a:r>
              <a:rPr lang="en-US" dirty="0"/>
              <a:t>Complete Reading Log #9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E6C1FE-F0A4-0548-A856-C56E3EB1C6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89" r="12416"/>
          <a:stretch/>
        </p:blipFill>
        <p:spPr>
          <a:xfrm>
            <a:off x="6621294" y="1295416"/>
            <a:ext cx="5570706" cy="5562584"/>
          </a:xfrm>
          <a:custGeom>
            <a:avLst/>
            <a:gdLst/>
            <a:ahLst/>
            <a:cxnLst/>
            <a:rect l="l" t="t" r="r" b="b"/>
            <a:pathLst>
              <a:path w="5570706" h="5562584">
                <a:moveTo>
                  <a:pt x="3374687" y="0"/>
                </a:moveTo>
                <a:cubicBezTo>
                  <a:pt x="4190094" y="0"/>
                  <a:pt x="4937956" y="289196"/>
                  <a:pt x="5521301" y="770615"/>
                </a:cubicBezTo>
                <a:lnTo>
                  <a:pt x="5570706" y="815517"/>
                </a:lnTo>
                <a:lnTo>
                  <a:pt x="5570706" y="5562584"/>
                </a:lnTo>
                <a:lnTo>
                  <a:pt x="808135" y="5562584"/>
                </a:lnTo>
                <a:lnTo>
                  <a:pt x="770615" y="5521302"/>
                </a:lnTo>
                <a:cubicBezTo>
                  <a:pt x="289196" y="4937957"/>
                  <a:pt x="0" y="4190095"/>
                  <a:pt x="0" y="3374687"/>
                </a:cubicBezTo>
                <a:cubicBezTo>
                  <a:pt x="0" y="1510899"/>
                  <a:pt x="1510899" y="0"/>
                  <a:pt x="3374687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338440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98D26-054D-4C4E-B70D-08D392425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437" y="1474539"/>
            <a:ext cx="5025656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Reading Images from the Last Week Tonight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F6DA8E-C92C-BA4F-A3D2-88D4CE050D0C}"/>
              </a:ext>
            </a:extLst>
          </p:cNvPr>
          <p:cNvSpPr txBox="1"/>
          <p:nvPr/>
        </p:nvSpPr>
        <p:spPr>
          <a:xfrm>
            <a:off x="481442" y="3358896"/>
            <a:ext cx="10749516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/>
              <a:t>Review the clip from ”Last Week Tonight” and focus specifically on the news clips that the video makes fun of</a:t>
            </a:r>
          </a:p>
          <a:p>
            <a:endParaRPr lang="en-US" dirty="0"/>
          </a:p>
          <a:p>
            <a:r>
              <a:rPr lang="en-US" sz="4000" dirty="0"/>
              <a:t>How do these news clips present migrants and refugees? </a:t>
            </a:r>
          </a:p>
          <a:p>
            <a:endParaRPr lang="en-US" dirty="0"/>
          </a:p>
        </p:txBody>
      </p:sp>
      <p:pic>
        <p:nvPicPr>
          <p:cNvPr id="5" name="Picture 4" descr="A person wearing a suit and tie&#10;&#10;Description automatically generated with low confidence">
            <a:extLst>
              <a:ext uri="{FF2B5EF4-FFF2-40B4-BE49-F238E27FC236}">
                <a16:creationId xmlns:a16="http://schemas.microsoft.com/office/drawing/2014/main" id="{8EC46830-5827-1445-B102-E375F9D00A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2610" y="513513"/>
            <a:ext cx="5549390" cy="291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5029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person, indoor&#10;&#10;Description automatically generated">
            <a:extLst>
              <a:ext uri="{FF2B5EF4-FFF2-40B4-BE49-F238E27FC236}">
                <a16:creationId xmlns:a16="http://schemas.microsoft.com/office/drawing/2014/main" id="{8378ECA1-A199-CD4F-B29F-DD1A52F67A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26121" y="930166"/>
            <a:ext cx="9139757" cy="4770438"/>
          </a:xfrm>
        </p:spPr>
      </p:pic>
    </p:spTree>
    <p:extLst>
      <p:ext uri="{BB962C8B-B14F-4D97-AF65-F5344CB8AC3E}">
        <p14:creationId xmlns:p14="http://schemas.microsoft.com/office/powerpoint/2010/main" val="18662261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people on a bus&#10;&#10;Description automatically generated with medium confidence">
            <a:extLst>
              <a:ext uri="{FF2B5EF4-FFF2-40B4-BE49-F238E27FC236}">
                <a16:creationId xmlns:a16="http://schemas.microsoft.com/office/drawing/2014/main" id="{71E26333-2712-9842-8219-9A233CA98A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72046" y="914401"/>
            <a:ext cx="8840322" cy="4770438"/>
          </a:xfrm>
        </p:spPr>
      </p:pic>
    </p:spTree>
    <p:extLst>
      <p:ext uri="{BB962C8B-B14F-4D97-AF65-F5344CB8AC3E}">
        <p14:creationId xmlns:p14="http://schemas.microsoft.com/office/powerpoint/2010/main" val="36787864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DF203879-AEE5-504B-B299-EB2E474422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08084" y="701046"/>
            <a:ext cx="9367294" cy="4889199"/>
          </a:xfrm>
        </p:spPr>
      </p:pic>
    </p:spTree>
    <p:extLst>
      <p:ext uri="{BB962C8B-B14F-4D97-AF65-F5344CB8AC3E}">
        <p14:creationId xmlns:p14="http://schemas.microsoft.com/office/powerpoint/2010/main" val="24886886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person standing in front of a group of people in a field&#10;&#10;Description automatically generated with medium confidence">
            <a:extLst>
              <a:ext uri="{FF2B5EF4-FFF2-40B4-BE49-F238E27FC236}">
                <a16:creationId xmlns:a16="http://schemas.microsoft.com/office/drawing/2014/main" id="{2F2CF624-7B93-164F-B180-F2FEE02609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23393" y="882077"/>
            <a:ext cx="9020453" cy="4708168"/>
          </a:xfrm>
        </p:spPr>
      </p:pic>
    </p:spTree>
    <p:extLst>
      <p:ext uri="{BB962C8B-B14F-4D97-AF65-F5344CB8AC3E}">
        <p14:creationId xmlns:p14="http://schemas.microsoft.com/office/powerpoint/2010/main" val="10416626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person, sign&#10;&#10;Description automatically generated">
            <a:extLst>
              <a:ext uri="{FF2B5EF4-FFF2-40B4-BE49-F238E27FC236}">
                <a16:creationId xmlns:a16="http://schemas.microsoft.com/office/drawing/2014/main" id="{4A15FBDD-AAC7-544A-B0F9-9CB7C69F37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25187" y="923222"/>
            <a:ext cx="8941625" cy="4667024"/>
          </a:xfrm>
        </p:spPr>
      </p:pic>
    </p:spTree>
    <p:extLst>
      <p:ext uri="{BB962C8B-B14F-4D97-AF65-F5344CB8AC3E}">
        <p14:creationId xmlns:p14="http://schemas.microsoft.com/office/powerpoint/2010/main" val="26451522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160A1-0E9B-4945-B3C4-59D6B55AE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 Log #10 – Show and Tell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6E0E75-3B09-7A4C-A01F-9BB4DE93F0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For your final reading log, your assignment is to find a local news story regarding immigrants or refugees in Texas</a:t>
            </a:r>
          </a:p>
          <a:p>
            <a:r>
              <a:rPr lang="en-US" dirty="0"/>
              <a:t>Be prepared to give a brief (very brief!) presentation on your findings next class </a:t>
            </a:r>
          </a:p>
        </p:txBody>
      </p:sp>
    </p:spTree>
    <p:extLst>
      <p:ext uri="{BB962C8B-B14F-4D97-AF65-F5344CB8AC3E}">
        <p14:creationId xmlns:p14="http://schemas.microsoft.com/office/powerpoint/2010/main" val="16100906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07262-5DB3-6B41-AFA3-2FE16A490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Critical Reaction Paper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0FEF31-9A69-9B4A-96B8-C57AC3C37C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See description on Canvas</a:t>
            </a:r>
          </a:p>
          <a:p>
            <a:pPr lvl="1"/>
            <a:r>
              <a:rPr lang="en-US" dirty="0"/>
              <a:t>What reading(s) from this semester do you think you would like to respond to? </a:t>
            </a:r>
          </a:p>
        </p:txBody>
      </p:sp>
    </p:spTree>
    <p:extLst>
      <p:ext uri="{BB962C8B-B14F-4D97-AF65-F5344CB8AC3E}">
        <p14:creationId xmlns:p14="http://schemas.microsoft.com/office/powerpoint/2010/main" val="40350574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CC871F-98D2-4CAB-AEC7-3C830070A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For next 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880F6-F4D9-47D5-BE57-286BE0507F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Find an article from your local newspaper on immigrants or refugees in Texas </a:t>
            </a:r>
          </a:p>
          <a:p>
            <a:r>
              <a:rPr lang="en-US" dirty="0"/>
              <a:t>Complete Reading Log #10</a:t>
            </a:r>
          </a:p>
          <a:p>
            <a:r>
              <a:rPr lang="en-US" dirty="0"/>
              <a:t>Complete Peer Response Final Draft (If you haven’t already!)</a:t>
            </a:r>
          </a:p>
          <a:p>
            <a:r>
              <a:rPr lang="en-US" dirty="0"/>
              <a:t>Start thinking about Critical Reaction Paper topics</a:t>
            </a:r>
          </a:p>
          <a:p>
            <a:endParaRPr lang="en-US" dirty="0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88889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5097FD-FDEB-B043-8412-151B6C7CF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/>
              <a:t>Agenda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32BDE6-DFFE-7340-9E3A-34195A6C08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2200" dirty="0"/>
              <a:t>Jose Vargas Article Discussion</a:t>
            </a:r>
          </a:p>
          <a:p>
            <a:r>
              <a:rPr lang="en-US" sz="2200" dirty="0"/>
              <a:t>Visual/Narrative Analysis </a:t>
            </a:r>
          </a:p>
          <a:p>
            <a:r>
              <a:rPr lang="en-US" sz="2200" dirty="0"/>
              <a:t>Introducing the Critical Reaction Essay</a:t>
            </a:r>
          </a:p>
        </p:txBody>
      </p:sp>
      <p:pic>
        <p:nvPicPr>
          <p:cNvPr id="5" name="Picture 4" descr="A picture containing indoor, cat&#10;&#10;Description automatically generated">
            <a:extLst>
              <a:ext uri="{FF2B5EF4-FFF2-40B4-BE49-F238E27FC236}">
                <a16:creationId xmlns:a16="http://schemas.microsoft.com/office/drawing/2014/main" id="{8E9D6038-B948-964C-B3E5-0E4C1E6A1C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43" r="-1" b="22583"/>
          <a:stretch/>
        </p:blipFill>
        <p:spPr>
          <a:xfrm>
            <a:off x="5311702" y="10643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35A2B2-A9FE-8242-9294-3B40EABA1FB3}"/>
              </a:ext>
            </a:extLst>
          </p:cNvPr>
          <p:cNvSpPr txBox="1"/>
          <p:nvPr/>
        </p:nvSpPr>
        <p:spPr>
          <a:xfrm>
            <a:off x="3066586" y="6137925"/>
            <a:ext cx="23752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Why I haven’t graded your papers yet…</a:t>
            </a:r>
          </a:p>
        </p:txBody>
      </p:sp>
    </p:spTree>
    <p:extLst>
      <p:ext uri="{BB962C8B-B14F-4D97-AF65-F5344CB8AC3E}">
        <p14:creationId xmlns:p14="http://schemas.microsoft.com/office/powerpoint/2010/main" val="9569498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6E5FF-7C5B-5A4E-9C09-49EB28062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Legal Immigration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E3F00E-4E8B-3844-BC1D-30C2A64E98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After watching the clip from last week tonight: </a:t>
            </a:r>
          </a:p>
          <a:p>
            <a:r>
              <a:rPr lang="en-US" dirty="0"/>
              <a:t>What are the pathways to legal immigration? </a:t>
            </a:r>
          </a:p>
          <a:p>
            <a:r>
              <a:rPr lang="en-US" dirty="0"/>
              <a:t>Which pathways to legal immigration are included in the Vargas article?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628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889D8-D869-C140-96FF-FB70DDF48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393361" cy="1325563"/>
          </a:xfrm>
        </p:spPr>
        <p:txBody>
          <a:bodyPr>
            <a:normAutofit/>
          </a:bodyPr>
          <a:lstStyle/>
          <a:p>
            <a:r>
              <a:rPr lang="en-US" dirty="0"/>
              <a:t>Reading images as texts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CD120D-02C2-9B43-B1A5-018C7BDAA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93361" cy="4351338"/>
          </a:xfrm>
        </p:spPr>
        <p:txBody>
          <a:bodyPr>
            <a:normAutofit/>
          </a:bodyPr>
          <a:lstStyle/>
          <a:p>
            <a:r>
              <a:rPr lang="en-US" dirty="0"/>
              <a:t>What can be considered a “text”?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 descr="A picture containing indoor, dog, sitting, cat&#10;&#10;Description automatically generated">
            <a:extLst>
              <a:ext uri="{FF2B5EF4-FFF2-40B4-BE49-F238E27FC236}">
                <a16:creationId xmlns:a16="http://schemas.microsoft.com/office/drawing/2014/main" id="{E3A117AC-5889-9C4A-8F1B-140F91B35C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4999" b="-1"/>
          <a:stretch/>
        </p:blipFill>
        <p:spPr>
          <a:xfrm rot="5400000">
            <a:off x="6374920" y="758514"/>
            <a:ext cx="5122238" cy="5122238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277038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2232C-E72D-5E45-82CD-CC27938EA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Images as Texts Normalize the Way We See the World?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BAAAE3-0322-6041-8414-53C1DFA855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446834" cy="53099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What word(s) come to mind when you see these images?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FD8E992-E548-2648-A119-A01CC84D5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1077461" y="2356624"/>
            <a:ext cx="3256983" cy="2163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A230CDC3-3531-1C44-98FA-66782CABB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8882999" y="2490674"/>
            <a:ext cx="2981899" cy="2981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D75085DB-8C74-4944-BA72-7AC282B1C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4573704" y="2615290"/>
            <a:ext cx="3931563" cy="1904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25A193-5C80-B74E-9765-12154EFADBBA}"/>
              </a:ext>
            </a:extLst>
          </p:cNvPr>
          <p:cNvSpPr txBox="1"/>
          <p:nvPr/>
        </p:nvSpPr>
        <p:spPr>
          <a:xfrm>
            <a:off x="431180" y="6385932"/>
            <a:ext cx="11433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These are, in order, the first three images which come up in a google image search of one word</a:t>
            </a:r>
          </a:p>
        </p:txBody>
      </p:sp>
    </p:spTree>
    <p:extLst>
      <p:ext uri="{BB962C8B-B14F-4D97-AF65-F5344CB8AC3E}">
        <p14:creationId xmlns:p14="http://schemas.microsoft.com/office/powerpoint/2010/main" val="25669974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8" name="Picture 12">
            <a:extLst>
              <a:ext uri="{FF2B5EF4-FFF2-40B4-BE49-F238E27FC236}">
                <a16:creationId xmlns:a16="http://schemas.microsoft.com/office/drawing/2014/main" id="{99D67A6F-F1D0-804F-9D3A-FE093B681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8785117" y="4153259"/>
            <a:ext cx="3289300" cy="2129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C2232C-E72D-5E45-82CD-CC27938EA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Images as Texts Normalize the Way We See the World?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BAAAE3-0322-6041-8414-53C1DFA855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446834" cy="53099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What word(s) come to mind now?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25A193-5C80-B74E-9765-12154EFADBBA}"/>
              </a:ext>
            </a:extLst>
          </p:cNvPr>
          <p:cNvSpPr txBox="1"/>
          <p:nvPr/>
        </p:nvSpPr>
        <p:spPr>
          <a:xfrm>
            <a:off x="431180" y="6385932"/>
            <a:ext cx="11433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These are, in order, the first six images which come up in a google scholar search of one word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454C06A-F506-8946-9590-D7F947129B87}"/>
              </a:ext>
            </a:extLst>
          </p:cNvPr>
          <p:cNvGrpSpPr/>
          <p:nvPr/>
        </p:nvGrpSpPr>
        <p:grpSpPr>
          <a:xfrm>
            <a:off x="1758592" y="2275809"/>
            <a:ext cx="5919508" cy="1666287"/>
            <a:chOff x="1739727" y="2216542"/>
            <a:chExt cx="5919508" cy="1666287"/>
          </a:xfrm>
        </p:grpSpPr>
        <p:pic>
          <p:nvPicPr>
            <p:cNvPr id="4098" name="Picture 2">
              <a:extLst>
                <a:ext uri="{FF2B5EF4-FFF2-40B4-BE49-F238E27FC236}">
                  <a16:creationId xmlns:a16="http://schemas.microsoft.com/office/drawing/2014/main" id="{39E78BE7-4DBB-3440-B41D-F009318A5A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/>
          </p:blipFill>
          <p:spPr bwMode="auto">
            <a:xfrm>
              <a:off x="1739727" y="2216542"/>
              <a:ext cx="2137560" cy="16662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>
              <a:extLst>
                <a:ext uri="{FF2B5EF4-FFF2-40B4-BE49-F238E27FC236}">
                  <a16:creationId xmlns:a16="http://schemas.microsoft.com/office/drawing/2014/main" id="{189E54A0-65D8-A64E-B63D-88107A94B4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/>
          </p:blipFill>
          <p:spPr bwMode="auto">
            <a:xfrm>
              <a:off x="5295951" y="2243244"/>
              <a:ext cx="2363284" cy="15192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102" name="Picture 6">
            <a:extLst>
              <a:ext uri="{FF2B5EF4-FFF2-40B4-BE49-F238E27FC236}">
                <a16:creationId xmlns:a16="http://schemas.microsoft.com/office/drawing/2014/main" id="{7DBA99A7-1744-DE47-B7C5-6DA205D8F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9002201" y="1372005"/>
            <a:ext cx="1942024" cy="2516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6C63E451-1D4D-804D-8FA2-AD8C8164E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1160295" y="4049132"/>
            <a:ext cx="3107703" cy="233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id="{7F7B0158-4ECC-4D4D-B0E7-663B09913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/>
        </p:blipFill>
        <p:spPr bwMode="auto">
          <a:xfrm>
            <a:off x="5315016" y="4024036"/>
            <a:ext cx="2609131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40388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998E1-DBEC-4B47-9B71-FE89A2DCF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the Tools of Visual Narrative Analysis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5339A8-E174-844A-AC84-B4FC73079E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825624"/>
            <a:ext cx="11684000" cy="170497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Narrative analysis: a way to think about a story by focusing on the </a:t>
            </a:r>
            <a:r>
              <a:rPr lang="en-US" i="1" dirty="0"/>
              <a:t>tools </a:t>
            </a:r>
            <a:r>
              <a:rPr lang="en-US" dirty="0"/>
              <a:t>that the author/text producer uses to shape the way people read the story.</a:t>
            </a:r>
          </a:p>
          <a:p>
            <a:r>
              <a:rPr lang="en-US" dirty="0"/>
              <a:t>“He approached the woman”</a:t>
            </a:r>
          </a:p>
        </p:txBody>
      </p:sp>
      <p:pic>
        <p:nvPicPr>
          <p:cNvPr id="7170" name="Picture 2" descr="182 Man Attacking Woman Photos - Free &amp; Royalty-Free Stock Photos from  Dreamstime">
            <a:extLst>
              <a:ext uri="{FF2B5EF4-FFF2-40B4-BE49-F238E27FC236}">
                <a16:creationId xmlns:a16="http://schemas.microsoft.com/office/drawing/2014/main" id="{9F9D0941-FA6A-DE4F-93BB-526A55BBB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399" y="3022601"/>
            <a:ext cx="5462601" cy="3668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Man Assisting Blind Woman With White Stick On Street Stock Photo - Image of  outdoors, concept: 173508966">
            <a:extLst>
              <a:ext uri="{FF2B5EF4-FFF2-40B4-BE49-F238E27FC236}">
                <a16:creationId xmlns:a16="http://schemas.microsoft.com/office/drawing/2014/main" id="{7F6D3F58-EFF2-2742-A232-EA80370E6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168" y="3530598"/>
            <a:ext cx="2040931" cy="3244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52265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998E1-DBEC-4B47-9B71-FE89A2DCF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352675"/>
          </a:xfrm>
        </p:spPr>
        <p:txBody>
          <a:bodyPr>
            <a:normAutofit fontScale="90000"/>
          </a:bodyPr>
          <a:lstStyle/>
          <a:p>
            <a:r>
              <a:rPr lang="en-US" dirty="0"/>
              <a:t>How do these two images give different meaning to the sentence: “He approached the woman”?</a:t>
            </a:r>
            <a:br>
              <a:rPr lang="en-US" dirty="0"/>
            </a:br>
            <a:endParaRPr lang="en-US" dirty="0"/>
          </a:p>
        </p:txBody>
      </p:sp>
      <p:pic>
        <p:nvPicPr>
          <p:cNvPr id="7170" name="Picture 2" descr="182 Man Attacking Woman Photos - Free &amp; Royalty-Free Stock Photos from  Dreamstime">
            <a:extLst>
              <a:ext uri="{FF2B5EF4-FFF2-40B4-BE49-F238E27FC236}">
                <a16:creationId xmlns:a16="http://schemas.microsoft.com/office/drawing/2014/main" id="{9F9D0941-FA6A-DE4F-93BB-526A55BBB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681" y="2260600"/>
            <a:ext cx="6597320" cy="4430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Man Assisting Blind Woman With White Stick On Street Stock Photo - Image of  outdoors, concept: 173508966">
            <a:extLst>
              <a:ext uri="{FF2B5EF4-FFF2-40B4-BE49-F238E27FC236}">
                <a16:creationId xmlns:a16="http://schemas.microsoft.com/office/drawing/2014/main" id="{7F6D3F58-EFF2-2742-A232-EA80370E6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533" y="2259268"/>
            <a:ext cx="2840567" cy="4516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27737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hapesVTI">
  <a:themeElements>
    <a:clrScheme name="AnalogousFromDarkSeedLeftStep">
      <a:dk1>
        <a:srgbClr val="000000"/>
      </a:dk1>
      <a:lt1>
        <a:srgbClr val="FFFFFF"/>
      </a:lt1>
      <a:dk2>
        <a:srgbClr val="1A2C2F"/>
      </a:dk2>
      <a:lt2>
        <a:srgbClr val="F1F3F0"/>
      </a:lt2>
      <a:accent1>
        <a:srgbClr val="AE4DC3"/>
      </a:accent1>
      <a:accent2>
        <a:srgbClr val="6E3FB3"/>
      </a:accent2>
      <a:accent3>
        <a:srgbClr val="4D4EC3"/>
      </a:accent3>
      <a:accent4>
        <a:srgbClr val="3B6DB1"/>
      </a:accent4>
      <a:accent5>
        <a:srgbClr val="4DB1C3"/>
      </a:accent5>
      <a:accent6>
        <a:srgbClr val="3BB193"/>
      </a:accent6>
      <a:hlink>
        <a:srgbClr val="3E93BC"/>
      </a:hlink>
      <a:folHlink>
        <a:srgbClr val="7F7F7F"/>
      </a:folHlink>
    </a:clrScheme>
    <a:fontScheme name="Festival">
      <a:majorFont>
        <a:latin typeface="Tw Cen M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hapesVTI" id="{C78D20FD-A872-4243-8597-B534C62538FF}" vid="{7CAFCCF9-7834-41D6-B6AB-7D225A18A4E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4750</TotalTime>
  <Words>694</Words>
  <Application>Microsoft Macintosh PowerPoint</Application>
  <PresentationFormat>Widescreen</PresentationFormat>
  <Paragraphs>87</Paragraphs>
  <Slides>28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Arial</vt:lpstr>
      <vt:lpstr>Avenir Next LT Pro</vt:lpstr>
      <vt:lpstr>Calibri</vt:lpstr>
      <vt:lpstr>Calibri Light</vt:lpstr>
      <vt:lpstr>Tw Cen MT</vt:lpstr>
      <vt:lpstr>Wingdings</vt:lpstr>
      <vt:lpstr>Office Theme</vt:lpstr>
      <vt:lpstr>ShapesVTI</vt:lpstr>
      <vt:lpstr>RDG 1300_P06</vt:lpstr>
      <vt:lpstr>Coursework Checklist </vt:lpstr>
      <vt:lpstr>Agenda</vt:lpstr>
      <vt:lpstr>Legal Immigration</vt:lpstr>
      <vt:lpstr>Reading images as texts</vt:lpstr>
      <vt:lpstr>How do Images as Texts Normalize the Way We See the World?</vt:lpstr>
      <vt:lpstr>How do Images as Texts Normalize the Way We See the World?</vt:lpstr>
      <vt:lpstr>Using the Tools of Visual Narrative Analysis </vt:lpstr>
      <vt:lpstr>How do these two images give different meaning to the sentence: “He approached the woman”? </vt:lpstr>
      <vt:lpstr>What is a narrative? </vt:lpstr>
      <vt:lpstr>Images are Texts</vt:lpstr>
      <vt:lpstr>Images are Texts</vt:lpstr>
      <vt:lpstr>Vargas Article</vt:lpstr>
      <vt:lpstr>Narrative Analysis Tools</vt:lpstr>
      <vt:lpstr>Narrative Analysis Tools</vt:lpstr>
      <vt:lpstr>Narrative Analysis Tools</vt:lpstr>
      <vt:lpstr>Narrative Analysis Tools</vt:lpstr>
      <vt:lpstr>Narrative Analysis Tools</vt:lpstr>
      <vt:lpstr>Narrative Analysis Tools</vt:lpstr>
      <vt:lpstr>Reading Images from the Last Week Tonight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Reading Log #10 – Show and Tell</vt:lpstr>
      <vt:lpstr>Critical Reaction Paper</vt:lpstr>
      <vt:lpstr>For next time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Mystery of Reading Unraveled</dc:title>
  <dc:creator>McGee, Barrie E</dc:creator>
  <cp:lastModifiedBy>Dyer, James M</cp:lastModifiedBy>
  <cp:revision>26</cp:revision>
  <dcterms:created xsi:type="dcterms:W3CDTF">2019-04-08T19:43:15Z</dcterms:created>
  <dcterms:modified xsi:type="dcterms:W3CDTF">2021-11-04T16:05:40Z</dcterms:modified>
</cp:coreProperties>
</file>