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78" r:id="rId3"/>
    <p:sldId id="280" r:id="rId4"/>
    <p:sldId id="256" r:id="rId5"/>
    <p:sldId id="258" r:id="rId6"/>
    <p:sldId id="257" r:id="rId7"/>
    <p:sldId id="271" r:id="rId8"/>
    <p:sldId id="259" r:id="rId9"/>
    <p:sldId id="272" r:id="rId10"/>
    <p:sldId id="262" r:id="rId11"/>
    <p:sldId id="267" r:id="rId12"/>
    <p:sldId id="275" r:id="rId13"/>
    <p:sldId id="263" r:id="rId14"/>
    <p:sldId id="269" r:id="rId15"/>
    <p:sldId id="276" r:id="rId16"/>
    <p:sldId id="282" r:id="rId17"/>
    <p:sldId id="277" r:id="rId18"/>
    <p:sldId id="264"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ee, Barrie E" initials="MBE" lastIdx="1" clrIdx="0">
    <p:extLst>
      <p:ext uri="{19B8F6BF-5375-455C-9EA6-DF929625EA0E}">
        <p15:presenceInfo xmlns:p15="http://schemas.microsoft.com/office/powerpoint/2012/main" userId="S::bem80@txstate.edu::0edc50a8-c704-4f42-8b9d-29553050fc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09"/>
    <p:restoredTop sz="94673"/>
  </p:normalViewPr>
  <p:slideViewPr>
    <p:cSldViewPr snapToGrid="0" snapToObjects="1">
      <p:cViewPr varScale="1">
        <p:scale>
          <a:sx n="102" d="100"/>
          <a:sy n="102" d="100"/>
        </p:scale>
        <p:origin x="19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8T14:52:33.08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7E01B-D224-6745-9632-09F118F0C236}"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1A69E-E150-9B49-BD0F-A800CF93E02F}" type="slidenum">
              <a:rPr lang="en-US" smtClean="0"/>
              <a:t>‹#›</a:t>
            </a:fld>
            <a:endParaRPr lang="en-US"/>
          </a:p>
        </p:txBody>
      </p:sp>
    </p:spTree>
    <p:extLst>
      <p:ext uri="{BB962C8B-B14F-4D97-AF65-F5344CB8AC3E}">
        <p14:creationId xmlns:p14="http://schemas.microsoft.com/office/powerpoint/2010/main" val="277648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have you had to read this week? (discussion)</a:t>
            </a:r>
          </a:p>
        </p:txBody>
      </p:sp>
      <p:sp>
        <p:nvSpPr>
          <p:cNvPr id="4" name="Slide Number Placeholder 3"/>
          <p:cNvSpPr>
            <a:spLocks noGrp="1"/>
          </p:cNvSpPr>
          <p:nvPr>
            <p:ph type="sldNum" sz="quarter" idx="5"/>
          </p:nvPr>
        </p:nvSpPr>
        <p:spPr/>
        <p:txBody>
          <a:bodyPr/>
          <a:lstStyle/>
          <a:p>
            <a:fld id="{9261A69E-E150-9B49-BD0F-A800CF93E02F}" type="slidenum">
              <a:rPr lang="en-US" smtClean="0"/>
              <a:t>3</a:t>
            </a:fld>
            <a:endParaRPr lang="en-US"/>
          </a:p>
        </p:txBody>
      </p:sp>
    </p:spTree>
    <p:extLst>
      <p:ext uri="{BB962C8B-B14F-4D97-AF65-F5344CB8AC3E}">
        <p14:creationId xmlns:p14="http://schemas.microsoft.com/office/powerpoint/2010/main" val="19838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animations and is best seen in presentation mode</a:t>
            </a:r>
          </a:p>
        </p:txBody>
      </p:sp>
      <p:sp>
        <p:nvSpPr>
          <p:cNvPr id="4" name="Slide Number Placeholder 3"/>
          <p:cNvSpPr>
            <a:spLocks noGrp="1"/>
          </p:cNvSpPr>
          <p:nvPr>
            <p:ph type="sldNum" sz="quarter" idx="5"/>
          </p:nvPr>
        </p:nvSpPr>
        <p:spPr/>
        <p:txBody>
          <a:bodyPr/>
          <a:lstStyle/>
          <a:p>
            <a:fld id="{03DDAEDF-6D44-4012-9EA4-B14F2ACEC51C}" type="slidenum">
              <a:rPr lang="en-US" smtClean="0"/>
              <a:t>15</a:t>
            </a:fld>
            <a:endParaRPr lang="en-US"/>
          </a:p>
        </p:txBody>
      </p:sp>
    </p:spTree>
    <p:extLst>
      <p:ext uri="{BB962C8B-B14F-4D97-AF65-F5344CB8AC3E}">
        <p14:creationId xmlns:p14="http://schemas.microsoft.com/office/powerpoint/2010/main" val="235030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student interviews. </a:t>
            </a:r>
          </a:p>
          <a:p>
            <a:r>
              <a:rPr lang="en-US" dirty="0"/>
              <a:t>What does an opinion look like when it only comes from one-two sources? </a:t>
            </a:r>
          </a:p>
          <a:p>
            <a:r>
              <a:rPr lang="en-US" dirty="0"/>
              <a:t>James: talk through how to merge the information to make an argument about who committed the murder.</a:t>
            </a:r>
          </a:p>
        </p:txBody>
      </p:sp>
      <p:sp>
        <p:nvSpPr>
          <p:cNvPr id="4" name="Slide Number Placeholder 3"/>
          <p:cNvSpPr>
            <a:spLocks noGrp="1"/>
          </p:cNvSpPr>
          <p:nvPr>
            <p:ph type="sldNum" sz="quarter" idx="5"/>
          </p:nvPr>
        </p:nvSpPr>
        <p:spPr/>
        <p:txBody>
          <a:bodyPr/>
          <a:lstStyle/>
          <a:p>
            <a:fld id="{9261A69E-E150-9B49-BD0F-A800CF93E02F}" type="slidenum">
              <a:rPr lang="en-US" smtClean="0"/>
              <a:t>16</a:t>
            </a:fld>
            <a:endParaRPr lang="en-US"/>
          </a:p>
        </p:txBody>
      </p:sp>
    </p:spTree>
    <p:extLst>
      <p:ext uri="{BB962C8B-B14F-4D97-AF65-F5344CB8AC3E}">
        <p14:creationId xmlns:p14="http://schemas.microsoft.com/office/powerpoint/2010/main" val="377826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and Barrie talk through what the objectives are of the activity.</a:t>
            </a:r>
          </a:p>
        </p:txBody>
      </p:sp>
      <p:sp>
        <p:nvSpPr>
          <p:cNvPr id="4" name="Slide Number Placeholder 3"/>
          <p:cNvSpPr>
            <a:spLocks noGrp="1"/>
          </p:cNvSpPr>
          <p:nvPr>
            <p:ph type="sldNum" sz="quarter" idx="5"/>
          </p:nvPr>
        </p:nvSpPr>
        <p:spPr/>
        <p:txBody>
          <a:bodyPr/>
          <a:lstStyle/>
          <a:p>
            <a:fld id="{9261A69E-E150-9B49-BD0F-A800CF93E02F}" type="slidenum">
              <a:rPr lang="en-US" smtClean="0"/>
              <a:t>4</a:t>
            </a:fld>
            <a:endParaRPr lang="en-US"/>
          </a:p>
        </p:txBody>
      </p:sp>
    </p:spTree>
    <p:extLst>
      <p:ext uri="{BB962C8B-B14F-4D97-AF65-F5344CB8AC3E}">
        <p14:creationId xmlns:p14="http://schemas.microsoft.com/office/powerpoint/2010/main" val="12509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 outlines the use of annotating to support the reading purpose: my examples and what do students usually do?</a:t>
            </a:r>
          </a:p>
        </p:txBody>
      </p:sp>
      <p:sp>
        <p:nvSpPr>
          <p:cNvPr id="4" name="Slide Number Placeholder 3"/>
          <p:cNvSpPr>
            <a:spLocks noGrp="1"/>
          </p:cNvSpPr>
          <p:nvPr>
            <p:ph type="sldNum" sz="quarter" idx="5"/>
          </p:nvPr>
        </p:nvSpPr>
        <p:spPr/>
        <p:txBody>
          <a:bodyPr/>
          <a:lstStyle/>
          <a:p>
            <a:fld id="{9261A69E-E150-9B49-BD0F-A800CF93E02F}" type="slidenum">
              <a:rPr lang="en-US" smtClean="0"/>
              <a:t>5</a:t>
            </a:fld>
            <a:endParaRPr lang="en-US"/>
          </a:p>
        </p:txBody>
      </p:sp>
    </p:spTree>
    <p:extLst>
      <p:ext uri="{BB962C8B-B14F-4D97-AF65-F5344CB8AC3E}">
        <p14:creationId xmlns:p14="http://schemas.microsoft.com/office/powerpoint/2010/main" val="70206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Police Report. Barrie: Talk about reading goals and goal of the assignment. Use this document to offer an example of annotating with a purpose: solving a crime of murder! 1. I annotate page one and develop guiding questions with students to help them annotate the suspect descriptions pages.</a:t>
            </a:r>
          </a:p>
        </p:txBody>
      </p:sp>
      <p:sp>
        <p:nvSpPr>
          <p:cNvPr id="4" name="Slide Number Placeholder 3"/>
          <p:cNvSpPr>
            <a:spLocks noGrp="1"/>
          </p:cNvSpPr>
          <p:nvPr>
            <p:ph type="sldNum" sz="quarter" idx="5"/>
          </p:nvPr>
        </p:nvSpPr>
        <p:spPr/>
        <p:txBody>
          <a:bodyPr/>
          <a:lstStyle/>
          <a:p>
            <a:fld id="{9261A69E-E150-9B49-BD0F-A800CF93E02F}" type="slidenum">
              <a:rPr lang="en-US" smtClean="0"/>
              <a:t>7</a:t>
            </a:fld>
            <a:endParaRPr lang="en-US"/>
          </a:p>
        </p:txBody>
      </p:sp>
    </p:spTree>
    <p:extLst>
      <p:ext uri="{BB962C8B-B14F-4D97-AF65-F5344CB8AC3E}">
        <p14:creationId xmlns:p14="http://schemas.microsoft.com/office/powerpoint/2010/main" val="142070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suspect descriptions: James and students annotate together using the guiding questions to help us. Students work on their own to annotate the other suspect profiles.</a:t>
            </a:r>
          </a:p>
        </p:txBody>
      </p:sp>
      <p:sp>
        <p:nvSpPr>
          <p:cNvPr id="4" name="Slide Number Placeholder 3"/>
          <p:cNvSpPr>
            <a:spLocks noGrp="1"/>
          </p:cNvSpPr>
          <p:nvPr>
            <p:ph type="sldNum" sz="quarter" idx="5"/>
          </p:nvPr>
        </p:nvSpPr>
        <p:spPr/>
        <p:txBody>
          <a:bodyPr/>
          <a:lstStyle/>
          <a:p>
            <a:fld id="{9261A69E-E150-9B49-BD0F-A800CF93E02F}" type="slidenum">
              <a:rPr lang="en-US" smtClean="0"/>
              <a:t>9</a:t>
            </a:fld>
            <a:endParaRPr lang="en-US"/>
          </a:p>
        </p:txBody>
      </p:sp>
    </p:spTree>
    <p:extLst>
      <p:ext uri="{BB962C8B-B14F-4D97-AF65-F5344CB8AC3E}">
        <p14:creationId xmlns:p14="http://schemas.microsoft.com/office/powerpoint/2010/main" val="7280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suspect descriptions: James and students annotate together using the guiding questions to help us. Students work on their own to annotate the other suspect profiles.</a:t>
            </a:r>
          </a:p>
        </p:txBody>
      </p:sp>
      <p:sp>
        <p:nvSpPr>
          <p:cNvPr id="4" name="Slide Number Placeholder 3"/>
          <p:cNvSpPr>
            <a:spLocks noGrp="1"/>
          </p:cNvSpPr>
          <p:nvPr>
            <p:ph type="sldNum" sz="quarter" idx="5"/>
          </p:nvPr>
        </p:nvSpPr>
        <p:spPr/>
        <p:txBody>
          <a:bodyPr/>
          <a:lstStyle/>
          <a:p>
            <a:fld id="{9261A69E-E150-9B49-BD0F-A800CF93E02F}" type="slidenum">
              <a:rPr lang="en-US" smtClean="0"/>
              <a:t>10</a:t>
            </a:fld>
            <a:endParaRPr lang="en-US"/>
          </a:p>
        </p:txBody>
      </p:sp>
    </p:spTree>
    <p:extLst>
      <p:ext uri="{BB962C8B-B14F-4D97-AF65-F5344CB8AC3E}">
        <p14:creationId xmlns:p14="http://schemas.microsoft.com/office/powerpoint/2010/main" val="174373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student interviews. </a:t>
            </a:r>
          </a:p>
          <a:p>
            <a:r>
              <a:rPr lang="en-US" dirty="0"/>
              <a:t>What does an opinion look like when it only comes from one-two sources? </a:t>
            </a:r>
          </a:p>
          <a:p>
            <a:r>
              <a:rPr lang="en-US" dirty="0"/>
              <a:t>James: talk through how to merge the information to make an argument about who committed the murder.</a:t>
            </a:r>
          </a:p>
        </p:txBody>
      </p:sp>
      <p:sp>
        <p:nvSpPr>
          <p:cNvPr id="4" name="Slide Number Placeholder 3"/>
          <p:cNvSpPr>
            <a:spLocks noGrp="1"/>
          </p:cNvSpPr>
          <p:nvPr>
            <p:ph type="sldNum" sz="quarter" idx="5"/>
          </p:nvPr>
        </p:nvSpPr>
        <p:spPr/>
        <p:txBody>
          <a:bodyPr/>
          <a:lstStyle/>
          <a:p>
            <a:fld id="{9261A69E-E150-9B49-BD0F-A800CF93E02F}" type="slidenum">
              <a:rPr lang="en-US" smtClean="0"/>
              <a:t>12</a:t>
            </a:fld>
            <a:endParaRPr lang="en-US"/>
          </a:p>
        </p:txBody>
      </p:sp>
    </p:spTree>
    <p:extLst>
      <p:ext uri="{BB962C8B-B14F-4D97-AF65-F5344CB8AC3E}">
        <p14:creationId xmlns:p14="http://schemas.microsoft.com/office/powerpoint/2010/main" val="7482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1A69E-E150-9B49-BD0F-A800CF93E02F}" type="slidenum">
              <a:rPr lang="en-US" smtClean="0"/>
              <a:t>13</a:t>
            </a:fld>
            <a:endParaRPr lang="en-US"/>
          </a:p>
        </p:txBody>
      </p:sp>
    </p:spTree>
    <p:extLst>
      <p:ext uri="{BB962C8B-B14F-4D97-AF65-F5344CB8AC3E}">
        <p14:creationId xmlns:p14="http://schemas.microsoft.com/office/powerpoint/2010/main" val="322108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1A69E-E150-9B49-BD0F-A800CF93E02F}" type="slidenum">
              <a:rPr lang="en-US" smtClean="0"/>
              <a:t>14</a:t>
            </a:fld>
            <a:endParaRPr lang="en-US"/>
          </a:p>
        </p:txBody>
      </p:sp>
    </p:spTree>
    <p:extLst>
      <p:ext uri="{BB962C8B-B14F-4D97-AF65-F5344CB8AC3E}">
        <p14:creationId xmlns:p14="http://schemas.microsoft.com/office/powerpoint/2010/main" val="10229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ACDB-D87E-BD4C-A899-4BED8D534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112F9-121F-1E45-AD0F-5882BFC2A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87FACE-3059-6C47-A29D-7CB746CF6B4F}"/>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23FE2C1E-4A72-F847-B912-C4C9416B0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49A9E-E12F-BE4E-AE12-D0A4AB95C28F}"/>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205229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9DCD-A9A2-1149-AA48-B99DBC06B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668A7-FB12-9E42-B7B3-3AFF9D1AF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2947E-8C3D-D54A-A64F-C8A55BC558B6}"/>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DC903BA6-8A15-6044-8423-E4E9AE6F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A6A3C-F124-DF42-9C82-2E068FF98026}"/>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30600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9E254-2915-5C4A-8D5F-60BB88362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7A9CD-5AED-2B41-B509-0F8250705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23A91-30E4-3042-9961-B09E67F3A667}"/>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D6D6C23D-74B8-9546-9D97-1CE3D0C91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3F141-F071-E24A-A42B-8EE0F519B88E}"/>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299627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10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38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45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3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81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95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4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6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A8D8-B3A7-7948-9D86-9BB46C2DD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D7E73-87C5-E943-B839-D1736CD9A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DF127-13FD-504B-88A8-D29CD72BBF30}"/>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53D04578-7AF6-1644-B167-92D110FC5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5C344-33CC-4743-BCEF-9F794F8A1EA7}"/>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1945976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075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4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10/27/21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4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B740-835A-7040-B96C-E58346C31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74149-C1A5-894E-9E7A-B306956A8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5941B2-4B8F-364D-9FF0-1EA23A9BA2AA}"/>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B1D68AB2-6AE7-CB4B-8E79-A3D169966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530A1-6B6C-E148-BC51-94112DE636C0}"/>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33580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4072-AA61-7B4F-A6D6-DB4CC8156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48EEF2-B4F3-E548-8F8E-BE02A6D5D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29D94-1ACC-574D-9AB9-C79872483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BBF7FB-DAEF-374A-8E01-21376FEAB0D3}"/>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6" name="Footer Placeholder 5">
            <a:extLst>
              <a:ext uri="{FF2B5EF4-FFF2-40B4-BE49-F238E27FC236}">
                <a16:creationId xmlns:a16="http://schemas.microsoft.com/office/drawing/2014/main" id="{249985B1-32AA-4548-905E-63C5A5275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C49B4-BEFA-7446-8221-7FB4CD7CEA55}"/>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206120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717-984D-694C-BDAA-12B668C29C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0498B-C666-4349-81A3-05CB5339E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E8EC2-E682-D542-AE04-7CAA3C4F8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2345E-0A1A-B847-8653-7381D52D6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2E7CF-F41C-944B-8478-2DD78A6E2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F81394-059D-0044-ACE4-4C425F8E9566}"/>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8" name="Footer Placeholder 7">
            <a:extLst>
              <a:ext uri="{FF2B5EF4-FFF2-40B4-BE49-F238E27FC236}">
                <a16:creationId xmlns:a16="http://schemas.microsoft.com/office/drawing/2014/main" id="{A410AF70-C3E8-374E-B7BD-617FF4DEA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2222F-ABC3-6944-9EE8-AA6CFE59213A}"/>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35237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E2B9-D4CA-D442-AEB2-A5CC89FCD9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BC749-B1AC-4F4A-A38A-C2B43A6BEFFF}"/>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4" name="Footer Placeholder 3">
            <a:extLst>
              <a:ext uri="{FF2B5EF4-FFF2-40B4-BE49-F238E27FC236}">
                <a16:creationId xmlns:a16="http://schemas.microsoft.com/office/drawing/2014/main" id="{15571BF0-05C1-8B4B-8BB0-901022120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C980C7-8F9C-974F-849F-101BF8C16844}"/>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2672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4F5B-978A-E14E-8EFB-FC67558CCD17}"/>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3" name="Footer Placeholder 2">
            <a:extLst>
              <a:ext uri="{FF2B5EF4-FFF2-40B4-BE49-F238E27FC236}">
                <a16:creationId xmlns:a16="http://schemas.microsoft.com/office/drawing/2014/main" id="{3A722F54-BC07-AC4C-9F82-27BED80CD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3B9B9-3DE5-A541-A506-052189F55EE7}"/>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13644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83DE-0FCF-0D42-835D-A67AAD9F3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85ECC-0011-444E-AD02-923979AA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861B9E-CD2C-8B42-AD3B-17D3FE0E4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36D91-A8BF-2B46-A4E1-FCA11E71F3BA}"/>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6" name="Footer Placeholder 5">
            <a:extLst>
              <a:ext uri="{FF2B5EF4-FFF2-40B4-BE49-F238E27FC236}">
                <a16:creationId xmlns:a16="http://schemas.microsoft.com/office/drawing/2014/main" id="{46D148EA-2AB5-014C-930D-BC419D42F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6A903-4B1F-B544-BCF7-9E0EA80813AF}"/>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416482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FBAC-9F81-D247-B4F2-2572CDF14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A63172-9CD0-E648-959A-32EFEB6C9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5027E6-2FBD-C34D-82D2-9E0E18D38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E35E4-B50B-AB4E-B451-0AA8F5815F33}"/>
              </a:ext>
            </a:extLst>
          </p:cNvPr>
          <p:cNvSpPr>
            <a:spLocks noGrp="1"/>
          </p:cNvSpPr>
          <p:nvPr>
            <p:ph type="dt" sz="half" idx="10"/>
          </p:nvPr>
        </p:nvSpPr>
        <p:spPr/>
        <p:txBody>
          <a:bodyPr/>
          <a:lstStyle/>
          <a:p>
            <a:fld id="{6317F1FE-4936-FB4E-A74B-C85ABD1CCF3A}" type="datetimeFigureOut">
              <a:rPr lang="en-US" smtClean="0"/>
              <a:t>10/27/21</a:t>
            </a:fld>
            <a:endParaRPr lang="en-US"/>
          </a:p>
        </p:txBody>
      </p:sp>
      <p:sp>
        <p:nvSpPr>
          <p:cNvPr id="6" name="Footer Placeholder 5">
            <a:extLst>
              <a:ext uri="{FF2B5EF4-FFF2-40B4-BE49-F238E27FC236}">
                <a16:creationId xmlns:a16="http://schemas.microsoft.com/office/drawing/2014/main" id="{BB8A6E81-3C1F-BA45-8FCD-1C3E355E9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FE04-3142-4642-B519-442FABFC908E}"/>
              </a:ext>
            </a:extLst>
          </p:cNvPr>
          <p:cNvSpPr>
            <a:spLocks noGrp="1"/>
          </p:cNvSpPr>
          <p:nvPr>
            <p:ph type="sldNum" sz="quarter" idx="12"/>
          </p:nvPr>
        </p:nvSpPr>
        <p:spPr/>
        <p:txBody>
          <a:bodyPr/>
          <a:lstStyle/>
          <a:p>
            <a:fld id="{31D83D9D-71E5-EA42-B3F3-F088B80AC41D}" type="slidenum">
              <a:rPr lang="en-US" smtClean="0"/>
              <a:t>‹#›</a:t>
            </a:fld>
            <a:endParaRPr lang="en-US"/>
          </a:p>
        </p:txBody>
      </p:sp>
    </p:spTree>
    <p:extLst>
      <p:ext uri="{BB962C8B-B14F-4D97-AF65-F5344CB8AC3E}">
        <p14:creationId xmlns:p14="http://schemas.microsoft.com/office/powerpoint/2010/main" val="331858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F8477-26D1-DB4C-B2EC-2155ABC9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C807F-3A2F-D041-ACB1-1899E9457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EFEDA-5D1E-0140-8B40-0B764FCAE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7F1FE-4936-FB4E-A74B-C85ABD1CCF3A}" type="datetimeFigureOut">
              <a:rPr lang="en-US" smtClean="0"/>
              <a:t>10/27/21</a:t>
            </a:fld>
            <a:endParaRPr lang="en-US"/>
          </a:p>
        </p:txBody>
      </p:sp>
      <p:sp>
        <p:nvSpPr>
          <p:cNvPr id="5" name="Footer Placeholder 4">
            <a:extLst>
              <a:ext uri="{FF2B5EF4-FFF2-40B4-BE49-F238E27FC236}">
                <a16:creationId xmlns:a16="http://schemas.microsoft.com/office/drawing/2014/main" id="{7319FE15-A56F-B64F-BFFA-F2F31D2DC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DC05DD-5EB6-FD4F-8422-4FDDBD35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83D9D-71E5-EA42-B3F3-F088B80AC41D}" type="slidenum">
              <a:rPr lang="en-US" smtClean="0"/>
              <a:t>‹#›</a:t>
            </a:fld>
            <a:endParaRPr lang="en-US"/>
          </a:p>
        </p:txBody>
      </p:sp>
    </p:spTree>
    <p:extLst>
      <p:ext uri="{BB962C8B-B14F-4D97-AF65-F5344CB8AC3E}">
        <p14:creationId xmlns:p14="http://schemas.microsoft.com/office/powerpoint/2010/main" val="23959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10/27/21</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664773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ritingcenter.unc.edu/tips-and-tools/thesis-state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4615-BC27-5743-B30B-21A46051DD03}"/>
              </a:ext>
            </a:extLst>
          </p:cNvPr>
          <p:cNvSpPr>
            <a:spLocks noGrp="1"/>
          </p:cNvSpPr>
          <p:nvPr>
            <p:ph type="ctrTitle"/>
          </p:nvPr>
        </p:nvSpPr>
        <p:spPr>
          <a:xfrm>
            <a:off x="765613" y="3200400"/>
            <a:ext cx="5458051" cy="1057092"/>
          </a:xfrm>
        </p:spPr>
        <p:txBody>
          <a:bodyPr anchor="t">
            <a:normAutofit/>
          </a:bodyPr>
          <a:lstStyle/>
          <a:p>
            <a:r>
              <a:rPr lang="en-US" dirty="0"/>
              <a:t>RDG 1300_P07</a:t>
            </a:r>
          </a:p>
        </p:txBody>
      </p:sp>
      <p:sp>
        <p:nvSpPr>
          <p:cNvPr id="3" name="Subtitle 2">
            <a:extLst>
              <a:ext uri="{FF2B5EF4-FFF2-40B4-BE49-F238E27FC236}">
                <a16:creationId xmlns:a16="http://schemas.microsoft.com/office/drawing/2014/main" id="{22E83F0A-6C69-E24D-93CD-F9F2C7F47237}"/>
              </a:ext>
            </a:extLst>
          </p:cNvPr>
          <p:cNvSpPr>
            <a:spLocks noGrp="1"/>
          </p:cNvSpPr>
          <p:nvPr>
            <p:ph type="subTitle" idx="1"/>
          </p:nvPr>
        </p:nvSpPr>
        <p:spPr>
          <a:xfrm>
            <a:off x="765499" y="4580596"/>
            <a:ext cx="5609447" cy="2061364"/>
          </a:xfrm>
        </p:spPr>
        <p:txBody>
          <a:bodyPr anchor="b">
            <a:normAutofit/>
          </a:bodyPr>
          <a:lstStyle/>
          <a:p>
            <a:pPr>
              <a:lnSpc>
                <a:spcPct val="100000"/>
              </a:lnSpc>
            </a:pPr>
            <a:r>
              <a:rPr lang="en-US" sz="2000" dirty="0"/>
              <a:t>Thursday, 10.27</a:t>
            </a:r>
          </a:p>
          <a:p>
            <a:pPr>
              <a:lnSpc>
                <a:spcPct val="100000"/>
              </a:lnSpc>
            </a:pPr>
            <a:r>
              <a:rPr lang="en-US" sz="2000" b="1" dirty="0"/>
              <a:t>For the start of class: </a:t>
            </a:r>
          </a:p>
          <a:p>
            <a:pPr marL="342900" indent="-342900">
              <a:lnSpc>
                <a:spcPct val="100000"/>
              </a:lnSpc>
              <a:buFontTx/>
              <a:buChar char="-"/>
            </a:pPr>
            <a:r>
              <a:rPr lang="en-US" sz="2000" dirty="0"/>
              <a:t>Questions about the Peer Response paper?</a:t>
            </a:r>
          </a:p>
        </p:txBody>
      </p:sp>
      <p:pic>
        <p:nvPicPr>
          <p:cNvPr id="4" name="Picture 3">
            <a:extLst>
              <a:ext uri="{FF2B5EF4-FFF2-40B4-BE49-F238E27FC236}">
                <a16:creationId xmlns:a16="http://schemas.microsoft.com/office/drawing/2014/main" id="{33F39396-9695-43A8-95FB-D4C6A3A0AFB6}"/>
              </a:ext>
            </a:extLst>
          </p:cNvPr>
          <p:cNvPicPr>
            <a:picLocks noChangeAspect="1"/>
          </p:cNvPicPr>
          <p:nvPr/>
        </p:nvPicPr>
        <p:blipFill rotWithShape="1">
          <a:blip r:embed="rId2"/>
          <a:srcRect r="13595"/>
          <a:stretch/>
        </p:blipFill>
        <p:spPr>
          <a:xfrm>
            <a:off x="6895742" y="-8302"/>
            <a:ext cx="5296257" cy="4597197"/>
          </a:xfrm>
          <a:prstGeom prst="rect">
            <a:avLst/>
          </a:prstGeom>
        </p:spPr>
      </p:pic>
    </p:spTree>
    <p:extLst>
      <p:ext uri="{BB962C8B-B14F-4D97-AF65-F5344CB8AC3E}">
        <p14:creationId xmlns:p14="http://schemas.microsoft.com/office/powerpoint/2010/main" val="372681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F8D83D-540D-0241-A8B9-318103541152}"/>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The Mystery</a:t>
            </a:r>
          </a:p>
        </p:txBody>
      </p:sp>
      <p:sp>
        <p:nvSpPr>
          <p:cNvPr id="3" name="Content Placeholder 2">
            <a:extLst>
              <a:ext uri="{FF2B5EF4-FFF2-40B4-BE49-F238E27FC236}">
                <a16:creationId xmlns:a16="http://schemas.microsoft.com/office/drawing/2014/main" id="{677157AB-CB7E-C74F-9D04-5A646188366C}"/>
              </a:ext>
            </a:extLst>
          </p:cNvPr>
          <p:cNvSpPr>
            <a:spLocks noGrp="1"/>
          </p:cNvSpPr>
          <p:nvPr>
            <p:ph idx="1"/>
          </p:nvPr>
        </p:nvSpPr>
        <p:spPr>
          <a:xfrm>
            <a:off x="6090574" y="801866"/>
            <a:ext cx="5306084" cy="5230634"/>
          </a:xfrm>
        </p:spPr>
        <p:txBody>
          <a:bodyPr anchor="ctr">
            <a:normAutofit/>
          </a:bodyPr>
          <a:lstStyle/>
          <a:p>
            <a:pPr marL="0" indent="0">
              <a:buNone/>
            </a:pPr>
            <a:endParaRPr lang="en-US" sz="2400" dirty="0">
              <a:solidFill>
                <a:srgbClr val="000000"/>
              </a:solidFill>
            </a:endParaRPr>
          </a:p>
          <a:p>
            <a:r>
              <a:rPr lang="en-US" sz="2400" dirty="0">
                <a:solidFill>
                  <a:srgbClr val="000000"/>
                </a:solidFill>
              </a:rPr>
              <a:t>In your groups, read through the suspect profiles.</a:t>
            </a:r>
          </a:p>
          <a:p>
            <a:r>
              <a:rPr lang="en-US" sz="2400" dirty="0">
                <a:solidFill>
                  <a:srgbClr val="000000"/>
                </a:solidFill>
              </a:rPr>
              <a:t>Discuss important information and try to predict whodunnit! </a:t>
            </a:r>
          </a:p>
          <a:p>
            <a:pPr lvl="1"/>
            <a:r>
              <a:rPr lang="en-US" sz="2000" dirty="0">
                <a:solidFill>
                  <a:srgbClr val="000000"/>
                </a:solidFill>
              </a:rPr>
              <a:t>Remember your reading goals</a:t>
            </a:r>
          </a:p>
          <a:p>
            <a:pPr lvl="1"/>
            <a:r>
              <a:rPr lang="en-US" sz="2000" dirty="0">
                <a:solidFill>
                  <a:srgbClr val="000000"/>
                </a:solidFill>
              </a:rPr>
              <a:t>Annotate and mark important information as you go! </a:t>
            </a:r>
          </a:p>
          <a:p>
            <a:pPr lvl="1"/>
            <a:endParaRPr lang="en-US" sz="2000" dirty="0">
              <a:solidFill>
                <a:srgbClr val="000000"/>
              </a:solidFill>
            </a:endParaRPr>
          </a:p>
          <a:p>
            <a:pPr lvl="1"/>
            <a:endParaRPr lang="en-US" sz="2000" dirty="0">
              <a:solidFill>
                <a:srgbClr val="000000"/>
              </a:solidFill>
            </a:endParaRPr>
          </a:p>
          <a:p>
            <a:pPr marL="457200" lvl="1" indent="0">
              <a:buNone/>
            </a:pPr>
            <a:endParaRPr lang="en-US" sz="2000" dirty="0">
              <a:solidFill>
                <a:srgbClr val="000000"/>
              </a:solidFill>
            </a:endParaRPr>
          </a:p>
        </p:txBody>
      </p:sp>
    </p:spTree>
    <p:extLst>
      <p:ext uri="{BB962C8B-B14F-4D97-AF65-F5344CB8AC3E}">
        <p14:creationId xmlns:p14="http://schemas.microsoft.com/office/powerpoint/2010/main" val="7087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D1AE6A-B7DD-1E4E-AA7B-64EBDBD086F3}"/>
              </a:ext>
            </a:extLst>
          </p:cNvPr>
          <p:cNvSpPr>
            <a:spLocks noGrp="1"/>
          </p:cNvSpPr>
          <p:nvPr>
            <p:ph type="title"/>
          </p:nvPr>
        </p:nvSpPr>
        <p:spPr>
          <a:xfrm>
            <a:off x="3091848" y="3048898"/>
            <a:ext cx="6105194" cy="2031055"/>
          </a:xfrm>
        </p:spPr>
        <p:txBody>
          <a:bodyPr vert="horz" lIns="91440" tIns="45720" rIns="91440" bIns="45720" rtlCol="0" anchor="b">
            <a:normAutofit fontScale="90000"/>
          </a:bodyPr>
          <a:lstStyle/>
          <a:p>
            <a:pPr algn="ctr"/>
            <a:br>
              <a:rPr lang="en-US" sz="5600" kern="1200" dirty="0">
                <a:solidFill>
                  <a:srgbClr val="FFFFFF"/>
                </a:solidFill>
                <a:latin typeface="+mj-lt"/>
                <a:ea typeface="+mj-ea"/>
                <a:cs typeface="+mj-cs"/>
              </a:rPr>
            </a:b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Whodunnit?</a:t>
            </a: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Based on available evidence, make an argument for who you think is the murderer. </a:t>
            </a:r>
          </a:p>
        </p:txBody>
      </p:sp>
    </p:spTree>
    <p:extLst>
      <p:ext uri="{BB962C8B-B14F-4D97-AF65-F5344CB8AC3E}">
        <p14:creationId xmlns:p14="http://schemas.microsoft.com/office/powerpoint/2010/main" val="28459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B0CE89-E90F-1E48-BA4D-A5BAE53D41F5}"/>
              </a:ext>
            </a:extLst>
          </p:cNvPr>
          <p:cNvSpPr>
            <a:spLocks noGrp="1"/>
          </p:cNvSpPr>
          <p:nvPr>
            <p:ph type="title"/>
          </p:nvPr>
        </p:nvSpPr>
        <p:spPr>
          <a:xfrm>
            <a:off x="640079" y="2053641"/>
            <a:ext cx="3669161" cy="2760098"/>
          </a:xfrm>
        </p:spPr>
        <p:txBody>
          <a:bodyPr>
            <a:normAutofit/>
          </a:bodyPr>
          <a:lstStyle/>
          <a:p>
            <a:r>
              <a:rPr lang="en-US" sz="3100">
                <a:solidFill>
                  <a:srgbClr val="FFFFFF"/>
                </a:solidFill>
              </a:rPr>
              <a:t>How do you approach merging information?</a:t>
            </a:r>
            <a:br>
              <a:rPr lang="en-US" sz="3100">
                <a:solidFill>
                  <a:srgbClr val="FFFFFF"/>
                </a:solidFill>
              </a:rPr>
            </a:br>
            <a:r>
              <a:rPr lang="en-US" sz="3100">
                <a:solidFill>
                  <a:srgbClr val="FFFFFF"/>
                </a:solidFill>
              </a:rPr>
              <a:t>Suspect Descriptions and the Student Interviews</a:t>
            </a:r>
          </a:p>
        </p:txBody>
      </p:sp>
      <p:sp>
        <p:nvSpPr>
          <p:cNvPr id="3" name="Content Placeholder 2">
            <a:extLst>
              <a:ext uri="{FF2B5EF4-FFF2-40B4-BE49-F238E27FC236}">
                <a16:creationId xmlns:a16="http://schemas.microsoft.com/office/drawing/2014/main" id="{1B68DF5A-E7DC-3846-9682-A93E5CD52904}"/>
              </a:ext>
            </a:extLst>
          </p:cNvPr>
          <p:cNvSpPr>
            <a:spLocks noGrp="1"/>
          </p:cNvSpPr>
          <p:nvPr>
            <p:ph idx="1"/>
          </p:nvPr>
        </p:nvSpPr>
        <p:spPr>
          <a:xfrm>
            <a:off x="6082111" y="813683"/>
            <a:ext cx="5306084" cy="5230634"/>
          </a:xfrm>
        </p:spPr>
        <p:txBody>
          <a:bodyPr anchor="ctr">
            <a:normAutofit/>
          </a:bodyPr>
          <a:lstStyle/>
          <a:p>
            <a:pPr lvl="0"/>
            <a:endParaRPr lang="en-US" sz="1400" dirty="0">
              <a:solidFill>
                <a:srgbClr val="000000"/>
              </a:solidFill>
            </a:endParaRPr>
          </a:p>
          <a:p>
            <a:pPr lvl="0"/>
            <a:r>
              <a:rPr lang="en-US" sz="2400" dirty="0">
                <a:solidFill>
                  <a:srgbClr val="000000"/>
                </a:solidFill>
              </a:rPr>
              <a:t>In order to form an opinion, it is crucial to draw your information from multiple sources.</a:t>
            </a:r>
          </a:p>
          <a:p>
            <a:pPr lvl="0"/>
            <a:r>
              <a:rPr lang="en-US" sz="2400" dirty="0">
                <a:solidFill>
                  <a:srgbClr val="000000"/>
                </a:solidFill>
              </a:rPr>
              <a:t>This is called </a:t>
            </a:r>
            <a:r>
              <a:rPr lang="en-US" sz="2400" i="1" dirty="0">
                <a:solidFill>
                  <a:srgbClr val="000000"/>
                </a:solidFill>
              </a:rPr>
              <a:t>Intertextuality </a:t>
            </a:r>
          </a:p>
          <a:p>
            <a:pPr lvl="0"/>
            <a:r>
              <a:rPr lang="en-US" sz="2400" dirty="0">
                <a:solidFill>
                  <a:srgbClr val="000000"/>
                </a:solidFill>
              </a:rPr>
              <a:t>Now that you’ve formed an opinion on the murder based on character profiles, integrate these outside sources</a:t>
            </a:r>
          </a:p>
          <a:p>
            <a:pPr lvl="0"/>
            <a:r>
              <a:rPr lang="en-US" sz="2400" dirty="0">
                <a:solidFill>
                  <a:srgbClr val="000000"/>
                </a:solidFill>
              </a:rPr>
              <a:t>How does it change your opinion? </a:t>
            </a:r>
          </a:p>
          <a:p>
            <a:endParaRPr lang="en-US" sz="1700" dirty="0">
              <a:solidFill>
                <a:srgbClr val="000000"/>
              </a:solidFill>
            </a:endParaRPr>
          </a:p>
        </p:txBody>
      </p:sp>
    </p:spTree>
    <p:extLst>
      <p:ext uri="{BB962C8B-B14F-4D97-AF65-F5344CB8AC3E}">
        <p14:creationId xmlns:p14="http://schemas.microsoft.com/office/powerpoint/2010/main" val="226955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B0CE89-E90F-1E48-BA4D-A5BAE53D41F5}"/>
              </a:ext>
            </a:extLst>
          </p:cNvPr>
          <p:cNvSpPr>
            <a:spLocks noGrp="1"/>
          </p:cNvSpPr>
          <p:nvPr>
            <p:ph type="title"/>
          </p:nvPr>
        </p:nvSpPr>
        <p:spPr>
          <a:xfrm>
            <a:off x="640079" y="2053641"/>
            <a:ext cx="3669161" cy="2760098"/>
          </a:xfrm>
        </p:spPr>
        <p:txBody>
          <a:bodyPr>
            <a:normAutofit/>
          </a:bodyPr>
          <a:lstStyle/>
          <a:p>
            <a:r>
              <a:rPr lang="en-US" sz="3100" dirty="0">
                <a:solidFill>
                  <a:srgbClr val="FFFFFF"/>
                </a:solidFill>
              </a:rPr>
              <a:t>Who was the Killer? </a:t>
            </a:r>
          </a:p>
        </p:txBody>
      </p:sp>
      <p:sp>
        <p:nvSpPr>
          <p:cNvPr id="3" name="Content Placeholder 2">
            <a:extLst>
              <a:ext uri="{FF2B5EF4-FFF2-40B4-BE49-F238E27FC236}">
                <a16:creationId xmlns:a16="http://schemas.microsoft.com/office/drawing/2014/main" id="{1B68DF5A-E7DC-3846-9682-A93E5CD52904}"/>
              </a:ext>
            </a:extLst>
          </p:cNvPr>
          <p:cNvSpPr>
            <a:spLocks noGrp="1"/>
          </p:cNvSpPr>
          <p:nvPr>
            <p:ph idx="1"/>
          </p:nvPr>
        </p:nvSpPr>
        <p:spPr>
          <a:xfrm>
            <a:off x="6082111" y="813683"/>
            <a:ext cx="5306084" cy="5230634"/>
          </a:xfrm>
        </p:spPr>
        <p:txBody>
          <a:bodyPr anchor="ctr">
            <a:normAutofit/>
          </a:bodyPr>
          <a:lstStyle/>
          <a:p>
            <a:pPr lvl="0"/>
            <a:endParaRPr lang="en-US" sz="1400" dirty="0">
              <a:solidFill>
                <a:srgbClr val="000000"/>
              </a:solidFill>
            </a:endParaRPr>
          </a:p>
          <a:p>
            <a:pPr lvl="0"/>
            <a:r>
              <a:rPr lang="en-US" sz="2400" dirty="0">
                <a:solidFill>
                  <a:srgbClr val="000000"/>
                </a:solidFill>
              </a:rPr>
              <a:t>In order to form an opinion, it is crucial that you review ALL of the evidence and rule out ALL other options</a:t>
            </a:r>
            <a:endParaRPr lang="en-US" sz="1700" dirty="0">
              <a:solidFill>
                <a:srgbClr val="000000"/>
              </a:solidFill>
            </a:endParaRPr>
          </a:p>
        </p:txBody>
      </p:sp>
    </p:spTree>
    <p:extLst>
      <p:ext uri="{BB962C8B-B14F-4D97-AF65-F5344CB8AC3E}">
        <p14:creationId xmlns:p14="http://schemas.microsoft.com/office/powerpoint/2010/main" val="64455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B0CE89-E90F-1E48-BA4D-A5BAE53D41F5}"/>
              </a:ext>
            </a:extLst>
          </p:cNvPr>
          <p:cNvSpPr>
            <a:spLocks noGrp="1"/>
          </p:cNvSpPr>
          <p:nvPr>
            <p:ph type="title"/>
          </p:nvPr>
        </p:nvSpPr>
        <p:spPr>
          <a:xfrm>
            <a:off x="640079" y="2053641"/>
            <a:ext cx="3669161" cy="2760098"/>
          </a:xfrm>
        </p:spPr>
        <p:txBody>
          <a:bodyPr>
            <a:normAutofit/>
          </a:bodyPr>
          <a:lstStyle/>
          <a:p>
            <a:r>
              <a:rPr lang="en-US" sz="3100" dirty="0">
                <a:solidFill>
                  <a:srgbClr val="FFFFFF"/>
                </a:solidFill>
              </a:rPr>
              <a:t>Crafting an Argument</a:t>
            </a:r>
          </a:p>
        </p:txBody>
      </p:sp>
      <p:sp>
        <p:nvSpPr>
          <p:cNvPr id="3" name="Content Placeholder 2">
            <a:extLst>
              <a:ext uri="{FF2B5EF4-FFF2-40B4-BE49-F238E27FC236}">
                <a16:creationId xmlns:a16="http://schemas.microsoft.com/office/drawing/2014/main" id="{1B68DF5A-E7DC-3846-9682-A93E5CD52904}"/>
              </a:ext>
            </a:extLst>
          </p:cNvPr>
          <p:cNvSpPr>
            <a:spLocks noGrp="1"/>
          </p:cNvSpPr>
          <p:nvPr>
            <p:ph idx="1"/>
          </p:nvPr>
        </p:nvSpPr>
        <p:spPr>
          <a:xfrm>
            <a:off x="6082111" y="813683"/>
            <a:ext cx="5306084" cy="5230634"/>
          </a:xfrm>
        </p:spPr>
        <p:txBody>
          <a:bodyPr anchor="ctr">
            <a:normAutofit/>
          </a:bodyPr>
          <a:lstStyle/>
          <a:p>
            <a:pPr lvl="0"/>
            <a:endParaRPr lang="en-US" sz="1400" dirty="0">
              <a:solidFill>
                <a:srgbClr val="000000"/>
              </a:solidFill>
            </a:endParaRPr>
          </a:p>
          <a:p>
            <a:pPr lvl="0"/>
            <a:r>
              <a:rPr lang="en-US" sz="2400" dirty="0">
                <a:solidFill>
                  <a:srgbClr val="000000"/>
                </a:solidFill>
              </a:rPr>
              <a:t>The rules for crafting any argument apply here. First, what is your thesis? </a:t>
            </a:r>
          </a:p>
          <a:p>
            <a:pPr lvl="0"/>
            <a:r>
              <a:rPr lang="en-US" sz="2400" dirty="0">
                <a:solidFill>
                  <a:srgbClr val="000000"/>
                </a:solidFill>
              </a:rPr>
              <a:t>Support your argument by drawing from your sources of evidence. </a:t>
            </a:r>
            <a:r>
              <a:rPr lang="en-US" sz="2400" i="1" dirty="0">
                <a:solidFill>
                  <a:srgbClr val="000000"/>
                </a:solidFill>
              </a:rPr>
              <a:t>What are your sources of evidence? </a:t>
            </a:r>
          </a:p>
          <a:p>
            <a:pPr lvl="0"/>
            <a:endParaRPr lang="en-US" sz="1700" dirty="0">
              <a:solidFill>
                <a:srgbClr val="000000"/>
              </a:solidFill>
            </a:endParaRPr>
          </a:p>
        </p:txBody>
      </p:sp>
    </p:spTree>
    <p:extLst>
      <p:ext uri="{BB962C8B-B14F-4D97-AF65-F5344CB8AC3E}">
        <p14:creationId xmlns:p14="http://schemas.microsoft.com/office/powerpoint/2010/main" val="230463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C173-727A-4DB5-ACE6-668F50BEE494}"/>
              </a:ext>
            </a:extLst>
          </p:cNvPr>
          <p:cNvSpPr>
            <a:spLocks noGrp="1"/>
          </p:cNvSpPr>
          <p:nvPr>
            <p:ph type="title"/>
          </p:nvPr>
        </p:nvSpPr>
        <p:spPr/>
        <p:txBody>
          <a:bodyPr/>
          <a:lstStyle/>
          <a:p>
            <a:r>
              <a:rPr lang="en-US" dirty="0"/>
              <a:t>How do I create a thesis?</a:t>
            </a:r>
          </a:p>
        </p:txBody>
      </p:sp>
      <p:sp>
        <p:nvSpPr>
          <p:cNvPr id="3" name="Content Placeholder 2">
            <a:extLst>
              <a:ext uri="{FF2B5EF4-FFF2-40B4-BE49-F238E27FC236}">
                <a16:creationId xmlns:a16="http://schemas.microsoft.com/office/drawing/2014/main" id="{0DE3CF09-0BF8-43C6-8DCA-0256B5DF27E0}"/>
              </a:ext>
            </a:extLst>
          </p:cNvPr>
          <p:cNvSpPr>
            <a:spLocks noGrp="1"/>
          </p:cNvSpPr>
          <p:nvPr>
            <p:ph idx="1"/>
          </p:nvPr>
        </p:nvSpPr>
        <p:spPr/>
        <p:txBody>
          <a:bodyPr/>
          <a:lstStyle/>
          <a:p>
            <a:r>
              <a:rPr lang="en-US" dirty="0"/>
              <a:t>“The thesis is part of a lengthy thinking process.”</a:t>
            </a:r>
          </a:p>
          <a:p>
            <a:r>
              <a:rPr lang="en-US" dirty="0"/>
              <a:t>When you get an essay assignment, is writing the thesis the first thing that you do?</a:t>
            </a:r>
          </a:p>
          <a:p>
            <a:pPr lvl="1"/>
            <a:r>
              <a:rPr lang="en-US" dirty="0"/>
              <a:t>No</a:t>
            </a:r>
          </a:p>
          <a:p>
            <a:r>
              <a:rPr lang="en-US" dirty="0"/>
              <a:t>What must you do before writing the thesis?</a:t>
            </a:r>
          </a:p>
          <a:p>
            <a:pPr lvl="1"/>
            <a:r>
              <a:rPr lang="en-US" dirty="0"/>
              <a:t>Collect and organize evidence (also called support)</a:t>
            </a:r>
          </a:p>
          <a:p>
            <a:pPr lvl="1"/>
            <a:r>
              <a:rPr lang="en-US" dirty="0"/>
              <a:t>“Look for possible relationships between known facts (such as surprising contrasts or similarities)”</a:t>
            </a:r>
          </a:p>
          <a:p>
            <a:pPr lvl="1"/>
            <a:r>
              <a:rPr lang="en-US" dirty="0"/>
              <a:t>Ask what the importance of the relationships is.</a:t>
            </a:r>
          </a:p>
        </p:txBody>
      </p:sp>
      <p:sp>
        <p:nvSpPr>
          <p:cNvPr id="4" name="TextBox 3">
            <a:extLst>
              <a:ext uri="{FF2B5EF4-FFF2-40B4-BE49-F238E27FC236}">
                <a16:creationId xmlns:a16="http://schemas.microsoft.com/office/drawing/2014/main" id="{492293E6-0B8E-4B5B-B16C-9A333BE91D6B}"/>
              </a:ext>
            </a:extLst>
          </p:cNvPr>
          <p:cNvSpPr txBox="1"/>
          <p:nvPr/>
        </p:nvSpPr>
        <p:spPr>
          <a:xfrm>
            <a:off x="4285367" y="6254230"/>
            <a:ext cx="7801816" cy="369332"/>
          </a:xfrm>
          <a:prstGeom prst="rect">
            <a:avLst/>
          </a:prstGeom>
          <a:noFill/>
        </p:spPr>
        <p:txBody>
          <a:bodyPr wrap="none" rtlCol="0">
            <a:spAutoFit/>
          </a:bodyPr>
          <a:lstStyle/>
          <a:p>
            <a:r>
              <a:rPr lang="en-US" dirty="0">
                <a:hlinkClick r:id="rId3"/>
              </a:rPr>
              <a:t>Source: https://writingcenter.unc.edu/tips-and-tools/thesis-statements/</a:t>
            </a:r>
            <a:endParaRPr lang="en-US" dirty="0"/>
          </a:p>
        </p:txBody>
      </p:sp>
    </p:spTree>
    <p:extLst>
      <p:ext uri="{BB962C8B-B14F-4D97-AF65-F5344CB8AC3E}">
        <p14:creationId xmlns:p14="http://schemas.microsoft.com/office/powerpoint/2010/main" val="24024883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B0CE89-E90F-1E48-BA4D-A5BAE53D41F5}"/>
              </a:ext>
            </a:extLst>
          </p:cNvPr>
          <p:cNvSpPr>
            <a:spLocks noGrp="1"/>
          </p:cNvSpPr>
          <p:nvPr>
            <p:ph type="title"/>
          </p:nvPr>
        </p:nvSpPr>
        <p:spPr>
          <a:xfrm>
            <a:off x="640079" y="2053641"/>
            <a:ext cx="3669161" cy="2760098"/>
          </a:xfrm>
        </p:spPr>
        <p:txBody>
          <a:bodyPr>
            <a:normAutofit/>
          </a:bodyPr>
          <a:lstStyle/>
          <a:p>
            <a:r>
              <a:rPr lang="en-US" sz="3100" dirty="0">
                <a:solidFill>
                  <a:srgbClr val="FFFFFF"/>
                </a:solidFill>
              </a:rPr>
              <a:t>Organizing an Argument (Big Picture)</a:t>
            </a:r>
          </a:p>
        </p:txBody>
      </p:sp>
      <p:sp>
        <p:nvSpPr>
          <p:cNvPr id="3" name="Content Placeholder 2">
            <a:extLst>
              <a:ext uri="{FF2B5EF4-FFF2-40B4-BE49-F238E27FC236}">
                <a16:creationId xmlns:a16="http://schemas.microsoft.com/office/drawing/2014/main" id="{1B68DF5A-E7DC-3846-9682-A93E5CD52904}"/>
              </a:ext>
            </a:extLst>
          </p:cNvPr>
          <p:cNvSpPr>
            <a:spLocks noGrp="1"/>
          </p:cNvSpPr>
          <p:nvPr>
            <p:ph idx="1"/>
          </p:nvPr>
        </p:nvSpPr>
        <p:spPr>
          <a:xfrm>
            <a:off x="6082111" y="813683"/>
            <a:ext cx="5306084" cy="5230634"/>
          </a:xfrm>
        </p:spPr>
        <p:txBody>
          <a:bodyPr anchor="ctr">
            <a:normAutofit/>
          </a:bodyPr>
          <a:lstStyle/>
          <a:p>
            <a:r>
              <a:rPr lang="en-US" sz="2400" dirty="0">
                <a:solidFill>
                  <a:srgbClr val="000000"/>
                </a:solidFill>
              </a:rPr>
              <a:t>Sources and synthesis </a:t>
            </a:r>
          </a:p>
          <a:p>
            <a:pPr lvl="1"/>
            <a:r>
              <a:rPr lang="en-US" sz="2000" dirty="0">
                <a:solidFill>
                  <a:srgbClr val="000000"/>
                </a:solidFill>
              </a:rPr>
              <a:t>Source one – How does this support your argument? </a:t>
            </a:r>
          </a:p>
          <a:p>
            <a:pPr lvl="1"/>
            <a:r>
              <a:rPr lang="en-US" sz="2000" dirty="0">
                <a:solidFill>
                  <a:srgbClr val="000000"/>
                </a:solidFill>
              </a:rPr>
              <a:t>Source two – How does this support your argument? </a:t>
            </a:r>
          </a:p>
          <a:p>
            <a:pPr lvl="1"/>
            <a:r>
              <a:rPr lang="en-US" sz="2000" dirty="0">
                <a:solidFill>
                  <a:srgbClr val="000000"/>
                </a:solidFill>
              </a:rPr>
              <a:t>Synthesis – How do BOTH SOURCES combine to support your argument? </a:t>
            </a:r>
          </a:p>
          <a:p>
            <a:pPr lvl="0"/>
            <a:endParaRPr lang="en-US" sz="1700" dirty="0">
              <a:solidFill>
                <a:srgbClr val="000000"/>
              </a:solidFill>
            </a:endParaRPr>
          </a:p>
        </p:txBody>
      </p:sp>
    </p:spTree>
    <p:extLst>
      <p:ext uri="{BB962C8B-B14F-4D97-AF65-F5344CB8AC3E}">
        <p14:creationId xmlns:p14="http://schemas.microsoft.com/office/powerpoint/2010/main" val="250890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D1AE6A-B7DD-1E4E-AA7B-64EBDBD086F3}"/>
              </a:ext>
            </a:extLst>
          </p:cNvPr>
          <p:cNvSpPr>
            <a:spLocks noGrp="1"/>
          </p:cNvSpPr>
          <p:nvPr>
            <p:ph type="title"/>
          </p:nvPr>
        </p:nvSpPr>
        <p:spPr>
          <a:xfrm>
            <a:off x="3043403" y="2522058"/>
            <a:ext cx="6105194" cy="2031055"/>
          </a:xfrm>
        </p:spPr>
        <p:txBody>
          <a:bodyPr vert="horz" lIns="91440" tIns="45720" rIns="91440" bIns="45720" rtlCol="0" anchor="b">
            <a:normAutofit fontScale="90000"/>
          </a:bodyPr>
          <a:lstStyle/>
          <a:p>
            <a:pPr algn="ctr"/>
            <a:br>
              <a:rPr lang="en-US" sz="5600" kern="1200" dirty="0">
                <a:solidFill>
                  <a:srgbClr val="FFFFFF"/>
                </a:solidFill>
                <a:latin typeface="+mj-lt"/>
                <a:ea typeface="+mj-ea"/>
                <a:cs typeface="+mj-cs"/>
              </a:rPr>
            </a:b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Whodunn</a:t>
            </a:r>
            <a:r>
              <a:rPr lang="en-US" sz="5600" dirty="0">
                <a:solidFill>
                  <a:srgbClr val="FFFFFF"/>
                </a:solidFill>
              </a:rPr>
              <a:t>i</a:t>
            </a:r>
            <a:r>
              <a:rPr lang="en-US" sz="5600" kern="1200" dirty="0">
                <a:solidFill>
                  <a:srgbClr val="FFFFFF"/>
                </a:solidFill>
                <a:latin typeface="+mj-lt"/>
                <a:ea typeface="+mj-ea"/>
                <a:cs typeface="+mj-cs"/>
              </a:rPr>
              <a:t>t? </a:t>
            </a:r>
            <a:r>
              <a:rPr lang="en-US" sz="5600" dirty="0">
                <a:solidFill>
                  <a:srgbClr val="FFFFFF"/>
                </a:solidFill>
              </a:rPr>
              <a:t>In your groups, work together to m</a:t>
            </a:r>
            <a:r>
              <a:rPr lang="en-US" sz="5600" kern="1200" dirty="0">
                <a:solidFill>
                  <a:srgbClr val="FFFFFF"/>
                </a:solidFill>
                <a:latin typeface="+mj-lt"/>
                <a:ea typeface="+mj-ea"/>
                <a:cs typeface="+mj-cs"/>
              </a:rPr>
              <a:t>ake your final prediction.</a:t>
            </a:r>
          </a:p>
        </p:txBody>
      </p:sp>
    </p:spTree>
    <p:extLst>
      <p:ext uri="{BB962C8B-B14F-4D97-AF65-F5344CB8AC3E}">
        <p14:creationId xmlns:p14="http://schemas.microsoft.com/office/powerpoint/2010/main" val="234063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CC871F-98D2-4CAB-AEC7-3C830070AC7A}"/>
              </a:ext>
            </a:extLst>
          </p:cNvPr>
          <p:cNvSpPr>
            <a:spLocks noGrp="1"/>
          </p:cNvSpPr>
          <p:nvPr>
            <p:ph type="title"/>
          </p:nvPr>
        </p:nvSpPr>
        <p:spPr>
          <a:xfrm>
            <a:off x="686834" y="1153572"/>
            <a:ext cx="3200400" cy="4461163"/>
          </a:xfrm>
        </p:spPr>
        <p:txBody>
          <a:bodyPr>
            <a:normAutofit/>
          </a:bodyPr>
          <a:lstStyle/>
          <a:p>
            <a:r>
              <a:rPr lang="en-US">
                <a:solidFill>
                  <a:srgbClr val="FFFFFF"/>
                </a:solidFill>
              </a:rPr>
              <a:t>For next time</a:t>
            </a:r>
          </a:p>
        </p:txBody>
      </p:sp>
      <p:sp>
        <p:nvSpPr>
          <p:cNvPr id="3" name="Content Placeholder 2">
            <a:extLst>
              <a:ext uri="{FF2B5EF4-FFF2-40B4-BE49-F238E27FC236}">
                <a16:creationId xmlns:a16="http://schemas.microsoft.com/office/drawing/2014/main" id="{A94880F6-F4D9-47D5-BE57-286BE0507F2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Read Jose Vargas “My Life as an Undocumented Immigrant”</a:t>
            </a:r>
          </a:p>
          <a:p>
            <a:r>
              <a:rPr lang="en-US" dirty="0"/>
              <a:t>Complete Reading Log #9</a:t>
            </a:r>
          </a:p>
          <a:p>
            <a:r>
              <a:rPr lang="en-US" dirty="0"/>
              <a:t>Complete Peer Response Final Draft (If you haven’t already!)</a:t>
            </a:r>
          </a:p>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88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BE1D-64D3-7E4D-85C3-34253D55AC6E}"/>
              </a:ext>
            </a:extLst>
          </p:cNvPr>
          <p:cNvSpPr>
            <a:spLocks noGrp="1"/>
          </p:cNvSpPr>
          <p:nvPr>
            <p:ph type="title"/>
          </p:nvPr>
        </p:nvSpPr>
        <p:spPr>
          <a:xfrm>
            <a:off x="838200" y="365125"/>
            <a:ext cx="5387502" cy="1325563"/>
          </a:xfrm>
        </p:spPr>
        <p:txBody>
          <a:bodyPr>
            <a:normAutofit/>
          </a:bodyPr>
          <a:lstStyle/>
          <a:p>
            <a:r>
              <a:rPr lang="en-US"/>
              <a:t>Agenda	</a:t>
            </a:r>
          </a:p>
        </p:txBody>
      </p:sp>
      <p:sp>
        <p:nvSpPr>
          <p:cNvPr id="3" name="Content Placeholder 2">
            <a:extLst>
              <a:ext uri="{FF2B5EF4-FFF2-40B4-BE49-F238E27FC236}">
                <a16:creationId xmlns:a16="http://schemas.microsoft.com/office/drawing/2014/main" id="{FC416DA4-511A-8E46-87BA-9299B7614B17}"/>
              </a:ext>
            </a:extLst>
          </p:cNvPr>
          <p:cNvSpPr>
            <a:spLocks noGrp="1"/>
          </p:cNvSpPr>
          <p:nvPr>
            <p:ph idx="1"/>
          </p:nvPr>
        </p:nvSpPr>
        <p:spPr>
          <a:xfrm>
            <a:off x="838200" y="1825625"/>
            <a:ext cx="5387502" cy="4351338"/>
          </a:xfrm>
        </p:spPr>
        <p:txBody>
          <a:bodyPr vert="horz" lIns="91440" tIns="45720" rIns="91440" bIns="45720" rtlCol="0" anchor="t">
            <a:normAutofit/>
          </a:bodyPr>
          <a:lstStyle/>
          <a:p>
            <a:r>
              <a:rPr lang="en-US" dirty="0"/>
              <a:t>Lingering Peer Response Questions?</a:t>
            </a:r>
          </a:p>
          <a:p>
            <a:r>
              <a:rPr lang="en-US" dirty="0"/>
              <a:t>Murder Mystery</a:t>
            </a:r>
          </a:p>
        </p:txBody>
      </p:sp>
      <p:pic>
        <p:nvPicPr>
          <p:cNvPr id="5" name="Picture 4">
            <a:extLst>
              <a:ext uri="{FF2B5EF4-FFF2-40B4-BE49-F238E27FC236}">
                <a16:creationId xmlns:a16="http://schemas.microsoft.com/office/drawing/2014/main" id="{7EE6C1FE-F0A4-0548-A856-C56E3EB1C68B}"/>
              </a:ext>
            </a:extLst>
          </p:cNvPr>
          <p:cNvPicPr>
            <a:picLocks noChangeAspect="1"/>
          </p:cNvPicPr>
          <p:nvPr/>
        </p:nvPicPr>
        <p:blipFill rotWithShape="1">
          <a:blip r:embed="rId2"/>
          <a:srcRect l="14489" r="12416"/>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13384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B8D5F4-29D1-C24D-85E2-54654443466A}"/>
              </a:ext>
            </a:extLst>
          </p:cNvPr>
          <p:cNvSpPr>
            <a:spLocks noGrp="1"/>
          </p:cNvSpPr>
          <p:nvPr>
            <p:ph type="ctrTitle"/>
          </p:nvPr>
        </p:nvSpPr>
        <p:spPr>
          <a:xfrm>
            <a:off x="3045368" y="2043663"/>
            <a:ext cx="6105194" cy="2031055"/>
          </a:xfrm>
        </p:spPr>
        <p:txBody>
          <a:bodyPr>
            <a:normAutofit fontScale="90000"/>
          </a:bodyPr>
          <a:lstStyle/>
          <a:p>
            <a:r>
              <a:rPr lang="en-US" dirty="0">
                <a:solidFill>
                  <a:srgbClr val="FFFFFF"/>
                </a:solidFill>
              </a:rPr>
              <a:t>Annotating and Crafting Arguments</a:t>
            </a:r>
          </a:p>
        </p:txBody>
      </p:sp>
      <p:sp>
        <p:nvSpPr>
          <p:cNvPr id="3" name="Subtitle 2">
            <a:extLst>
              <a:ext uri="{FF2B5EF4-FFF2-40B4-BE49-F238E27FC236}">
                <a16:creationId xmlns:a16="http://schemas.microsoft.com/office/drawing/2014/main" id="{81C23E5F-9357-BD49-8487-B2E31C94E8E6}"/>
              </a:ext>
            </a:extLst>
          </p:cNvPr>
          <p:cNvSpPr>
            <a:spLocks noGrp="1"/>
          </p:cNvSpPr>
          <p:nvPr>
            <p:ph type="subTitle" idx="1"/>
          </p:nvPr>
        </p:nvSpPr>
        <p:spPr>
          <a:xfrm>
            <a:off x="3045368" y="4074718"/>
            <a:ext cx="6105194" cy="682079"/>
          </a:xfrm>
        </p:spPr>
        <p:txBody>
          <a:bodyPr>
            <a:normAutofit/>
          </a:bodyPr>
          <a:lstStyle/>
          <a:p>
            <a:r>
              <a:rPr lang="en-US" sz="1800" dirty="0">
                <a:solidFill>
                  <a:srgbClr val="FFFFFF"/>
                </a:solidFill>
              </a:rPr>
              <a:t>But also there’s a murder-mystery </a:t>
            </a:r>
          </a:p>
        </p:txBody>
      </p:sp>
    </p:spTree>
    <p:extLst>
      <p:ext uri="{BB962C8B-B14F-4D97-AF65-F5344CB8AC3E}">
        <p14:creationId xmlns:p14="http://schemas.microsoft.com/office/powerpoint/2010/main" val="33711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9BB19-47B1-4C4B-B7A9-07CB7EDA2C07}"/>
              </a:ext>
            </a:extLst>
          </p:cNvPr>
          <p:cNvSpPr>
            <a:spLocks noGrp="1"/>
          </p:cNvSpPr>
          <p:nvPr>
            <p:ph type="title"/>
          </p:nvPr>
        </p:nvSpPr>
        <p:spPr>
          <a:xfrm>
            <a:off x="640079" y="2053641"/>
            <a:ext cx="3669161" cy="2760098"/>
          </a:xfrm>
        </p:spPr>
        <p:txBody>
          <a:bodyPr>
            <a:normAutofit/>
          </a:bodyPr>
          <a:lstStyle/>
          <a:p>
            <a:r>
              <a:rPr lang="en-US">
                <a:solidFill>
                  <a:srgbClr val="FFFFFF"/>
                </a:solidFill>
              </a:rPr>
              <a:t>Learning Objectives</a:t>
            </a:r>
          </a:p>
        </p:txBody>
      </p:sp>
      <p:sp>
        <p:nvSpPr>
          <p:cNvPr id="3" name="Content Placeholder 2">
            <a:extLst>
              <a:ext uri="{FF2B5EF4-FFF2-40B4-BE49-F238E27FC236}">
                <a16:creationId xmlns:a16="http://schemas.microsoft.com/office/drawing/2014/main" id="{05A1F43B-07E3-B147-9F1D-D335F637A114}"/>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Use annotation strategies to highlight important information</a:t>
            </a:r>
          </a:p>
          <a:p>
            <a:r>
              <a:rPr lang="en-US" sz="2400" dirty="0">
                <a:solidFill>
                  <a:srgbClr val="000000"/>
                </a:solidFill>
              </a:rPr>
              <a:t>Use textual evidence to craft an argument</a:t>
            </a:r>
          </a:p>
        </p:txBody>
      </p:sp>
    </p:spTree>
    <p:extLst>
      <p:ext uri="{BB962C8B-B14F-4D97-AF65-F5344CB8AC3E}">
        <p14:creationId xmlns:p14="http://schemas.microsoft.com/office/powerpoint/2010/main" val="281639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2F3313-3D05-BC4B-9B59-58A3F3E4AEA1}"/>
              </a:ext>
            </a:extLst>
          </p:cNvPr>
          <p:cNvSpPr>
            <a:spLocks noGrp="1"/>
          </p:cNvSpPr>
          <p:nvPr>
            <p:ph type="title"/>
          </p:nvPr>
        </p:nvSpPr>
        <p:spPr>
          <a:xfrm>
            <a:off x="807365" y="802955"/>
            <a:ext cx="6318649" cy="1454051"/>
          </a:xfrm>
        </p:spPr>
        <p:txBody>
          <a:bodyPr vert="horz" lIns="91440" tIns="45720" rIns="91440" bIns="45720" rtlCol="0" anchor="ctr">
            <a:normAutofit/>
          </a:bodyPr>
          <a:lstStyle/>
          <a:p>
            <a:r>
              <a:rPr lang="en-US" sz="3600" dirty="0">
                <a:solidFill>
                  <a:srgbClr val="000000"/>
                </a:solidFill>
              </a:rPr>
              <a:t>During Reading: Do you write in your books??</a:t>
            </a:r>
          </a:p>
        </p:txBody>
      </p:sp>
      <p:sp>
        <p:nvSpPr>
          <p:cNvPr id="26" name="Content Placeholder 25">
            <a:extLst>
              <a:ext uri="{FF2B5EF4-FFF2-40B4-BE49-F238E27FC236}">
                <a16:creationId xmlns:a16="http://schemas.microsoft.com/office/drawing/2014/main" id="{D2A5A2B8-2AEB-4E9D-B3A1-D320009D5903}"/>
              </a:ext>
            </a:extLst>
          </p:cNvPr>
          <p:cNvSpPr>
            <a:spLocks noGrp="1"/>
          </p:cNvSpPr>
          <p:nvPr>
            <p:ph sz="half" idx="2"/>
          </p:nvPr>
        </p:nvSpPr>
        <p:spPr>
          <a:xfrm>
            <a:off x="803807" y="2421682"/>
            <a:ext cx="4650524" cy="3639289"/>
          </a:xfrm>
        </p:spPr>
        <p:txBody>
          <a:bodyPr vert="horz" lIns="91440" tIns="45720" rIns="91440" bIns="45720" rtlCol="0" anchor="ctr">
            <a:normAutofit/>
          </a:bodyPr>
          <a:lstStyle/>
          <a:p>
            <a:r>
              <a:rPr lang="en-US" sz="2000" dirty="0">
                <a:solidFill>
                  <a:srgbClr val="000000"/>
                </a:solidFill>
              </a:rPr>
              <a:t>Things to consider:</a:t>
            </a:r>
          </a:p>
          <a:p>
            <a:r>
              <a:rPr lang="en-US" sz="2000" dirty="0">
                <a:solidFill>
                  <a:srgbClr val="000000"/>
                </a:solidFill>
              </a:rPr>
              <a:t>There’s no “right” way to annotate</a:t>
            </a:r>
          </a:p>
          <a:p>
            <a:r>
              <a:rPr lang="en-US" sz="2000" dirty="0">
                <a:solidFill>
                  <a:srgbClr val="000000"/>
                </a:solidFill>
              </a:rPr>
              <a:t>Symbols?</a:t>
            </a:r>
          </a:p>
          <a:p>
            <a:r>
              <a:rPr lang="en-US" sz="2000" dirty="0">
                <a:solidFill>
                  <a:srgbClr val="000000"/>
                </a:solidFill>
              </a:rPr>
              <a:t>Highlighting?</a:t>
            </a:r>
          </a:p>
          <a:p>
            <a:r>
              <a:rPr lang="en-US" sz="2000" dirty="0">
                <a:solidFill>
                  <a:srgbClr val="000000"/>
                </a:solidFill>
              </a:rPr>
              <a:t>Color coding?</a:t>
            </a:r>
          </a:p>
          <a:p>
            <a:r>
              <a:rPr lang="en-US" sz="2000" dirty="0">
                <a:solidFill>
                  <a:srgbClr val="000000"/>
                </a:solidFill>
              </a:rPr>
              <a:t>What do you use?</a:t>
            </a:r>
          </a:p>
          <a:p>
            <a:pPr marL="0"/>
            <a:endParaRPr lang="en-US" sz="2000" dirty="0">
              <a:solidFill>
                <a:srgbClr val="000000"/>
              </a:solidFill>
            </a:endParaRPr>
          </a:p>
        </p:txBody>
      </p:sp>
      <p:sp>
        <p:nvSpPr>
          <p:cNvPr id="38" name="Oval 3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indoor, bottle, text, wall&#10;&#10;Description automatically generated">
            <a:extLst>
              <a:ext uri="{FF2B5EF4-FFF2-40B4-BE49-F238E27FC236}">
                <a16:creationId xmlns:a16="http://schemas.microsoft.com/office/drawing/2014/main" id="{23FB2472-C7F0-1F4D-8A64-396BD99B5AC5}"/>
              </a:ext>
            </a:extLst>
          </p:cNvPr>
          <p:cNvPicPr>
            <a:picLocks noGrp="1" noChangeAspect="1"/>
          </p:cNvPicPr>
          <p:nvPr>
            <p:ph sz="half" idx="1"/>
          </p:nvPr>
        </p:nvPicPr>
        <p:blipFill rotWithShape="1">
          <a:blip r:embed="rId4"/>
          <a:srcRect t="20015" r="4" b="13747"/>
          <a:stretch/>
        </p:blipFill>
        <p:spPr>
          <a:xfrm>
            <a:off x="8946072" y="210817"/>
            <a:ext cx="2833383" cy="2429582"/>
          </a:xfrm>
          <a:prstGeom prst="rect">
            <a:avLst/>
          </a:prstGeom>
        </p:spPr>
      </p:pic>
      <p:pic>
        <p:nvPicPr>
          <p:cNvPr id="20" name="Content Placeholder 5" descr="A close up of text on a white background&#10;&#10;Description automatically generated">
            <a:extLst>
              <a:ext uri="{FF2B5EF4-FFF2-40B4-BE49-F238E27FC236}">
                <a16:creationId xmlns:a16="http://schemas.microsoft.com/office/drawing/2014/main" id="{1DBF0D00-2A92-0D44-83D0-7C4B2D6B787F}"/>
              </a:ext>
            </a:extLst>
          </p:cNvPr>
          <p:cNvPicPr>
            <a:picLocks noChangeAspect="1"/>
          </p:cNvPicPr>
          <p:nvPr/>
        </p:nvPicPr>
        <p:blipFill rotWithShape="1">
          <a:blip r:embed="rId5"/>
          <a:srcRect t="10184" r="-2" b="24160"/>
          <a:stretch/>
        </p:blipFill>
        <p:spPr>
          <a:xfrm>
            <a:off x="6513813" y="3514272"/>
            <a:ext cx="1807158" cy="1535902"/>
          </a:xfrm>
          <a:prstGeom prst="rect">
            <a:avLst/>
          </a:prstGeom>
        </p:spPr>
      </p:pic>
      <p:sp>
        <p:nvSpPr>
          <p:cNvPr id="4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Content Placeholder 7">
            <a:extLst>
              <a:ext uri="{FF2B5EF4-FFF2-40B4-BE49-F238E27FC236}">
                <a16:creationId xmlns:a16="http://schemas.microsoft.com/office/drawing/2014/main" id="{D81E5C4B-C537-2D4A-87B1-816D1EF795A3}"/>
              </a:ext>
            </a:extLst>
          </p:cNvPr>
          <p:cNvPicPr>
            <a:picLocks noChangeAspect="1"/>
          </p:cNvPicPr>
          <p:nvPr/>
        </p:nvPicPr>
        <p:blipFill>
          <a:blip r:embed="rId6"/>
          <a:stretch>
            <a:fillRect/>
          </a:stretch>
        </p:blipFill>
        <p:spPr>
          <a:xfrm>
            <a:off x="10107696" y="5010263"/>
            <a:ext cx="1283860" cy="1661466"/>
          </a:xfrm>
          <a:prstGeom prst="rect">
            <a:avLst/>
          </a:prstGeom>
        </p:spPr>
      </p:pic>
    </p:spTree>
    <p:extLst>
      <p:ext uri="{BB962C8B-B14F-4D97-AF65-F5344CB8AC3E}">
        <p14:creationId xmlns:p14="http://schemas.microsoft.com/office/powerpoint/2010/main" val="396342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F09B71C6-595A-41A2-92DD-56484C19CD0C}"/>
              </a:ext>
            </a:extLst>
          </p:cNvPr>
          <p:cNvSpPr/>
          <p:nvPr/>
        </p:nvSpPr>
        <p:spPr>
          <a:xfrm>
            <a:off x="1362456" y="5129784"/>
            <a:ext cx="393192" cy="402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a:extLst>
              <a:ext uri="{FF2B5EF4-FFF2-40B4-BE49-F238E27FC236}">
                <a16:creationId xmlns:a16="http://schemas.microsoft.com/office/drawing/2014/main" id="{9FDDF5C4-7C44-E840-9285-35367BAB2379}"/>
              </a:ext>
            </a:extLst>
          </p:cNvPr>
          <p:cNvPicPr>
            <a:picLocks noGrp="1" noChangeAspect="1"/>
          </p:cNvPicPr>
          <p:nvPr>
            <p:ph sz="half" idx="2"/>
          </p:nvPr>
        </p:nvPicPr>
        <p:blipFill rotWithShape="1">
          <a:blip r:embed="rId2">
            <a:alphaModFix/>
          </a:blip>
          <a:srcRect r="19560" b="1"/>
          <a:stretch/>
        </p:blipFill>
        <p:spPr>
          <a:xfrm rot="5400000">
            <a:off x="5565619" y="231924"/>
            <a:ext cx="6858000" cy="6394152"/>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E9B02FB-EDCE-494D-9C15-2EB85AD1C50E}"/>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rPr>
              <a:t>Annotating: Making Codes</a:t>
            </a:r>
          </a:p>
        </p:txBody>
      </p:sp>
      <p:sp>
        <p:nvSpPr>
          <p:cNvPr id="3" name="Content Placeholder 2">
            <a:extLst>
              <a:ext uri="{FF2B5EF4-FFF2-40B4-BE49-F238E27FC236}">
                <a16:creationId xmlns:a16="http://schemas.microsoft.com/office/drawing/2014/main" id="{66BCCC36-E443-6145-9AA6-77B21FEE6405}"/>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When I annotate, I follow my own “codes”</a:t>
            </a:r>
          </a:p>
          <a:p>
            <a:r>
              <a:rPr lang="en-US" sz="2000" dirty="0">
                <a:solidFill>
                  <a:srgbClr val="000000"/>
                </a:solidFill>
              </a:rPr>
              <a:t>My codes include:</a:t>
            </a:r>
          </a:p>
          <a:p>
            <a:pPr lvl="1"/>
            <a:r>
              <a:rPr lang="en-US" sz="1600" dirty="0">
                <a:solidFill>
                  <a:srgbClr val="000000"/>
                </a:solidFill>
              </a:rPr>
              <a:t>***: </a:t>
            </a:r>
            <a:r>
              <a:rPr lang="en-US" sz="1600" i="1" dirty="0">
                <a:solidFill>
                  <a:srgbClr val="000000"/>
                </a:solidFill>
              </a:rPr>
              <a:t>(Super, duper, important)</a:t>
            </a:r>
          </a:p>
          <a:p>
            <a:pPr lvl="1"/>
            <a:r>
              <a:rPr lang="en-US" sz="1600" u="sng" dirty="0">
                <a:solidFill>
                  <a:srgbClr val="000000"/>
                </a:solidFill>
              </a:rPr>
              <a:t>Underline</a:t>
            </a:r>
            <a:r>
              <a:rPr lang="en-US" sz="1600" dirty="0">
                <a:solidFill>
                  <a:srgbClr val="000000"/>
                </a:solidFill>
              </a:rPr>
              <a:t> or</a:t>
            </a:r>
            <a:r>
              <a:rPr lang="en-US" sz="1600" dirty="0">
                <a:solidFill>
                  <a:srgbClr val="000000"/>
                </a:solidFill>
                <a:highlight>
                  <a:srgbClr val="FFFF00"/>
                </a:highlight>
              </a:rPr>
              <a:t> highlight </a:t>
            </a:r>
            <a:r>
              <a:rPr lang="en-US" sz="1600" dirty="0">
                <a:solidFill>
                  <a:srgbClr val="000000"/>
                </a:solidFill>
              </a:rPr>
              <a:t>: </a:t>
            </a:r>
            <a:r>
              <a:rPr lang="en-US" sz="1600" i="1" dirty="0">
                <a:solidFill>
                  <a:srgbClr val="000000"/>
                </a:solidFill>
              </a:rPr>
              <a:t>(The most important info in a paragraph) </a:t>
            </a:r>
            <a:endParaRPr lang="en-US" sz="1600" u="sng" dirty="0">
              <a:solidFill>
                <a:srgbClr val="000000"/>
              </a:solidFill>
            </a:endParaRPr>
          </a:p>
          <a:p>
            <a:pPr lvl="1"/>
            <a:r>
              <a:rPr lang="en-US" sz="1600" dirty="0">
                <a:solidFill>
                  <a:srgbClr val="000000"/>
                </a:solidFill>
              </a:rPr>
              <a:t>Box around a word: </a:t>
            </a:r>
            <a:r>
              <a:rPr lang="en-US" sz="1600" i="1" dirty="0">
                <a:solidFill>
                  <a:srgbClr val="000000"/>
                </a:solidFill>
              </a:rPr>
              <a:t>(Vocab to remember)</a:t>
            </a:r>
          </a:p>
          <a:p>
            <a:pPr lvl="1"/>
            <a:r>
              <a:rPr lang="en-US" sz="1600" dirty="0">
                <a:solidFill>
                  <a:srgbClr val="000000"/>
                </a:solidFill>
              </a:rPr>
              <a:t>Notes in the margins: </a:t>
            </a:r>
            <a:r>
              <a:rPr lang="en-US" sz="1600" i="1" dirty="0">
                <a:solidFill>
                  <a:srgbClr val="000000"/>
                </a:solidFill>
              </a:rPr>
              <a:t>(Questions, summaries) </a:t>
            </a:r>
          </a:p>
          <a:p>
            <a:pPr marL="1828800" lvl="4" indent="0">
              <a:buNone/>
            </a:pPr>
            <a:endParaRPr lang="en-US" sz="1000" dirty="0">
              <a:solidFill>
                <a:srgbClr val="000000"/>
              </a:solidFill>
            </a:endParaRPr>
          </a:p>
          <a:p>
            <a:pPr lvl="1"/>
            <a:r>
              <a:rPr lang="en-US" sz="1600" dirty="0">
                <a:solidFill>
                  <a:srgbClr val="000000"/>
                </a:solidFill>
              </a:rPr>
              <a:t>At the top of the page for a bookmark</a:t>
            </a:r>
          </a:p>
          <a:p>
            <a:pPr lvl="1"/>
            <a:endParaRPr lang="en-US" sz="1600" dirty="0">
              <a:solidFill>
                <a:srgbClr val="000000"/>
              </a:solidFill>
            </a:endParaRPr>
          </a:p>
          <a:p>
            <a:pPr lvl="1"/>
            <a:endParaRPr lang="en-US" sz="1600" dirty="0">
              <a:solidFill>
                <a:srgbClr val="000000"/>
              </a:solidFill>
            </a:endParaRPr>
          </a:p>
        </p:txBody>
      </p:sp>
      <p:sp>
        <p:nvSpPr>
          <p:cNvPr id="6" name="Star: 5 Points 5">
            <a:extLst>
              <a:ext uri="{FF2B5EF4-FFF2-40B4-BE49-F238E27FC236}">
                <a16:creationId xmlns:a16="http://schemas.microsoft.com/office/drawing/2014/main" id="{BFA0BB97-65EB-45AF-9A20-659C3DE9438A}"/>
              </a:ext>
            </a:extLst>
          </p:cNvPr>
          <p:cNvSpPr/>
          <p:nvPr/>
        </p:nvSpPr>
        <p:spPr>
          <a:xfrm>
            <a:off x="1129284" y="5404104"/>
            <a:ext cx="320040" cy="256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30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3CC48C-B54A-9746-B352-2B8845E77DD2}"/>
              </a:ext>
            </a:extLst>
          </p:cNvPr>
          <p:cNvSpPr>
            <a:spLocks noGrp="1"/>
          </p:cNvSpPr>
          <p:nvPr>
            <p:ph type="title"/>
          </p:nvPr>
        </p:nvSpPr>
        <p:spPr>
          <a:xfrm>
            <a:off x="640079" y="2053641"/>
            <a:ext cx="3669161" cy="2760098"/>
          </a:xfrm>
        </p:spPr>
        <p:txBody>
          <a:bodyPr>
            <a:normAutofit/>
          </a:bodyPr>
          <a:lstStyle/>
          <a:p>
            <a:r>
              <a:rPr lang="en-US">
                <a:solidFill>
                  <a:srgbClr val="FFFFFF"/>
                </a:solidFill>
              </a:rPr>
              <a:t>How do you approach reading?</a:t>
            </a:r>
          </a:p>
        </p:txBody>
      </p:sp>
      <p:sp>
        <p:nvSpPr>
          <p:cNvPr id="3" name="Content Placeholder 2">
            <a:extLst>
              <a:ext uri="{FF2B5EF4-FFF2-40B4-BE49-F238E27FC236}">
                <a16:creationId xmlns:a16="http://schemas.microsoft.com/office/drawing/2014/main" id="{A6B172B7-271D-3E4F-9724-BF07C922C514}"/>
              </a:ext>
            </a:extLst>
          </p:cNvPr>
          <p:cNvSpPr>
            <a:spLocks noGrp="1"/>
          </p:cNvSpPr>
          <p:nvPr>
            <p:ph idx="1"/>
          </p:nvPr>
        </p:nvSpPr>
        <p:spPr>
          <a:xfrm>
            <a:off x="6090574" y="801866"/>
            <a:ext cx="5306084" cy="5230634"/>
          </a:xfrm>
        </p:spPr>
        <p:txBody>
          <a:bodyPr anchor="ctr">
            <a:normAutofit fontScale="55000" lnSpcReduction="20000"/>
          </a:bodyPr>
          <a:lstStyle/>
          <a:p>
            <a:pPr marL="0" indent="0">
              <a:lnSpc>
                <a:spcPct val="120000"/>
              </a:lnSpc>
              <a:buNone/>
            </a:pPr>
            <a:r>
              <a:rPr lang="en-US" sz="3700" dirty="0">
                <a:solidFill>
                  <a:srgbClr val="000000"/>
                </a:solidFill>
              </a:rPr>
              <a:t>Incident:</a:t>
            </a:r>
          </a:p>
          <a:p>
            <a:pPr marL="0" indent="0">
              <a:buNone/>
            </a:pPr>
            <a:r>
              <a:rPr lang="en-US" dirty="0"/>
              <a:t>A dead body was </a:t>
            </a:r>
            <a:r>
              <a:rPr lang="en-US" u="sng" dirty="0"/>
              <a:t>discovered on the 4th floor of ASBN at 9:00am</a:t>
            </a:r>
            <a:r>
              <a:rPr lang="en-US" dirty="0"/>
              <a:t>. Dr. Owens was identified as the victim. Dr. Owens was a senior professor of </a:t>
            </a:r>
            <a:r>
              <a:rPr lang="en-US" dirty="0" err="1"/>
              <a:t>Treatology</a:t>
            </a:r>
            <a:r>
              <a:rPr lang="en-US" dirty="0"/>
              <a:t> and Kitty Psychology at Texas State University. The victim was found slumped over a table in the locked classroom on top of a half-eaten PB&amp;J sandwich and a folder of papers. Forensic evidence </a:t>
            </a:r>
            <a:r>
              <a:rPr lang="en-US" u="sng" dirty="0"/>
              <a:t>suggests that they were murdered between 7:00am and 8:00am.</a:t>
            </a:r>
          </a:p>
          <a:p>
            <a:pPr marL="0" indent="0">
              <a:buNone/>
            </a:pPr>
            <a:r>
              <a:rPr lang="en-US" dirty="0"/>
              <a:t>Chairs and tables in the room were upright, showing no signs of a struggle. The room was searched for clues. All that officers found were an empty coffee cup, an empty bottle of water, and used worksheets in the recycling bin. The white board in the room had not been fully erased. What appeared to be the numbers 512 and the letters “d-e-a-d” and “l-y” remained on the board. </a:t>
            </a:r>
          </a:p>
          <a:p>
            <a:pPr marL="0" indent="0">
              <a:buNone/>
            </a:pPr>
            <a:r>
              <a:rPr lang="en-US" dirty="0"/>
              <a:t>An interview with President </a:t>
            </a:r>
            <a:r>
              <a:rPr lang="en-US" dirty="0" err="1"/>
              <a:t>Trauth</a:t>
            </a:r>
            <a:r>
              <a:rPr lang="en-US" dirty="0"/>
              <a:t> revealed Dr. Owens had an evening class on Wednesday nights and then locked all the doors on the floor before leaving.  Dr. Owens was then usually the first to arrive on Thursday mornings to unlock the hallway. The door to the room and the doors into the hallway were all locked when officers arrived on the scene. While searching the body for treats, detectives found Dr. Owens’ keys in their coat pocket; therefore, the culprit must have had a set of keys to the hallway. Suspects: Dr. Polly, Dr. Marmalade, Dr. Casey, and Dr. Bailey.</a:t>
            </a:r>
          </a:p>
          <a:p>
            <a:endParaRPr lang="en-US" sz="1000" dirty="0">
              <a:solidFill>
                <a:srgbClr val="000000"/>
              </a:solidFill>
            </a:endParaRPr>
          </a:p>
        </p:txBody>
      </p:sp>
      <p:sp>
        <p:nvSpPr>
          <p:cNvPr id="7" name="Rectangular Callout 6">
            <a:extLst>
              <a:ext uri="{FF2B5EF4-FFF2-40B4-BE49-F238E27FC236}">
                <a16:creationId xmlns:a16="http://schemas.microsoft.com/office/drawing/2014/main" id="{E774B09A-F608-E047-967B-A89B78A1432B}"/>
              </a:ext>
            </a:extLst>
          </p:cNvPr>
          <p:cNvSpPr/>
          <p:nvPr/>
        </p:nvSpPr>
        <p:spPr>
          <a:xfrm>
            <a:off x="4309240" y="1180214"/>
            <a:ext cx="1559932" cy="873427"/>
          </a:xfrm>
          <a:prstGeom prst="wedgeRectCallout">
            <a:avLst>
              <a:gd name="adj1" fmla="val 70502"/>
              <a:gd name="adj2" fmla="val 112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were they killed??</a:t>
            </a:r>
          </a:p>
        </p:txBody>
      </p:sp>
      <p:sp>
        <p:nvSpPr>
          <p:cNvPr id="4" name="Rectangle 3">
            <a:extLst>
              <a:ext uri="{FF2B5EF4-FFF2-40B4-BE49-F238E27FC236}">
                <a16:creationId xmlns:a16="http://schemas.microsoft.com/office/drawing/2014/main" id="{FD923A3B-0DEB-4C62-88A7-2432D00ABD82}"/>
              </a:ext>
            </a:extLst>
          </p:cNvPr>
          <p:cNvSpPr/>
          <p:nvPr/>
        </p:nvSpPr>
        <p:spPr>
          <a:xfrm flipV="1">
            <a:off x="6964471" y="3632546"/>
            <a:ext cx="1528176" cy="212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6">
            <a:extLst>
              <a:ext uri="{FF2B5EF4-FFF2-40B4-BE49-F238E27FC236}">
                <a16:creationId xmlns:a16="http://schemas.microsoft.com/office/drawing/2014/main" id="{AB07E251-0412-4EAE-9AD8-A86606A4024E}"/>
              </a:ext>
            </a:extLst>
          </p:cNvPr>
          <p:cNvSpPr/>
          <p:nvPr/>
        </p:nvSpPr>
        <p:spPr>
          <a:xfrm>
            <a:off x="10647123" y="801866"/>
            <a:ext cx="1226975" cy="897061"/>
          </a:xfrm>
          <a:prstGeom prst="wedgeRectCallout">
            <a:avLst>
              <a:gd name="adj1" fmla="val -118208"/>
              <a:gd name="adj2" fmla="val 203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this Time!!!</a:t>
            </a:r>
          </a:p>
        </p:txBody>
      </p:sp>
    </p:spTree>
    <p:extLst>
      <p:ext uri="{BB962C8B-B14F-4D97-AF65-F5344CB8AC3E}">
        <p14:creationId xmlns:p14="http://schemas.microsoft.com/office/powerpoint/2010/main" val="426458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E549-7F97-204E-99E4-DD249BC89F1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I love to annotate! …purposefully</a:t>
            </a:r>
          </a:p>
        </p:txBody>
      </p:sp>
      <p:pic>
        <p:nvPicPr>
          <p:cNvPr id="6" name="Content Placeholder 5">
            <a:extLst>
              <a:ext uri="{FF2B5EF4-FFF2-40B4-BE49-F238E27FC236}">
                <a16:creationId xmlns:a16="http://schemas.microsoft.com/office/drawing/2014/main" id="{69C6092E-0E28-9744-8A4D-D3F861CA4AF1}"/>
              </a:ext>
            </a:extLst>
          </p:cNvPr>
          <p:cNvPicPr>
            <a:picLocks noGrp="1" noChangeAspect="1"/>
          </p:cNvPicPr>
          <p:nvPr>
            <p:ph sz="half" idx="1"/>
          </p:nvPr>
        </p:nvPicPr>
        <p:blipFill>
          <a:blip r:embed="rId2"/>
          <a:stretch>
            <a:fillRect/>
          </a:stretch>
        </p:blipFill>
        <p:spPr>
          <a:xfrm>
            <a:off x="0" y="629268"/>
            <a:ext cx="4949750" cy="5724127"/>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8B59"/>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12C92E6-5A96-D640-826A-11ACDECB5B67}"/>
              </a:ext>
            </a:extLst>
          </p:cNvPr>
          <p:cNvSpPr>
            <a:spLocks noGrp="1"/>
          </p:cNvSpPr>
          <p:nvPr>
            <p:ph sz="half" idx="2"/>
          </p:nvPr>
        </p:nvSpPr>
        <p:spPr>
          <a:xfrm>
            <a:off x="4965431" y="2438400"/>
            <a:ext cx="6586489" cy="3785419"/>
          </a:xfrm>
        </p:spPr>
        <p:txBody>
          <a:bodyPr vert="horz" lIns="91440" tIns="45720" rIns="91440" bIns="45720" rtlCol="0">
            <a:normAutofit/>
          </a:bodyPr>
          <a:lstStyle/>
          <a:p>
            <a:endParaRPr lang="en-US" sz="2000" dirty="0"/>
          </a:p>
          <a:p>
            <a:endParaRPr lang="en-US" sz="2000" dirty="0"/>
          </a:p>
          <a:p>
            <a:r>
              <a:rPr lang="en-US" sz="2000" dirty="0"/>
              <a:t>Method:</a:t>
            </a:r>
          </a:p>
          <a:p>
            <a:pPr lvl="1"/>
            <a:r>
              <a:rPr lang="en-US" sz="1600" dirty="0"/>
              <a:t>When you’re job is to compare two texts you should use this reading goal to guide your annotations.</a:t>
            </a:r>
          </a:p>
          <a:p>
            <a:pPr lvl="1"/>
            <a:r>
              <a:rPr lang="en-US" sz="1600" b="1" dirty="0"/>
              <a:t>This is where I like to use the *** or             symbols </a:t>
            </a:r>
          </a:p>
          <a:p>
            <a:pPr lvl="1"/>
            <a:r>
              <a:rPr lang="en-US" sz="1600" dirty="0"/>
              <a:t>As you read, mark the information that seems the most likely to prove who the murderer was. </a:t>
            </a:r>
          </a:p>
          <a:p>
            <a:pPr lvl="1"/>
            <a:endParaRPr lang="en-US" sz="1600" dirty="0"/>
          </a:p>
        </p:txBody>
      </p:sp>
      <p:sp>
        <p:nvSpPr>
          <p:cNvPr id="3" name="Star: 5 Points 2">
            <a:extLst>
              <a:ext uri="{FF2B5EF4-FFF2-40B4-BE49-F238E27FC236}">
                <a16:creationId xmlns:a16="http://schemas.microsoft.com/office/drawing/2014/main" id="{FBC9CE2B-8F8B-4395-A598-420513207321}"/>
              </a:ext>
            </a:extLst>
          </p:cNvPr>
          <p:cNvSpPr/>
          <p:nvPr/>
        </p:nvSpPr>
        <p:spPr>
          <a:xfrm>
            <a:off x="8853054" y="4054393"/>
            <a:ext cx="374074" cy="2224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86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F8D83D-540D-0241-A8B9-318103541152}"/>
              </a:ext>
            </a:extLst>
          </p:cNvPr>
          <p:cNvSpPr>
            <a:spLocks noGrp="1"/>
          </p:cNvSpPr>
          <p:nvPr>
            <p:ph type="title"/>
          </p:nvPr>
        </p:nvSpPr>
        <p:spPr>
          <a:xfrm>
            <a:off x="640079" y="2053641"/>
            <a:ext cx="3669161" cy="3287424"/>
          </a:xfrm>
        </p:spPr>
        <p:txBody>
          <a:bodyPr>
            <a:normAutofit fontScale="90000"/>
          </a:bodyPr>
          <a:lstStyle/>
          <a:p>
            <a:r>
              <a:rPr lang="en-US" sz="3700" dirty="0">
                <a:solidFill>
                  <a:srgbClr val="FFFFFF"/>
                </a:solidFill>
              </a:rPr>
              <a:t>Take a moment, and read only about Dr. Casey</a:t>
            </a:r>
            <a:br>
              <a:rPr lang="en-US" sz="3700" dirty="0">
                <a:solidFill>
                  <a:srgbClr val="FFFFFF"/>
                </a:solidFill>
              </a:rPr>
            </a:br>
            <a:br>
              <a:rPr lang="en-US" sz="3700" dirty="0">
                <a:solidFill>
                  <a:srgbClr val="FFFFFF"/>
                </a:solidFill>
              </a:rPr>
            </a:br>
            <a:r>
              <a:rPr lang="en-US" sz="3700" dirty="0">
                <a:solidFill>
                  <a:srgbClr val="FFFFFF"/>
                </a:solidFill>
              </a:rPr>
              <a:t>How do you approach reading the Suspect Descriptions?</a:t>
            </a:r>
          </a:p>
        </p:txBody>
      </p:sp>
      <p:sp>
        <p:nvSpPr>
          <p:cNvPr id="9" name="Rectangle 5">
            <a:extLst>
              <a:ext uri="{FF2B5EF4-FFF2-40B4-BE49-F238E27FC236}">
                <a16:creationId xmlns:a16="http://schemas.microsoft.com/office/drawing/2014/main" id="{F431CD17-108C-504C-93F8-D899FD378EE4}"/>
              </a:ext>
            </a:extLst>
          </p:cNvPr>
          <p:cNvSpPr>
            <a:spLocks noChangeArrowheads="1"/>
          </p:cNvSpPr>
          <p:nvPr/>
        </p:nvSpPr>
        <p:spPr bwMode="auto">
          <a:xfrm>
            <a:off x="5812076" y="847180"/>
            <a:ext cx="5838011"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Dr. Casey is a professor who has worked at the university for 2 years. Dr. Casey was recently hired as a junior professor and works in the same department as Dr. Owens, in office ASBN 511. Dr. Casey is brash and confident, and has ruffled some feathers in the department by gnawing on ankles during important meetings. Dr. Casey has also been vocal about disliking professors who have been at the college for “too long.” Dr. Casey often talked about Dr. Bailey, Dr. Polly, and Dr. Owens who Dr. Casey believed were “past their prime.” Despite being a new hire, when a new position for senior professor was announced, Dr. Casey was the first to apply. The dean recently told Dr. Casey that the promotion had been given to another professor and that Dr. Casey would have to wait for a professor to retire before another promotion opportunity was available. When asked about his whereabouts, Dr. Casey told police that she was having breakfast in the Den with a student, James Dyer, from 7:00am until about 9:15am. They discussed Dr. Casey’s classes in kibble nutrition.</a:t>
            </a:r>
          </a:p>
          <a:p>
            <a:r>
              <a:rPr lang="en-US" dirty="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3518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1385</Words>
  <Application>Microsoft Macintosh PowerPoint</Application>
  <PresentationFormat>Widescreen</PresentationFormat>
  <Paragraphs>111</Paragraphs>
  <Slides>18</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Avenir Next LT Pro</vt:lpstr>
      <vt:lpstr>Calibri</vt:lpstr>
      <vt:lpstr>Calibri Light</vt:lpstr>
      <vt:lpstr>Tw Cen MT</vt:lpstr>
      <vt:lpstr>Office Theme</vt:lpstr>
      <vt:lpstr>ShapesVTI</vt:lpstr>
      <vt:lpstr>RDG 1300_P07</vt:lpstr>
      <vt:lpstr>Agenda </vt:lpstr>
      <vt:lpstr>Annotating and Crafting Arguments</vt:lpstr>
      <vt:lpstr>Learning Objectives</vt:lpstr>
      <vt:lpstr>During Reading: Do you write in your books??</vt:lpstr>
      <vt:lpstr>Annotating: Making Codes</vt:lpstr>
      <vt:lpstr>How do you approach reading?</vt:lpstr>
      <vt:lpstr>I love to annotate! …purposefully</vt:lpstr>
      <vt:lpstr>Take a moment, and read only about Dr. Casey  How do you approach reading the Suspect Descriptions?</vt:lpstr>
      <vt:lpstr>The Mystery</vt:lpstr>
      <vt:lpstr>  Whodunnit? Based on available evidence, make an argument for who you think is the murderer. </vt:lpstr>
      <vt:lpstr>How do you approach merging information? Suspect Descriptions and the Student Interviews</vt:lpstr>
      <vt:lpstr>Who was the Killer? </vt:lpstr>
      <vt:lpstr>Crafting an Argument</vt:lpstr>
      <vt:lpstr>How do I create a thesis?</vt:lpstr>
      <vt:lpstr>Organizing an Argument (Big Picture)</vt:lpstr>
      <vt:lpstr>  Whodunnit? In your groups, work together to make your final prediction.</vt:lpstr>
      <vt:lpstr>For 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Mystery of Reading Unraveled</dc:title>
  <dc:creator>McGee, Barrie E</dc:creator>
  <cp:lastModifiedBy>Dyer, James M</cp:lastModifiedBy>
  <cp:revision>20</cp:revision>
  <dcterms:created xsi:type="dcterms:W3CDTF">2019-04-08T19:43:15Z</dcterms:created>
  <dcterms:modified xsi:type="dcterms:W3CDTF">2021-10-28T15:24:32Z</dcterms:modified>
</cp:coreProperties>
</file>