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02" r:id="rId5"/>
  </p:sldMasterIdLst>
  <p:sldIdLst>
    <p:sldId id="256" r:id="rId6"/>
    <p:sldId id="257" r:id="rId7"/>
    <p:sldId id="281" r:id="rId8"/>
    <p:sldId id="291" r:id="rId9"/>
    <p:sldId id="297" r:id="rId10"/>
    <p:sldId id="292" r:id="rId11"/>
    <p:sldId id="296" r:id="rId12"/>
    <p:sldId id="295" r:id="rId13"/>
    <p:sldId id="293" r:id="rId14"/>
    <p:sldId id="282" r:id="rId15"/>
    <p:sldId id="283" r:id="rId16"/>
    <p:sldId id="284" r:id="rId17"/>
    <p:sldId id="287" r:id="rId18"/>
    <p:sldId id="285" r:id="rId19"/>
    <p:sldId id="286" r:id="rId20"/>
    <p:sldId id="289" r:id="rId21"/>
    <p:sldId id="260" r:id="rId22"/>
    <p:sldId id="280" r:id="rId23"/>
    <p:sldId id="294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94597-64A7-6730-0446-AE487CA4BB29}" v="162" dt="2021-10-25T17:19:11.687"/>
    <p1510:client id="{0C6FA539-9DF7-C344-8A83-0CCC491AE0DB}" v="1172" dt="2021-10-26T17:08:55.990"/>
    <p1510:client id="{30D21FDB-345B-BF4B-B253-3443CD43AD11}" v="2509" dt="2021-10-26T14:34:05.995"/>
    <p1510:client id="{642BA4C2-969E-DC76-C583-FC7E27A5275E}" v="54" dt="2021-10-26T16:22:53.024"/>
    <p1510:client id="{92675529-8E73-8823-CC7E-56DB6238390A}" v="39" dt="2021-10-26T17:05:50.697"/>
    <p1510:client id="{F3B4AA78-041B-4D8A-8BC2-BC3F75B01E1C}" v="980" dt="2021-10-25T18:31:28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3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35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09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81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9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85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99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928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48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04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195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552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4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6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42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1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800" r:id="rId6"/>
    <p:sldLayoutId id="2147483795" r:id="rId7"/>
    <p:sldLayoutId id="2147483796" r:id="rId8"/>
    <p:sldLayoutId id="2147483797" r:id="rId9"/>
    <p:sldLayoutId id="2147483799" r:id="rId10"/>
    <p:sldLayoutId id="21474837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5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86230F49-7FFF-4471-8A64-33B1F4CF1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nt">
            <a:extLst>
              <a:ext uri="{FF2B5EF4-FFF2-40B4-BE49-F238E27FC236}">
                <a16:creationId xmlns:a16="http://schemas.microsoft.com/office/drawing/2014/main" id="{ABCED6B1-E99D-4963-BCB1-2C5FC2B7E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5742" y="-8300"/>
            <a:ext cx="5296257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999" cy="4580597"/>
          </a:xfrm>
          <a:prstGeom prst="rect">
            <a:avLst/>
          </a:prstGeom>
          <a:ln>
            <a:noFill/>
          </a:ln>
          <a:effectLst>
            <a:outerShdw blurRad="596900" dist="381000" dir="8820000" sx="90000" sy="90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84615-BC27-5743-B30B-21A46051D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613" y="3200400"/>
            <a:ext cx="5458051" cy="1057092"/>
          </a:xfrm>
        </p:spPr>
        <p:txBody>
          <a:bodyPr anchor="t">
            <a:normAutofit/>
          </a:bodyPr>
          <a:lstStyle/>
          <a:p>
            <a:r>
              <a:rPr lang="en-US"/>
              <a:t>RDG 1300_P06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83F0A-6C69-E24D-93CD-F9F2C7F47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499" y="4580596"/>
            <a:ext cx="5609447" cy="2061364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Tuesday, 10.26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For the start of class: 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000" dirty="0"/>
              <a:t>Have your computers open to Canvas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000" dirty="0"/>
              <a:t>Have access to your peer response “half draft”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39396-9695-43A8-95FB-D4C6A3A0A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95"/>
          <a:stretch/>
        </p:blipFill>
        <p:spPr>
          <a:xfrm>
            <a:off x="6895742" y="-8302"/>
            <a:ext cx="5296257" cy="45971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297268-1B4B-4EAB-B8C5-91187E87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1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9C29-5CA1-2A4D-9AEA-39E138E9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back at the assignment sheet for the Peer Response…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5907-FD84-1A43-922F-ED1BB9BBA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Tasks</a:t>
            </a:r>
          </a:p>
          <a:p>
            <a:pPr marL="0" indent="0">
              <a:buNone/>
            </a:pPr>
            <a:r>
              <a:rPr lang="en-US" i="1" dirty="0"/>
              <a:t>You will begin this assignment by reading and annotating your peer’s paper and identifying their position, purpose, and support. </a:t>
            </a:r>
            <a:r>
              <a:rPr lang="en-US" b="1" i="1" dirty="0"/>
              <a:t>You will then construct a response to your peer. A response is a reaction to a specific aspect of their paper.</a:t>
            </a:r>
            <a:r>
              <a:rPr lang="en-US" i="1" dirty="0"/>
              <a:t> You may, for example, agree or disagree with their position. You may wish to comment upon their use of support.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3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E982-779F-CA46-8113-8BC736C1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Response Pivot (What is the goal of this paper?)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3CF15-BE71-8A4B-8597-9EB8F01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Ways in which you may achieve this goal</a:t>
            </a:r>
          </a:p>
          <a:p>
            <a:r>
              <a:rPr lang="en-US" dirty="0"/>
              <a:t>Responding to an argument that you see present in your classmate’s paper</a:t>
            </a:r>
          </a:p>
          <a:p>
            <a:r>
              <a:rPr lang="en-US" dirty="0"/>
              <a:t>Responding to a cultural/social media trend </a:t>
            </a:r>
          </a:p>
          <a:p>
            <a:r>
              <a:rPr lang="en-US" dirty="0"/>
              <a:t>Responding to your classmate’s overall message/moral</a:t>
            </a:r>
          </a:p>
          <a:p>
            <a:pPr lvl="1"/>
            <a:r>
              <a:rPr lang="en-US" dirty="0"/>
              <a:t>Perhaps by making text to self connection?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4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8A9F-5152-0342-9068-049F5182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an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9644B-8BAA-D94F-B1FF-E55A69D3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“Embedded” or ”implied” arguments</a:t>
            </a:r>
          </a:p>
          <a:p>
            <a:r>
              <a:rPr lang="en-US" dirty="0"/>
              <a:t>Requires you to form your own argumentative thesis/supporting details in response </a:t>
            </a:r>
          </a:p>
          <a:p>
            <a:r>
              <a:rPr lang="en-US" dirty="0"/>
              <a:t>How might a different stance on this argument affect how your partner interprets their social media post? </a:t>
            </a:r>
          </a:p>
        </p:txBody>
      </p:sp>
    </p:spTree>
    <p:extLst>
      <p:ext uri="{BB962C8B-B14F-4D97-AF65-F5344CB8AC3E}">
        <p14:creationId xmlns:p14="http://schemas.microsoft.com/office/powerpoint/2010/main" val="164067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C44A-1DEC-D742-87F7-80A0C234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an argument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5EE9B-7EDB-2547-A682-5FC11A96D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partner wrote about a social media post in which they make fun of protesters demonstrating about the impending perils of climate change</a:t>
            </a:r>
          </a:p>
          <a:p>
            <a:pPr lvl="1"/>
            <a:r>
              <a:rPr lang="en-US" dirty="0"/>
              <a:t>What arguments are embedded in this post? </a:t>
            </a:r>
          </a:p>
        </p:txBody>
      </p:sp>
    </p:spTree>
    <p:extLst>
      <p:ext uri="{BB962C8B-B14F-4D97-AF65-F5344CB8AC3E}">
        <p14:creationId xmlns:p14="http://schemas.microsoft.com/office/powerpoint/2010/main" val="395638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37D4-D167-4340-BFF9-598A2BB8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a cultural/social media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8219-8982-F146-8E48-1F4BC8EFF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you to explain the trend</a:t>
            </a:r>
          </a:p>
          <a:p>
            <a:pPr lvl="1"/>
            <a:r>
              <a:rPr lang="en-US" dirty="0"/>
              <a:t>History/background</a:t>
            </a:r>
          </a:p>
          <a:p>
            <a:pPr lvl="1"/>
            <a:r>
              <a:rPr lang="en-US" dirty="0"/>
              <a:t>Common uses</a:t>
            </a:r>
          </a:p>
          <a:p>
            <a:pPr lvl="1"/>
            <a:r>
              <a:rPr lang="en-US" dirty="0"/>
              <a:t>Uncommon uses? </a:t>
            </a:r>
          </a:p>
          <a:p>
            <a:r>
              <a:rPr lang="en-US" dirty="0"/>
              <a:t>Must also take a stance on this trend</a:t>
            </a:r>
          </a:p>
          <a:p>
            <a:pPr lvl="1"/>
            <a:r>
              <a:rPr lang="en-US" dirty="0"/>
              <a:t>What does this social media trend say about our culture/society? </a:t>
            </a:r>
          </a:p>
        </p:txBody>
      </p:sp>
    </p:spTree>
    <p:extLst>
      <p:ext uri="{BB962C8B-B14F-4D97-AF65-F5344CB8AC3E}">
        <p14:creationId xmlns:p14="http://schemas.microsoft.com/office/powerpoint/2010/main" val="30875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58F5-A2E7-7D4E-A06F-115F4B21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your partner’s overall message/moral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36E1-92E6-B44C-B7F6-72DEFD2AB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you to make a text to self connection to the message being conveyed in your classmate’s paper</a:t>
            </a:r>
          </a:p>
          <a:p>
            <a:pPr lvl="1"/>
            <a:r>
              <a:rPr lang="en-US" dirty="0"/>
              <a:t>This could be by telling a personal story about your own life that relates to the message you found in your partner’s paper</a:t>
            </a:r>
          </a:p>
          <a:p>
            <a:pPr lvl="1"/>
            <a:r>
              <a:rPr lang="en-US" dirty="0"/>
              <a:t>Your story might provide support to your classmate’s message, or it might problematize/complicate it</a:t>
            </a:r>
          </a:p>
        </p:txBody>
      </p:sp>
    </p:spTree>
    <p:extLst>
      <p:ext uri="{BB962C8B-B14F-4D97-AF65-F5344CB8AC3E}">
        <p14:creationId xmlns:p14="http://schemas.microsoft.com/office/powerpoint/2010/main" val="246149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AEB8-0BAC-1B44-8921-D83E1A12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your partner’s message/moral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11B3D-3EAF-294E-9EEF-7C78B9D9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partner wrote about a time they sent a harmless text that was misunderstood as something negative. The overall message was about the need to see things from other people’s perspectives and to be understanding about how a text can mean different things. </a:t>
            </a:r>
          </a:p>
          <a:p>
            <a:r>
              <a:rPr lang="en-US" dirty="0"/>
              <a:t>You could respond to this story by making a text-to-self connection to a time when you also sent a text that was misunderstood – how does this story support the message that your classmate is trying to convey? </a:t>
            </a:r>
          </a:p>
        </p:txBody>
      </p:sp>
    </p:spTree>
    <p:extLst>
      <p:ext uri="{BB962C8B-B14F-4D97-AF65-F5344CB8AC3E}">
        <p14:creationId xmlns:p14="http://schemas.microsoft.com/office/powerpoint/2010/main" val="208347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t wearing glasses&#10;&#10;Description automatically generated">
            <a:extLst>
              <a:ext uri="{FF2B5EF4-FFF2-40B4-BE49-F238E27FC236}">
                <a16:creationId xmlns:a16="http://schemas.microsoft.com/office/drawing/2014/main" id="{FC6DF2EE-5412-4C4A-A070-62505CEE3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7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A2E4B-B014-43B6-BE67-1B0E2D3B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219" y="487361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Before you write: Setting up your paper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5961-BE13-4DE3-A6BF-65455EAC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n-US"/>
              <a:t>Font</a:t>
            </a:r>
          </a:p>
          <a:p>
            <a:r>
              <a:rPr lang="en-US"/>
              <a:t>Paragraph spacing/line spacing</a:t>
            </a:r>
          </a:p>
          <a:p>
            <a:r>
              <a:rPr lang="en-US"/>
              <a:t>Page Numbers </a:t>
            </a:r>
          </a:p>
          <a:p>
            <a:r>
              <a:rPr lang="en-US"/>
              <a:t>What is the purpose of this? </a:t>
            </a:r>
          </a:p>
          <a:p>
            <a:r>
              <a:rPr lang="en-US"/>
              <a:t>Who expects this?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4507-E9AF-4C4B-88FE-67229207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your final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8EC1-3931-491E-8760-4CCE53EF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Looking for a polished draft that </a:t>
            </a:r>
          </a:p>
          <a:p>
            <a:pPr marL="457200" indent="-457200"/>
            <a:r>
              <a:rPr lang="en-US"/>
              <a:t>Has a clear thesis statement</a:t>
            </a:r>
          </a:p>
          <a:p>
            <a:pPr marL="457200" indent="-457200"/>
            <a:r>
              <a:rPr lang="en-US"/>
              <a:t>Has clear connections to the argument being made in your partner's ENG 1310 Essay</a:t>
            </a:r>
          </a:p>
          <a:p>
            <a:pPr marL="457200" indent="-457200"/>
            <a:r>
              <a:rPr lang="en-US"/>
              <a:t>Focuses on unpacking your partner's argument with the goal of making it stronger</a:t>
            </a:r>
          </a:p>
          <a:p>
            <a:r>
              <a:rPr lang="en-US"/>
              <a:t>Also check out the rubric! </a:t>
            </a:r>
          </a:p>
        </p:txBody>
      </p:sp>
    </p:spTree>
    <p:extLst>
      <p:ext uri="{BB962C8B-B14F-4D97-AF65-F5344CB8AC3E}">
        <p14:creationId xmlns:p14="http://schemas.microsoft.com/office/powerpoint/2010/main" val="317966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EBF3-0EC4-7642-A8B0-B0ACBE04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work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171D8-F606-364E-A4CB-6BED32A18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up a word document and start planning your final draft</a:t>
            </a:r>
          </a:p>
          <a:p>
            <a:pPr lvl="1"/>
            <a:r>
              <a:rPr lang="en-US" dirty="0"/>
              <a:t>What idea, argument, cultural trend, or message do you plan to respond to? </a:t>
            </a:r>
          </a:p>
          <a:p>
            <a:pPr lvl="1"/>
            <a:r>
              <a:rPr lang="en-US" dirty="0"/>
              <a:t>In a sentence, sum up your response to this message</a:t>
            </a:r>
          </a:p>
          <a:p>
            <a:pPr lvl="1"/>
            <a:r>
              <a:rPr lang="en-US" dirty="0"/>
              <a:t>How do you plan on supporting your response? </a:t>
            </a:r>
          </a:p>
          <a:p>
            <a:r>
              <a:rPr lang="en-US" dirty="0"/>
              <a:t>Work on this in class – if you have any questions, Sam and I will be walking around to check-in with each of you.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2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6BE1D-64D3-7E4D-85C3-34253D55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16DA4-511A-8E46-87BA-9299B761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Peer Response Pivot</a:t>
            </a:r>
          </a:p>
          <a:p>
            <a:r>
              <a:rPr lang="en-US" dirty="0"/>
              <a:t>Getting Ready to Submit Peer Response Final Draft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6C1FE-F0A4-0548-A856-C56E3EB1C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9" r="12416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Oval 11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3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84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C871F-98D2-4CAB-AEC7-3C830070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 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80F6-F4D9-47D5-BE57-286BE050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Finish Peer Response Final Draft </a:t>
            </a:r>
          </a:p>
          <a:p>
            <a:pPr lvl="1"/>
            <a:r>
              <a:rPr lang="en-US" dirty="0"/>
              <a:t>That’s it! </a:t>
            </a:r>
          </a:p>
          <a:p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8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3FAA-49DA-9444-9F9A-5D4FC37E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372B-8D0C-8D47-8BA1-A0ADCDF6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last “meme” that you saw online? </a:t>
            </a:r>
          </a:p>
          <a:p>
            <a:r>
              <a:rPr lang="en-US" dirty="0"/>
              <a:t>Now, explain this meme to an alien visiting earth for the first time</a:t>
            </a:r>
          </a:p>
          <a:p>
            <a:pPr lvl="1"/>
            <a:r>
              <a:rPr lang="en-US" dirty="0"/>
              <a:t>What social/cultural knowledge is necessary to understand this meme? </a:t>
            </a:r>
          </a:p>
          <a:p>
            <a:pPr lvl="1"/>
            <a:r>
              <a:rPr lang="en-US" dirty="0"/>
              <a:t>Why is the meme funny/relevant? </a:t>
            </a:r>
          </a:p>
          <a:p>
            <a:pPr lvl="1"/>
            <a:r>
              <a:rPr lang="en-US" dirty="0"/>
              <a:t>To whom specifically is it funny/relevant? </a:t>
            </a:r>
          </a:p>
        </p:txBody>
      </p:sp>
    </p:spTree>
    <p:extLst>
      <p:ext uri="{BB962C8B-B14F-4D97-AF65-F5344CB8AC3E}">
        <p14:creationId xmlns:p14="http://schemas.microsoft.com/office/powerpoint/2010/main" val="206995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14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EAA1A-F86E-4C9C-B5F4-B1421618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What are the trends here?</a:t>
            </a:r>
            <a:endParaRPr lang="en-US" sz="6000" kern="1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100AE0-F217-4876-AD06-F6E3DCF02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869" y="669394"/>
            <a:ext cx="5896183" cy="5503900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392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3234886-41EE-422A-BDEA-F47DE0B9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98" y="121607"/>
            <a:ext cx="4669777" cy="673962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5" name="Picture 5" descr="A picture containing cat, indoor, mammal, domestic cat&#10;&#10;Description automatically generated">
            <a:extLst>
              <a:ext uri="{FF2B5EF4-FFF2-40B4-BE49-F238E27FC236}">
                <a16:creationId xmlns:a16="http://schemas.microsoft.com/office/drawing/2014/main" id="{DBDA56EC-A0FA-4D5B-B662-B3550E7A1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514" y="373453"/>
            <a:ext cx="3672114" cy="55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1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4339F3CB-29A0-402D-B85D-1A0649E55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99" y="-11076"/>
            <a:ext cx="12242799" cy="68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8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3E2-2B18-4332-8EA0-C9B5CAF0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17590A7-5057-4D25-8E89-CDD724317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744" y="-46718"/>
            <a:ext cx="12272401" cy="6965799"/>
          </a:xfrm>
        </p:spPr>
      </p:pic>
    </p:spTree>
    <p:extLst>
      <p:ext uri="{BB962C8B-B14F-4D97-AF65-F5344CB8AC3E}">
        <p14:creationId xmlns:p14="http://schemas.microsoft.com/office/powerpoint/2010/main" val="390799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3A28237-7F1B-4F06-9349-96B7AA221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363" y="18597"/>
            <a:ext cx="8012989" cy="6842427"/>
          </a:xfrm>
        </p:spPr>
      </p:pic>
    </p:spTree>
    <p:extLst>
      <p:ext uri="{BB962C8B-B14F-4D97-AF65-F5344CB8AC3E}">
        <p14:creationId xmlns:p14="http://schemas.microsoft.com/office/powerpoint/2010/main" val="48522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D4CC5A2-783B-4E11-AF7B-44EDF8B9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914" y="-64737"/>
            <a:ext cx="12475027" cy="69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64598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Custom 148">
      <a:dk1>
        <a:srgbClr val="262626"/>
      </a:dk1>
      <a:lt1>
        <a:sysClr val="window" lastClr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2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1A2C2F"/>
      </a:dk2>
      <a:lt2>
        <a:srgbClr val="F1F3F0"/>
      </a:lt2>
      <a:accent1>
        <a:srgbClr val="AE4DC3"/>
      </a:accent1>
      <a:accent2>
        <a:srgbClr val="6E3FB3"/>
      </a:accent2>
      <a:accent3>
        <a:srgbClr val="4D4EC3"/>
      </a:accent3>
      <a:accent4>
        <a:srgbClr val="3B6DB1"/>
      </a:accent4>
      <a:accent5>
        <a:srgbClr val="4DB1C3"/>
      </a:accent5>
      <a:accent6>
        <a:srgbClr val="3BB193"/>
      </a:accent6>
      <a:hlink>
        <a:srgbClr val="3E93BC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179CB736B7546B72DCCCBC0F60867" ma:contentTypeVersion="7" ma:contentTypeDescription="Create a new document." ma:contentTypeScope="" ma:versionID="3d6f8c8fe686c84d99186f6d3a1386bf">
  <xsd:schema xmlns:xsd="http://www.w3.org/2001/XMLSchema" xmlns:xs="http://www.w3.org/2001/XMLSchema" xmlns:p="http://schemas.microsoft.com/office/2006/metadata/properties" xmlns:ns3="6f905b7a-ba83-4ccf-b429-e7de9b267d32" xmlns:ns4="283e0efd-8388-4d28-b026-f57dec51f0a7" targetNamespace="http://schemas.microsoft.com/office/2006/metadata/properties" ma:root="true" ma:fieldsID="eb53221f544703a4672e242ad5c20305" ns3:_="" ns4:_="">
    <xsd:import namespace="6f905b7a-ba83-4ccf-b429-e7de9b267d32"/>
    <xsd:import namespace="283e0efd-8388-4d28-b026-f57dec51f0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05b7a-ba83-4ccf-b429-e7de9b267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e0efd-8388-4d28-b026-f57dec51f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F86ED6-D4AA-4B3C-AA39-896B8D436913}">
  <ds:schemaRefs>
    <ds:schemaRef ds:uri="283e0efd-8388-4d28-b026-f57dec51f0a7"/>
    <ds:schemaRef ds:uri="6f905b7a-ba83-4ccf-b429-e7de9b267d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E917E7-C1EA-4CC4-AD94-6D487ECFB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50BD4A-18FB-41D6-8C20-5670D8C1E3D4}">
  <ds:schemaRefs>
    <ds:schemaRef ds:uri="283e0efd-8388-4d28-b026-f57dec51f0a7"/>
    <ds:schemaRef ds:uri="6f905b7a-ba83-4ccf-b429-e7de9b267d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685</Words>
  <Application>Microsoft Macintosh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 LT Pro</vt:lpstr>
      <vt:lpstr>Bierstadt</vt:lpstr>
      <vt:lpstr>Calibri</vt:lpstr>
      <vt:lpstr>Tw Cen MT</vt:lpstr>
      <vt:lpstr>BevelVTI</vt:lpstr>
      <vt:lpstr>ShapesVTI</vt:lpstr>
      <vt:lpstr>RDG 1300_P06</vt:lpstr>
      <vt:lpstr>Agenda </vt:lpstr>
      <vt:lpstr>In-class writing</vt:lpstr>
      <vt:lpstr>What are the trends 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back at the assignment sheet for the Peer Response…  </vt:lpstr>
      <vt:lpstr>Peer Response Pivot (What is the goal of this paper?)</vt:lpstr>
      <vt:lpstr>Responding to an argument</vt:lpstr>
      <vt:lpstr>Responding to an argument example</vt:lpstr>
      <vt:lpstr>Responding to a cultural/social media trend</vt:lpstr>
      <vt:lpstr>Responding to your partner’s overall message/moral</vt:lpstr>
      <vt:lpstr>Responding to your partner’s message/moral</vt:lpstr>
      <vt:lpstr>Before you write: Setting up your paper </vt:lpstr>
      <vt:lpstr>Preparing your final draft</vt:lpstr>
      <vt:lpstr>In-class work time</vt:lpstr>
      <vt:lpstr>For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RDG 1300_P06</dc:title>
  <dc:creator>Dyer, James M</dc:creator>
  <cp:lastModifiedBy>Dyer, James M</cp:lastModifiedBy>
  <cp:revision>3</cp:revision>
  <dcterms:created xsi:type="dcterms:W3CDTF">2021-10-18T04:29:41Z</dcterms:created>
  <dcterms:modified xsi:type="dcterms:W3CDTF">2021-10-26T17:08:56Z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0x01010021D179CB736B7546B72DCCCBC0F60867</vt:lpwstr>
  </property>
</Properties>
</file>