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802" r:id="rId2"/>
  </p:sldMasterIdLst>
  <p:sldIdLst>
    <p:sldId id="256" r:id="rId3"/>
    <p:sldId id="257" r:id="rId4"/>
    <p:sldId id="270" r:id="rId5"/>
    <p:sldId id="285" r:id="rId6"/>
    <p:sldId id="262" r:id="rId7"/>
    <p:sldId id="263" r:id="rId8"/>
    <p:sldId id="264" r:id="rId9"/>
    <p:sldId id="279" r:id="rId10"/>
    <p:sldId id="280" r:id="rId11"/>
    <p:sldId id="281" r:id="rId12"/>
    <p:sldId id="282" r:id="rId13"/>
    <p:sldId id="283" r:id="rId14"/>
    <p:sldId id="260" r:id="rId15"/>
    <p:sldId id="271" r:id="rId16"/>
    <p:sldId id="273" r:id="rId17"/>
    <p:sldId id="274" r:id="rId18"/>
    <p:sldId id="275" r:id="rId19"/>
    <p:sldId id="265" r:id="rId20"/>
    <p:sldId id="276" r:id="rId21"/>
    <p:sldId id="277" r:id="rId22"/>
    <p:sldId id="284"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p:restoredTop sz="95890"/>
  </p:normalViewPr>
  <p:slideViewPr>
    <p:cSldViewPr snapToGrid="0" snapToObjects="1">
      <p:cViewPr varScale="1">
        <p:scale>
          <a:sx n="128" d="100"/>
          <a:sy n="128"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8D14F-5D0E-428C-87E0-7D01B7C2FD7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B5F0689-55F0-45EB-AB61-BAACD790B25D}">
      <dgm:prSet/>
      <dgm:spPr/>
      <dgm:t>
        <a:bodyPr/>
        <a:lstStyle/>
        <a:p>
          <a:r>
            <a:rPr lang="en-US"/>
            <a:t>False Dichotomy (the myth that there are only two choices)</a:t>
          </a:r>
        </a:p>
      </dgm:t>
    </dgm:pt>
    <dgm:pt modelId="{BF08CD6F-81FB-496D-8119-E9CD732391C2}" type="parTrans" cxnId="{76809DF3-723B-410B-9031-678E9F9159BB}">
      <dgm:prSet/>
      <dgm:spPr/>
      <dgm:t>
        <a:bodyPr/>
        <a:lstStyle/>
        <a:p>
          <a:endParaRPr lang="en-US"/>
        </a:p>
      </dgm:t>
    </dgm:pt>
    <dgm:pt modelId="{FEC035BC-8A44-4099-B29A-684485555FC6}" type="sibTrans" cxnId="{76809DF3-723B-410B-9031-678E9F9159BB}">
      <dgm:prSet/>
      <dgm:spPr/>
      <dgm:t>
        <a:bodyPr/>
        <a:lstStyle/>
        <a:p>
          <a:endParaRPr lang="en-US"/>
        </a:p>
      </dgm:t>
    </dgm:pt>
    <dgm:pt modelId="{D44BA429-BD78-4C21-A4D0-F0E85BBFDEA1}">
      <dgm:prSet/>
      <dgm:spPr/>
      <dgm:t>
        <a:bodyPr/>
        <a:lstStyle/>
        <a:p>
          <a:r>
            <a:rPr lang="en-US"/>
            <a:t>It is fully possible (and, honestly, preferable) to agree/disagree partially with an argument, rather than wholesale </a:t>
          </a:r>
        </a:p>
      </dgm:t>
    </dgm:pt>
    <dgm:pt modelId="{D9F05354-B738-440C-BA6D-FC103BF0CEE0}" type="parTrans" cxnId="{3C4A66D7-EC9A-46EC-90CB-1A569212C3CE}">
      <dgm:prSet/>
      <dgm:spPr/>
      <dgm:t>
        <a:bodyPr/>
        <a:lstStyle/>
        <a:p>
          <a:endParaRPr lang="en-US"/>
        </a:p>
      </dgm:t>
    </dgm:pt>
    <dgm:pt modelId="{1EBA4233-1CB5-4F57-9738-0C4237D4E1F3}" type="sibTrans" cxnId="{3C4A66D7-EC9A-46EC-90CB-1A569212C3CE}">
      <dgm:prSet/>
      <dgm:spPr/>
      <dgm:t>
        <a:bodyPr/>
        <a:lstStyle/>
        <a:p>
          <a:endParaRPr lang="en-US"/>
        </a:p>
      </dgm:t>
    </dgm:pt>
    <dgm:pt modelId="{52BEE634-E0B7-4ABA-B258-6181C970BD91}">
      <dgm:prSet/>
      <dgm:spPr/>
      <dgm:t>
        <a:bodyPr/>
        <a:lstStyle/>
        <a:p>
          <a:r>
            <a:rPr lang="en-US"/>
            <a:t>When agreeing/disagreeing, it is crucial to give space to a counter-argument</a:t>
          </a:r>
        </a:p>
      </dgm:t>
    </dgm:pt>
    <dgm:pt modelId="{6C53218A-3BFE-4EC3-B30F-810ECFC19DA2}" type="parTrans" cxnId="{D30CF8DD-EF0B-4E05-ABD7-9C372C90CD63}">
      <dgm:prSet/>
      <dgm:spPr/>
      <dgm:t>
        <a:bodyPr/>
        <a:lstStyle/>
        <a:p>
          <a:endParaRPr lang="en-US"/>
        </a:p>
      </dgm:t>
    </dgm:pt>
    <dgm:pt modelId="{59FE8995-0747-45C1-B6BF-7D0ECFB64F6B}" type="sibTrans" cxnId="{D30CF8DD-EF0B-4E05-ABD7-9C372C90CD63}">
      <dgm:prSet/>
      <dgm:spPr/>
      <dgm:t>
        <a:bodyPr/>
        <a:lstStyle/>
        <a:p>
          <a:endParaRPr lang="en-US"/>
        </a:p>
      </dgm:t>
    </dgm:pt>
    <dgm:pt modelId="{FFE1A560-2DDB-2E40-B5E6-7F980263E795}" type="pres">
      <dgm:prSet presAssocID="{FCC8D14F-5D0E-428C-87E0-7D01B7C2FD7D}" presName="linear" presStyleCnt="0">
        <dgm:presLayoutVars>
          <dgm:animLvl val="lvl"/>
          <dgm:resizeHandles val="exact"/>
        </dgm:presLayoutVars>
      </dgm:prSet>
      <dgm:spPr/>
    </dgm:pt>
    <dgm:pt modelId="{1069A187-D667-684C-BF04-512F738CD6F9}" type="pres">
      <dgm:prSet presAssocID="{EB5F0689-55F0-45EB-AB61-BAACD790B25D}" presName="parentText" presStyleLbl="node1" presStyleIdx="0" presStyleCnt="3">
        <dgm:presLayoutVars>
          <dgm:chMax val="0"/>
          <dgm:bulletEnabled val="1"/>
        </dgm:presLayoutVars>
      </dgm:prSet>
      <dgm:spPr/>
    </dgm:pt>
    <dgm:pt modelId="{9D6E0E13-B324-E141-BBB1-550812CD73DB}" type="pres">
      <dgm:prSet presAssocID="{FEC035BC-8A44-4099-B29A-684485555FC6}" presName="spacer" presStyleCnt="0"/>
      <dgm:spPr/>
    </dgm:pt>
    <dgm:pt modelId="{AF506F85-0B42-E543-9B6D-8122C0D7EBF4}" type="pres">
      <dgm:prSet presAssocID="{D44BA429-BD78-4C21-A4D0-F0E85BBFDEA1}" presName="parentText" presStyleLbl="node1" presStyleIdx="1" presStyleCnt="3">
        <dgm:presLayoutVars>
          <dgm:chMax val="0"/>
          <dgm:bulletEnabled val="1"/>
        </dgm:presLayoutVars>
      </dgm:prSet>
      <dgm:spPr/>
    </dgm:pt>
    <dgm:pt modelId="{8189A5E0-DF6E-794F-A1C6-D1A7E7B39C3C}" type="pres">
      <dgm:prSet presAssocID="{1EBA4233-1CB5-4F57-9738-0C4237D4E1F3}" presName="spacer" presStyleCnt="0"/>
      <dgm:spPr/>
    </dgm:pt>
    <dgm:pt modelId="{05D46BA4-FBAC-EB4F-876B-04445D9E3391}" type="pres">
      <dgm:prSet presAssocID="{52BEE634-E0B7-4ABA-B258-6181C970BD91}" presName="parentText" presStyleLbl="node1" presStyleIdx="2" presStyleCnt="3">
        <dgm:presLayoutVars>
          <dgm:chMax val="0"/>
          <dgm:bulletEnabled val="1"/>
        </dgm:presLayoutVars>
      </dgm:prSet>
      <dgm:spPr/>
    </dgm:pt>
  </dgm:ptLst>
  <dgm:cxnLst>
    <dgm:cxn modelId="{BD81170A-4351-074D-9637-EA685416D48A}" type="presOf" srcId="{52BEE634-E0B7-4ABA-B258-6181C970BD91}" destId="{05D46BA4-FBAC-EB4F-876B-04445D9E3391}" srcOrd="0" destOrd="0" presId="urn:microsoft.com/office/officeart/2005/8/layout/vList2"/>
    <dgm:cxn modelId="{C3607545-A051-5045-9D47-5AB37FE5FB35}" type="presOf" srcId="{FCC8D14F-5D0E-428C-87E0-7D01B7C2FD7D}" destId="{FFE1A560-2DDB-2E40-B5E6-7F980263E795}" srcOrd="0" destOrd="0" presId="urn:microsoft.com/office/officeart/2005/8/layout/vList2"/>
    <dgm:cxn modelId="{2ABA03CA-5203-4F44-9EED-866682354D9E}" type="presOf" srcId="{D44BA429-BD78-4C21-A4D0-F0E85BBFDEA1}" destId="{AF506F85-0B42-E543-9B6D-8122C0D7EBF4}" srcOrd="0" destOrd="0" presId="urn:microsoft.com/office/officeart/2005/8/layout/vList2"/>
    <dgm:cxn modelId="{3C4A66D7-EC9A-46EC-90CB-1A569212C3CE}" srcId="{FCC8D14F-5D0E-428C-87E0-7D01B7C2FD7D}" destId="{D44BA429-BD78-4C21-A4D0-F0E85BBFDEA1}" srcOrd="1" destOrd="0" parTransId="{D9F05354-B738-440C-BA6D-FC103BF0CEE0}" sibTransId="{1EBA4233-1CB5-4F57-9738-0C4237D4E1F3}"/>
    <dgm:cxn modelId="{D30CF8DD-EF0B-4E05-ABD7-9C372C90CD63}" srcId="{FCC8D14F-5D0E-428C-87E0-7D01B7C2FD7D}" destId="{52BEE634-E0B7-4ABA-B258-6181C970BD91}" srcOrd="2" destOrd="0" parTransId="{6C53218A-3BFE-4EC3-B30F-810ECFC19DA2}" sibTransId="{59FE8995-0747-45C1-B6BF-7D0ECFB64F6B}"/>
    <dgm:cxn modelId="{76809DF3-723B-410B-9031-678E9F9159BB}" srcId="{FCC8D14F-5D0E-428C-87E0-7D01B7C2FD7D}" destId="{EB5F0689-55F0-45EB-AB61-BAACD790B25D}" srcOrd="0" destOrd="0" parTransId="{BF08CD6F-81FB-496D-8119-E9CD732391C2}" sibTransId="{FEC035BC-8A44-4099-B29A-684485555FC6}"/>
    <dgm:cxn modelId="{97DBF7F3-C7C2-B343-9C2B-0DFE6866F08E}" type="presOf" srcId="{EB5F0689-55F0-45EB-AB61-BAACD790B25D}" destId="{1069A187-D667-684C-BF04-512F738CD6F9}" srcOrd="0" destOrd="0" presId="urn:microsoft.com/office/officeart/2005/8/layout/vList2"/>
    <dgm:cxn modelId="{78FF600D-E854-6946-B696-BC4FA22956E0}" type="presParOf" srcId="{FFE1A560-2DDB-2E40-B5E6-7F980263E795}" destId="{1069A187-D667-684C-BF04-512F738CD6F9}" srcOrd="0" destOrd="0" presId="urn:microsoft.com/office/officeart/2005/8/layout/vList2"/>
    <dgm:cxn modelId="{87E39892-3AA9-AF4E-A876-27E00D3C7A7C}" type="presParOf" srcId="{FFE1A560-2DDB-2E40-B5E6-7F980263E795}" destId="{9D6E0E13-B324-E141-BBB1-550812CD73DB}" srcOrd="1" destOrd="0" presId="urn:microsoft.com/office/officeart/2005/8/layout/vList2"/>
    <dgm:cxn modelId="{BB1EA178-8398-C44D-8089-881A882F4061}" type="presParOf" srcId="{FFE1A560-2DDB-2E40-B5E6-7F980263E795}" destId="{AF506F85-0B42-E543-9B6D-8122C0D7EBF4}" srcOrd="2" destOrd="0" presId="urn:microsoft.com/office/officeart/2005/8/layout/vList2"/>
    <dgm:cxn modelId="{C799C72B-0F98-B44D-B992-7DDE358464AD}" type="presParOf" srcId="{FFE1A560-2DDB-2E40-B5E6-7F980263E795}" destId="{8189A5E0-DF6E-794F-A1C6-D1A7E7B39C3C}" srcOrd="3" destOrd="0" presId="urn:microsoft.com/office/officeart/2005/8/layout/vList2"/>
    <dgm:cxn modelId="{FCE7DB13-3CBF-EB48-8CFF-D4F5F72D21FA}" type="presParOf" srcId="{FFE1A560-2DDB-2E40-B5E6-7F980263E795}" destId="{05D46BA4-FBAC-EB4F-876B-04445D9E339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1E984-2E72-4125-9DE6-2BB8D524801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5C3C0F6-3642-4768-9938-4E71667ACD1F}">
      <dgm:prSet/>
      <dgm:spPr/>
      <dgm:t>
        <a:bodyPr/>
        <a:lstStyle/>
        <a:p>
          <a:r>
            <a:rPr lang="en-US"/>
            <a:t>Connect this back to your experience writing your own paper. How did your approaches to this assignment differ? How are they similar? </a:t>
          </a:r>
        </a:p>
      </dgm:t>
    </dgm:pt>
    <dgm:pt modelId="{1C80795F-12E1-43B7-81F6-2551385121C1}" type="parTrans" cxnId="{1773D582-F128-470E-9CAE-4C426A7AA0A6}">
      <dgm:prSet/>
      <dgm:spPr/>
      <dgm:t>
        <a:bodyPr/>
        <a:lstStyle/>
        <a:p>
          <a:endParaRPr lang="en-US"/>
        </a:p>
      </dgm:t>
    </dgm:pt>
    <dgm:pt modelId="{658A8905-D1B5-4FBB-AB62-3E22359E3EFD}" type="sibTrans" cxnId="{1773D582-F128-470E-9CAE-4C426A7AA0A6}">
      <dgm:prSet/>
      <dgm:spPr/>
      <dgm:t>
        <a:bodyPr/>
        <a:lstStyle/>
        <a:p>
          <a:endParaRPr lang="en-US"/>
        </a:p>
      </dgm:t>
    </dgm:pt>
    <dgm:pt modelId="{EDADF611-DE43-41C2-8A24-25E21FD880EA}">
      <dgm:prSet/>
      <dgm:spPr/>
      <dgm:t>
        <a:bodyPr/>
        <a:lstStyle/>
        <a:p>
          <a:r>
            <a:rPr lang="en-US"/>
            <a:t>Connect this back to anything else that you’ve read/watched throughout the course of this semester. </a:t>
          </a:r>
        </a:p>
      </dgm:t>
    </dgm:pt>
    <dgm:pt modelId="{0E56D51D-5C35-450B-BE2B-26F574AB17D8}" type="parTrans" cxnId="{A2E0F1D1-E6BE-4C7F-9D87-2C2B3786C6DB}">
      <dgm:prSet/>
      <dgm:spPr/>
      <dgm:t>
        <a:bodyPr/>
        <a:lstStyle/>
        <a:p>
          <a:endParaRPr lang="en-US"/>
        </a:p>
      </dgm:t>
    </dgm:pt>
    <dgm:pt modelId="{76F2C949-B141-44F3-8BB7-3EE05410BD51}" type="sibTrans" cxnId="{A2E0F1D1-E6BE-4C7F-9D87-2C2B3786C6DB}">
      <dgm:prSet/>
      <dgm:spPr/>
      <dgm:t>
        <a:bodyPr/>
        <a:lstStyle/>
        <a:p>
          <a:endParaRPr lang="en-US"/>
        </a:p>
      </dgm:t>
    </dgm:pt>
    <dgm:pt modelId="{44AF1AAA-18AC-8949-8B65-BAE7B3039EFA}" type="pres">
      <dgm:prSet presAssocID="{D451E984-2E72-4125-9DE6-2BB8D5248012}" presName="linear" presStyleCnt="0">
        <dgm:presLayoutVars>
          <dgm:animLvl val="lvl"/>
          <dgm:resizeHandles val="exact"/>
        </dgm:presLayoutVars>
      </dgm:prSet>
      <dgm:spPr/>
    </dgm:pt>
    <dgm:pt modelId="{9898682B-8170-4641-9971-630E1A3F858E}" type="pres">
      <dgm:prSet presAssocID="{45C3C0F6-3642-4768-9938-4E71667ACD1F}" presName="parentText" presStyleLbl="node1" presStyleIdx="0" presStyleCnt="2">
        <dgm:presLayoutVars>
          <dgm:chMax val="0"/>
          <dgm:bulletEnabled val="1"/>
        </dgm:presLayoutVars>
      </dgm:prSet>
      <dgm:spPr/>
    </dgm:pt>
    <dgm:pt modelId="{34CFAF85-73AA-B94C-917A-96392AE21654}" type="pres">
      <dgm:prSet presAssocID="{658A8905-D1B5-4FBB-AB62-3E22359E3EFD}" presName="spacer" presStyleCnt="0"/>
      <dgm:spPr/>
    </dgm:pt>
    <dgm:pt modelId="{8C2D95C9-5C02-CB4A-88EB-625781FC06A3}" type="pres">
      <dgm:prSet presAssocID="{EDADF611-DE43-41C2-8A24-25E21FD880EA}" presName="parentText" presStyleLbl="node1" presStyleIdx="1" presStyleCnt="2">
        <dgm:presLayoutVars>
          <dgm:chMax val="0"/>
          <dgm:bulletEnabled val="1"/>
        </dgm:presLayoutVars>
      </dgm:prSet>
      <dgm:spPr/>
    </dgm:pt>
  </dgm:ptLst>
  <dgm:cxnLst>
    <dgm:cxn modelId="{28C26E0E-9F56-4B4F-A8BF-DD98087D30D1}" type="presOf" srcId="{EDADF611-DE43-41C2-8A24-25E21FD880EA}" destId="{8C2D95C9-5C02-CB4A-88EB-625781FC06A3}" srcOrd="0" destOrd="0" presId="urn:microsoft.com/office/officeart/2005/8/layout/vList2"/>
    <dgm:cxn modelId="{DE67D96F-85BD-6B4C-A1C4-3B98D8734526}" type="presOf" srcId="{45C3C0F6-3642-4768-9938-4E71667ACD1F}" destId="{9898682B-8170-4641-9971-630E1A3F858E}" srcOrd="0" destOrd="0" presId="urn:microsoft.com/office/officeart/2005/8/layout/vList2"/>
    <dgm:cxn modelId="{1773D582-F128-470E-9CAE-4C426A7AA0A6}" srcId="{D451E984-2E72-4125-9DE6-2BB8D5248012}" destId="{45C3C0F6-3642-4768-9938-4E71667ACD1F}" srcOrd="0" destOrd="0" parTransId="{1C80795F-12E1-43B7-81F6-2551385121C1}" sibTransId="{658A8905-D1B5-4FBB-AB62-3E22359E3EFD}"/>
    <dgm:cxn modelId="{C5A0A8C3-C2DB-C442-A55C-A88C874CF076}" type="presOf" srcId="{D451E984-2E72-4125-9DE6-2BB8D5248012}" destId="{44AF1AAA-18AC-8949-8B65-BAE7B3039EFA}" srcOrd="0" destOrd="0" presId="urn:microsoft.com/office/officeart/2005/8/layout/vList2"/>
    <dgm:cxn modelId="{A2E0F1D1-E6BE-4C7F-9D87-2C2B3786C6DB}" srcId="{D451E984-2E72-4125-9DE6-2BB8D5248012}" destId="{EDADF611-DE43-41C2-8A24-25E21FD880EA}" srcOrd="1" destOrd="0" parTransId="{0E56D51D-5C35-450B-BE2B-26F574AB17D8}" sibTransId="{76F2C949-B141-44F3-8BB7-3EE05410BD51}"/>
    <dgm:cxn modelId="{23DFB309-E0D9-7148-B1B4-79720F634B70}" type="presParOf" srcId="{44AF1AAA-18AC-8949-8B65-BAE7B3039EFA}" destId="{9898682B-8170-4641-9971-630E1A3F858E}" srcOrd="0" destOrd="0" presId="urn:microsoft.com/office/officeart/2005/8/layout/vList2"/>
    <dgm:cxn modelId="{0C6C0FC0-39A7-2B45-8B6F-BF233088036D}" type="presParOf" srcId="{44AF1AAA-18AC-8949-8B65-BAE7B3039EFA}" destId="{34CFAF85-73AA-B94C-917A-96392AE21654}" srcOrd="1" destOrd="0" presId="urn:microsoft.com/office/officeart/2005/8/layout/vList2"/>
    <dgm:cxn modelId="{3EDCB0FA-8A21-5549-9471-A8B8FA54F040}" type="presParOf" srcId="{44AF1AAA-18AC-8949-8B65-BAE7B3039EFA}" destId="{8C2D95C9-5C02-CB4A-88EB-625781FC06A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9A187-D667-684C-BF04-512F738CD6F9}">
      <dsp:nvSpPr>
        <dsp:cNvPr id="0" name=""/>
        <dsp:cNvSpPr/>
      </dsp:nvSpPr>
      <dsp:spPr>
        <a:xfrm>
          <a:off x="0" y="29512"/>
          <a:ext cx="6055450" cy="18099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False Dichotomy (the myth that there are only two choices)</a:t>
          </a:r>
        </a:p>
      </dsp:txBody>
      <dsp:txXfrm>
        <a:off x="88356" y="117868"/>
        <a:ext cx="5878738" cy="1633278"/>
      </dsp:txXfrm>
    </dsp:sp>
    <dsp:sp modelId="{AF506F85-0B42-E543-9B6D-8122C0D7EBF4}">
      <dsp:nvSpPr>
        <dsp:cNvPr id="0" name=""/>
        <dsp:cNvSpPr/>
      </dsp:nvSpPr>
      <dsp:spPr>
        <a:xfrm>
          <a:off x="0" y="1914382"/>
          <a:ext cx="6055450" cy="1809990"/>
        </a:xfrm>
        <a:prstGeom prst="roundRect">
          <a:avLst/>
        </a:prstGeom>
        <a:solidFill>
          <a:schemeClr val="accent2">
            <a:hueOff val="-2968397"/>
            <a:satOff val="0"/>
            <a:lumOff val="-1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 is fully possible (and, honestly, preferable) to agree/disagree partially with an argument, rather than wholesale </a:t>
          </a:r>
        </a:p>
      </dsp:txBody>
      <dsp:txXfrm>
        <a:off x="88356" y="2002738"/>
        <a:ext cx="5878738" cy="1633278"/>
      </dsp:txXfrm>
    </dsp:sp>
    <dsp:sp modelId="{05D46BA4-FBAC-EB4F-876B-04445D9E3391}">
      <dsp:nvSpPr>
        <dsp:cNvPr id="0" name=""/>
        <dsp:cNvSpPr/>
      </dsp:nvSpPr>
      <dsp:spPr>
        <a:xfrm>
          <a:off x="0" y="3799252"/>
          <a:ext cx="6055450" cy="1809990"/>
        </a:xfrm>
        <a:prstGeom prst="roundRect">
          <a:avLst/>
        </a:prstGeom>
        <a:solidFill>
          <a:schemeClr val="accent2">
            <a:hueOff val="-5936795"/>
            <a:satOff val="0"/>
            <a:lumOff val="-2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When agreeing/disagreeing, it is crucial to give space to a counter-argument</a:t>
          </a:r>
        </a:p>
      </dsp:txBody>
      <dsp:txXfrm>
        <a:off x="88356" y="3887608"/>
        <a:ext cx="5878738" cy="1633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8682B-8170-4641-9971-630E1A3F858E}">
      <dsp:nvSpPr>
        <dsp:cNvPr id="0" name=""/>
        <dsp:cNvSpPr/>
      </dsp:nvSpPr>
      <dsp:spPr>
        <a:xfrm>
          <a:off x="0" y="2737"/>
          <a:ext cx="6055450" cy="2770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Connect this back to your experience writing your own paper. How did your approaches to this assignment differ? How are they similar? </a:t>
          </a:r>
        </a:p>
      </dsp:txBody>
      <dsp:txXfrm>
        <a:off x="135248" y="137985"/>
        <a:ext cx="5784954" cy="2500063"/>
      </dsp:txXfrm>
    </dsp:sp>
    <dsp:sp modelId="{8C2D95C9-5C02-CB4A-88EB-625781FC06A3}">
      <dsp:nvSpPr>
        <dsp:cNvPr id="0" name=""/>
        <dsp:cNvSpPr/>
      </dsp:nvSpPr>
      <dsp:spPr>
        <a:xfrm>
          <a:off x="0" y="2865457"/>
          <a:ext cx="6055450" cy="2770559"/>
        </a:xfrm>
        <a:prstGeom prst="roundRect">
          <a:avLst/>
        </a:prstGeom>
        <a:solidFill>
          <a:schemeClr val="accent2">
            <a:hueOff val="-5936795"/>
            <a:satOff val="0"/>
            <a:lumOff val="-2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Connect this back to anything else that you’ve read/watched throughout the course of this semester. </a:t>
          </a:r>
        </a:p>
      </dsp:txBody>
      <dsp:txXfrm>
        <a:off x="135248" y="3000705"/>
        <a:ext cx="5784954" cy="25000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10/21/21</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43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10/21/21</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7924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10/21/21</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635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10/21/21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095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10/21/21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94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56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9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928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86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04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10/21/21</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426080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9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552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10/21/21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8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10/21/21</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6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10/21/21</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58529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10/21/21</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2322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10/21/21</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656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10/21/21</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2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10/21/21</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9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10/21/21</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31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10/21/21</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4607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800" r:id="rId6"/>
    <p:sldLayoutId id="2147483795" r:id="rId7"/>
    <p:sldLayoutId id="2147483796" r:id="rId8"/>
    <p:sldLayoutId id="2147483797" r:id="rId9"/>
    <p:sldLayoutId id="2147483799" r:id="rId10"/>
    <p:sldLayoutId id="2147483798"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10/21/21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58625020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86230F49-7FFF-4471-8A64-33B1F4CF1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nt">
            <a:extLst>
              <a:ext uri="{FF2B5EF4-FFF2-40B4-BE49-F238E27FC236}">
                <a16:creationId xmlns:a16="http://schemas.microsoft.com/office/drawing/2014/main" id="{ABCED6B1-E99D-4963-BCB1-2C5FC2B7E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5742" y="-8300"/>
            <a:ext cx="5296257"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4580597"/>
          </a:xfrm>
          <a:prstGeom prst="rect">
            <a:avLst/>
          </a:prstGeom>
          <a:ln>
            <a:noFill/>
          </a:ln>
          <a:effectLst>
            <a:outerShdw blurRad="596900" dist="381000" dir="8820000" sx="90000" sy="90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84615-BC27-5743-B30B-21A46051DD03}"/>
              </a:ext>
            </a:extLst>
          </p:cNvPr>
          <p:cNvSpPr>
            <a:spLocks noGrp="1"/>
          </p:cNvSpPr>
          <p:nvPr>
            <p:ph type="ctrTitle"/>
          </p:nvPr>
        </p:nvSpPr>
        <p:spPr>
          <a:xfrm>
            <a:off x="765613" y="3200400"/>
            <a:ext cx="5458051" cy="1057092"/>
          </a:xfrm>
        </p:spPr>
        <p:txBody>
          <a:bodyPr anchor="t">
            <a:normAutofit/>
          </a:bodyPr>
          <a:lstStyle/>
          <a:p>
            <a:r>
              <a:rPr lang="en-US" dirty="0"/>
              <a:t>RDG 1300_P07</a:t>
            </a:r>
          </a:p>
        </p:txBody>
      </p:sp>
      <p:sp>
        <p:nvSpPr>
          <p:cNvPr id="3" name="Subtitle 2">
            <a:extLst>
              <a:ext uri="{FF2B5EF4-FFF2-40B4-BE49-F238E27FC236}">
                <a16:creationId xmlns:a16="http://schemas.microsoft.com/office/drawing/2014/main" id="{22E83F0A-6C69-E24D-93CD-F9F2C7F47237}"/>
              </a:ext>
            </a:extLst>
          </p:cNvPr>
          <p:cNvSpPr>
            <a:spLocks noGrp="1"/>
          </p:cNvSpPr>
          <p:nvPr>
            <p:ph type="subTitle" idx="1"/>
          </p:nvPr>
        </p:nvSpPr>
        <p:spPr>
          <a:xfrm>
            <a:off x="765499" y="4580596"/>
            <a:ext cx="5609447" cy="2061364"/>
          </a:xfrm>
        </p:spPr>
        <p:txBody>
          <a:bodyPr anchor="b">
            <a:normAutofit/>
          </a:bodyPr>
          <a:lstStyle/>
          <a:p>
            <a:pPr>
              <a:lnSpc>
                <a:spcPct val="100000"/>
              </a:lnSpc>
            </a:pPr>
            <a:r>
              <a:rPr lang="en-US" sz="2000" dirty="0"/>
              <a:t>Thursday, 10.21</a:t>
            </a:r>
          </a:p>
          <a:p>
            <a:pPr>
              <a:lnSpc>
                <a:spcPct val="100000"/>
              </a:lnSpc>
            </a:pPr>
            <a:r>
              <a:rPr lang="en-US" sz="2000" b="1" dirty="0"/>
              <a:t>For the start of class: </a:t>
            </a:r>
          </a:p>
          <a:p>
            <a:pPr marL="342900" indent="-342900">
              <a:lnSpc>
                <a:spcPct val="100000"/>
              </a:lnSpc>
              <a:buFontTx/>
              <a:buChar char="-"/>
            </a:pPr>
            <a:r>
              <a:rPr lang="en-US" sz="2000" dirty="0"/>
              <a:t>Have your computer’s open to Canvas</a:t>
            </a:r>
          </a:p>
          <a:p>
            <a:pPr marL="342900" indent="-342900">
              <a:lnSpc>
                <a:spcPct val="100000"/>
              </a:lnSpc>
              <a:buFontTx/>
              <a:buChar char="-"/>
            </a:pPr>
            <a:r>
              <a:rPr lang="en-US" sz="2000" dirty="0"/>
              <a:t>Have access to your partner’s ENG1310 paper (the one you read for Reading Response #8</a:t>
            </a:r>
          </a:p>
        </p:txBody>
      </p:sp>
      <p:pic>
        <p:nvPicPr>
          <p:cNvPr id="4" name="Picture 3">
            <a:extLst>
              <a:ext uri="{FF2B5EF4-FFF2-40B4-BE49-F238E27FC236}">
                <a16:creationId xmlns:a16="http://schemas.microsoft.com/office/drawing/2014/main" id="{33F39396-9695-43A8-95FB-D4C6A3A0AFB6}"/>
              </a:ext>
            </a:extLst>
          </p:cNvPr>
          <p:cNvPicPr>
            <a:picLocks noChangeAspect="1"/>
          </p:cNvPicPr>
          <p:nvPr/>
        </p:nvPicPr>
        <p:blipFill rotWithShape="1">
          <a:blip r:embed="rId2"/>
          <a:srcRect r="13595"/>
          <a:stretch/>
        </p:blipFill>
        <p:spPr>
          <a:xfrm>
            <a:off x="6895742" y="-8302"/>
            <a:ext cx="5296257" cy="4597197"/>
          </a:xfrm>
          <a:prstGeom prst="rect">
            <a:avLst/>
          </a:prstGeom>
        </p:spPr>
      </p:pic>
      <p:cxnSp>
        <p:nvCxnSpPr>
          <p:cNvPr id="24" name="Straight Connector 23">
            <a:extLst>
              <a:ext uri="{FF2B5EF4-FFF2-40B4-BE49-F238E27FC236}">
                <a16:creationId xmlns:a16="http://schemas.microsoft.com/office/drawing/2014/main" id="{B6297268-1B4B-4EAB-B8C5-91187E87FF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1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5FEF9-BE05-2249-B28A-D6E30D6B4C05}"/>
              </a:ext>
            </a:extLst>
          </p:cNvPr>
          <p:cNvSpPr>
            <a:spLocks noGrp="1"/>
          </p:cNvSpPr>
          <p:nvPr>
            <p:ph type="title"/>
          </p:nvPr>
        </p:nvSpPr>
        <p:spPr>
          <a:xfrm>
            <a:off x="6788582" y="858983"/>
            <a:ext cx="3968783" cy="2021378"/>
          </a:xfrm>
        </p:spPr>
        <p:txBody>
          <a:bodyPr>
            <a:normAutofit fontScale="90000"/>
          </a:bodyPr>
          <a:lstStyle/>
          <a:p>
            <a:r>
              <a:rPr lang="en-US" sz="4800" dirty="0"/>
              <a:t>Building the Argument Stool</a:t>
            </a:r>
          </a:p>
        </p:txBody>
      </p:sp>
      <p:pic>
        <p:nvPicPr>
          <p:cNvPr id="5" name="Content Placeholder 4" descr="A close-up of a table&#10;&#10;Description automatically generated with medium confidence">
            <a:extLst>
              <a:ext uri="{FF2B5EF4-FFF2-40B4-BE49-F238E27FC236}">
                <a16:creationId xmlns:a16="http://schemas.microsoft.com/office/drawing/2014/main" id="{B8DCB8C5-0476-2C4F-B39A-AEFBCC177E74}"/>
              </a:ext>
            </a:extLst>
          </p:cNvPr>
          <p:cNvPicPr>
            <a:picLocks noChangeAspect="1"/>
          </p:cNvPicPr>
          <p:nvPr/>
        </p:nvPicPr>
        <p:blipFill rotWithShape="1">
          <a:blip r:embed="rId2"/>
          <a:srcRect t="958" r="2" b="10023"/>
          <a:stretch/>
        </p:blipFill>
        <p:spPr>
          <a:xfrm rot="459431">
            <a:off x="776731" y="1798850"/>
            <a:ext cx="3849956" cy="4141694"/>
          </a:xfrm>
          <a:prstGeom prst="rect">
            <a:avLst/>
          </a:prstGeom>
        </p:spPr>
      </p:pic>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17A7CCE-3E93-1A48-9D37-31030F5DBA46}"/>
              </a:ext>
            </a:extLst>
          </p:cNvPr>
          <p:cNvSpPr>
            <a:spLocks noGrp="1"/>
          </p:cNvSpPr>
          <p:nvPr>
            <p:ph idx="1"/>
          </p:nvPr>
        </p:nvSpPr>
        <p:spPr>
          <a:xfrm>
            <a:off x="6096000" y="2750126"/>
            <a:ext cx="5047004" cy="3261789"/>
          </a:xfrm>
        </p:spPr>
        <p:txBody>
          <a:bodyPr/>
          <a:lstStyle/>
          <a:p>
            <a:r>
              <a:rPr lang="en-US" dirty="0"/>
              <a:t>However, additional scrutiny might reveal some weaknesses</a:t>
            </a:r>
          </a:p>
          <a:p>
            <a:pPr marL="342900" indent="-342900">
              <a:buFont typeface="Arial" panose="020B0604020202020204" pitchFamily="34" charset="0"/>
              <a:buChar char="•"/>
            </a:pPr>
            <a:r>
              <a:rPr lang="en-US" dirty="0"/>
              <a:t>The legs might be weak, wobbly or termite-infested </a:t>
            </a:r>
          </a:p>
          <a:p>
            <a:pPr marL="342900" indent="-342900">
              <a:buFont typeface="Arial" panose="020B0604020202020204" pitchFamily="34" charset="0"/>
              <a:buChar char="•"/>
            </a:pPr>
            <a:r>
              <a:rPr lang="en-US" dirty="0"/>
              <a:t>The seat might be splintered, or feel insecure </a:t>
            </a:r>
          </a:p>
        </p:txBody>
      </p:sp>
      <p:sp>
        <p:nvSpPr>
          <p:cNvPr id="11" name="TextBox 10">
            <a:extLst>
              <a:ext uri="{FF2B5EF4-FFF2-40B4-BE49-F238E27FC236}">
                <a16:creationId xmlns:a16="http://schemas.microsoft.com/office/drawing/2014/main" id="{1EEF2793-DBF6-5843-B24F-5EEDA8EB6F4F}"/>
              </a:ext>
            </a:extLst>
          </p:cNvPr>
          <p:cNvSpPr txBox="1"/>
          <p:nvPr/>
        </p:nvSpPr>
        <p:spPr>
          <a:xfrm rot="598031">
            <a:off x="2246769" y="1959903"/>
            <a:ext cx="1479176" cy="553998"/>
          </a:xfrm>
          <a:prstGeom prst="rect">
            <a:avLst/>
          </a:prstGeom>
          <a:noFill/>
        </p:spPr>
        <p:txBody>
          <a:bodyPr wrap="square" rtlCol="0">
            <a:spAutoFit/>
          </a:bodyPr>
          <a:lstStyle/>
          <a:p>
            <a:r>
              <a:rPr lang="en-US" sz="3000" b="1" dirty="0"/>
              <a:t>Thesis </a:t>
            </a:r>
          </a:p>
        </p:txBody>
      </p:sp>
      <p:sp>
        <p:nvSpPr>
          <p:cNvPr id="15" name="TextBox 14">
            <a:extLst>
              <a:ext uri="{FF2B5EF4-FFF2-40B4-BE49-F238E27FC236}">
                <a16:creationId xmlns:a16="http://schemas.microsoft.com/office/drawing/2014/main" id="{4C8B2132-684C-564E-98F9-19726D3B5540}"/>
              </a:ext>
            </a:extLst>
          </p:cNvPr>
          <p:cNvSpPr txBox="1"/>
          <p:nvPr/>
        </p:nvSpPr>
        <p:spPr>
          <a:xfrm rot="5400000">
            <a:off x="2663776" y="4334118"/>
            <a:ext cx="3685296" cy="553998"/>
          </a:xfrm>
          <a:prstGeom prst="rect">
            <a:avLst/>
          </a:prstGeom>
          <a:noFill/>
        </p:spPr>
        <p:txBody>
          <a:bodyPr wrap="square" rtlCol="0">
            <a:spAutoFit/>
          </a:bodyPr>
          <a:lstStyle/>
          <a:p>
            <a:r>
              <a:rPr lang="en-US" sz="3000" b="1" dirty="0"/>
              <a:t>Supporting Details</a:t>
            </a:r>
          </a:p>
        </p:txBody>
      </p:sp>
      <p:sp>
        <p:nvSpPr>
          <p:cNvPr id="18" name="TextBox 17">
            <a:extLst>
              <a:ext uri="{FF2B5EF4-FFF2-40B4-BE49-F238E27FC236}">
                <a16:creationId xmlns:a16="http://schemas.microsoft.com/office/drawing/2014/main" id="{230618BC-FDBD-6942-A13E-80C83338BAC0}"/>
              </a:ext>
            </a:extLst>
          </p:cNvPr>
          <p:cNvSpPr txBox="1"/>
          <p:nvPr/>
        </p:nvSpPr>
        <p:spPr>
          <a:xfrm rot="5586351">
            <a:off x="1903149" y="4044283"/>
            <a:ext cx="2353940" cy="369332"/>
          </a:xfrm>
          <a:prstGeom prst="rect">
            <a:avLst/>
          </a:prstGeom>
          <a:noFill/>
        </p:spPr>
        <p:txBody>
          <a:bodyPr wrap="square">
            <a:spAutoFit/>
          </a:bodyPr>
          <a:lstStyle/>
          <a:p>
            <a:r>
              <a:rPr lang="en-US" sz="1800" b="1" dirty="0"/>
              <a:t>Supporting Details</a:t>
            </a:r>
          </a:p>
        </p:txBody>
      </p:sp>
      <p:sp>
        <p:nvSpPr>
          <p:cNvPr id="19" name="TextBox 18">
            <a:extLst>
              <a:ext uri="{FF2B5EF4-FFF2-40B4-BE49-F238E27FC236}">
                <a16:creationId xmlns:a16="http://schemas.microsoft.com/office/drawing/2014/main" id="{1C551C95-210B-B349-BE8F-1F94A966C77D}"/>
              </a:ext>
            </a:extLst>
          </p:cNvPr>
          <p:cNvSpPr txBox="1"/>
          <p:nvPr/>
        </p:nvSpPr>
        <p:spPr>
          <a:xfrm rot="17063824">
            <a:off x="-1116994" y="3951950"/>
            <a:ext cx="3685296" cy="553998"/>
          </a:xfrm>
          <a:prstGeom prst="rect">
            <a:avLst/>
          </a:prstGeom>
          <a:noFill/>
        </p:spPr>
        <p:txBody>
          <a:bodyPr wrap="square" rtlCol="0">
            <a:spAutoFit/>
          </a:bodyPr>
          <a:lstStyle/>
          <a:p>
            <a:r>
              <a:rPr lang="en-US" sz="3000" b="1" dirty="0"/>
              <a:t>Supporting Details</a:t>
            </a:r>
          </a:p>
        </p:txBody>
      </p:sp>
      <p:pic>
        <p:nvPicPr>
          <p:cNvPr id="6" name="Picture 5" descr="A picture containing cat, mammal, domestic cat, white&#10;&#10;Description automatically generated">
            <a:extLst>
              <a:ext uri="{FF2B5EF4-FFF2-40B4-BE49-F238E27FC236}">
                <a16:creationId xmlns:a16="http://schemas.microsoft.com/office/drawing/2014/main" id="{4D9D3D6C-C324-2F49-B471-CB92FF177EEA}"/>
              </a:ext>
            </a:extLst>
          </p:cNvPr>
          <p:cNvPicPr>
            <a:picLocks noChangeAspect="1"/>
          </p:cNvPicPr>
          <p:nvPr/>
        </p:nvPicPr>
        <p:blipFill>
          <a:blip r:embed="rId3"/>
          <a:stretch>
            <a:fillRect/>
          </a:stretch>
        </p:blipFill>
        <p:spPr>
          <a:xfrm rot="377460">
            <a:off x="1982814" y="16765"/>
            <a:ext cx="2007088" cy="2124752"/>
          </a:xfrm>
          <a:prstGeom prst="rect">
            <a:avLst/>
          </a:prstGeom>
        </p:spPr>
      </p:pic>
    </p:spTree>
    <p:extLst>
      <p:ext uri="{BB962C8B-B14F-4D97-AF65-F5344CB8AC3E}">
        <p14:creationId xmlns:p14="http://schemas.microsoft.com/office/powerpoint/2010/main" val="386841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5FEF9-BE05-2249-B28A-D6E30D6B4C05}"/>
              </a:ext>
            </a:extLst>
          </p:cNvPr>
          <p:cNvSpPr>
            <a:spLocks noGrp="1"/>
          </p:cNvSpPr>
          <p:nvPr>
            <p:ph type="title"/>
          </p:nvPr>
        </p:nvSpPr>
        <p:spPr>
          <a:xfrm>
            <a:off x="6788582" y="858983"/>
            <a:ext cx="3968783" cy="2021378"/>
          </a:xfrm>
        </p:spPr>
        <p:txBody>
          <a:bodyPr>
            <a:normAutofit fontScale="90000"/>
          </a:bodyPr>
          <a:lstStyle/>
          <a:p>
            <a:r>
              <a:rPr lang="en-US" sz="4800" dirty="0"/>
              <a:t>Building the Argument Stool</a:t>
            </a:r>
          </a:p>
        </p:txBody>
      </p:sp>
      <p:pic>
        <p:nvPicPr>
          <p:cNvPr id="5" name="Content Placeholder 4" descr="A close-up of a table&#10;&#10;Description automatically generated with medium confidence">
            <a:extLst>
              <a:ext uri="{FF2B5EF4-FFF2-40B4-BE49-F238E27FC236}">
                <a16:creationId xmlns:a16="http://schemas.microsoft.com/office/drawing/2014/main" id="{B8DCB8C5-0476-2C4F-B39A-AEFBCC177E74}"/>
              </a:ext>
            </a:extLst>
          </p:cNvPr>
          <p:cNvPicPr>
            <a:picLocks noChangeAspect="1"/>
          </p:cNvPicPr>
          <p:nvPr/>
        </p:nvPicPr>
        <p:blipFill rotWithShape="1">
          <a:blip r:embed="rId2"/>
          <a:srcRect t="958" r="2" b="10023"/>
          <a:stretch/>
        </p:blipFill>
        <p:spPr>
          <a:xfrm rot="3140379">
            <a:off x="968577" y="1998006"/>
            <a:ext cx="3849956" cy="4141694"/>
          </a:xfrm>
          <a:prstGeom prst="rect">
            <a:avLst/>
          </a:prstGeom>
        </p:spPr>
      </p:pic>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17A7CCE-3E93-1A48-9D37-31030F5DBA46}"/>
              </a:ext>
            </a:extLst>
          </p:cNvPr>
          <p:cNvSpPr>
            <a:spLocks noGrp="1"/>
          </p:cNvSpPr>
          <p:nvPr>
            <p:ph idx="1"/>
          </p:nvPr>
        </p:nvSpPr>
        <p:spPr>
          <a:xfrm>
            <a:off x="6958362" y="3565825"/>
            <a:ext cx="3007658" cy="1675317"/>
          </a:xfrm>
        </p:spPr>
        <p:style>
          <a:lnRef idx="2">
            <a:schemeClr val="dk1"/>
          </a:lnRef>
          <a:fillRef idx="1">
            <a:schemeClr val="lt1"/>
          </a:fillRef>
          <a:effectRef idx="0">
            <a:schemeClr val="dk1"/>
          </a:effectRef>
          <a:fontRef idx="minor">
            <a:schemeClr val="dk1"/>
          </a:fontRef>
        </p:style>
        <p:txBody>
          <a:bodyPr/>
          <a:lstStyle/>
          <a:p>
            <a:r>
              <a:rPr lang="en-US" b="1" dirty="0"/>
              <a:t>And an argument like this is just waiting for some asshole to come and tip it over</a:t>
            </a:r>
          </a:p>
        </p:txBody>
      </p:sp>
      <p:sp>
        <p:nvSpPr>
          <p:cNvPr id="11" name="TextBox 10">
            <a:extLst>
              <a:ext uri="{FF2B5EF4-FFF2-40B4-BE49-F238E27FC236}">
                <a16:creationId xmlns:a16="http://schemas.microsoft.com/office/drawing/2014/main" id="{1EEF2793-DBF6-5843-B24F-5EEDA8EB6F4F}"/>
              </a:ext>
            </a:extLst>
          </p:cNvPr>
          <p:cNvSpPr txBox="1"/>
          <p:nvPr/>
        </p:nvSpPr>
        <p:spPr>
          <a:xfrm rot="2886355">
            <a:off x="3343778" y="2491470"/>
            <a:ext cx="1479176" cy="553998"/>
          </a:xfrm>
          <a:prstGeom prst="rect">
            <a:avLst/>
          </a:prstGeom>
          <a:noFill/>
        </p:spPr>
        <p:txBody>
          <a:bodyPr wrap="square" rtlCol="0">
            <a:spAutoFit/>
          </a:bodyPr>
          <a:lstStyle/>
          <a:p>
            <a:r>
              <a:rPr lang="en-US" sz="3000" b="1" dirty="0"/>
              <a:t>Thesis </a:t>
            </a:r>
          </a:p>
        </p:txBody>
      </p:sp>
      <p:sp>
        <p:nvSpPr>
          <p:cNvPr id="15" name="TextBox 14">
            <a:extLst>
              <a:ext uri="{FF2B5EF4-FFF2-40B4-BE49-F238E27FC236}">
                <a16:creationId xmlns:a16="http://schemas.microsoft.com/office/drawing/2014/main" id="{4C8B2132-684C-564E-98F9-19726D3B5540}"/>
              </a:ext>
            </a:extLst>
          </p:cNvPr>
          <p:cNvSpPr txBox="1"/>
          <p:nvPr/>
        </p:nvSpPr>
        <p:spPr>
          <a:xfrm rot="7768879">
            <a:off x="1820261" y="5483723"/>
            <a:ext cx="3685296" cy="553998"/>
          </a:xfrm>
          <a:prstGeom prst="rect">
            <a:avLst/>
          </a:prstGeom>
          <a:noFill/>
        </p:spPr>
        <p:txBody>
          <a:bodyPr wrap="square" rtlCol="0">
            <a:spAutoFit/>
          </a:bodyPr>
          <a:lstStyle/>
          <a:p>
            <a:r>
              <a:rPr lang="en-US" sz="3000" b="1" dirty="0"/>
              <a:t>Supporting Details</a:t>
            </a:r>
          </a:p>
        </p:txBody>
      </p:sp>
      <p:sp>
        <p:nvSpPr>
          <p:cNvPr id="18" name="TextBox 17">
            <a:extLst>
              <a:ext uri="{FF2B5EF4-FFF2-40B4-BE49-F238E27FC236}">
                <a16:creationId xmlns:a16="http://schemas.microsoft.com/office/drawing/2014/main" id="{230618BC-FDBD-6942-A13E-80C83338BAC0}"/>
              </a:ext>
            </a:extLst>
          </p:cNvPr>
          <p:cNvSpPr txBox="1"/>
          <p:nvPr/>
        </p:nvSpPr>
        <p:spPr>
          <a:xfrm rot="8562025">
            <a:off x="1775678" y="4196354"/>
            <a:ext cx="2353940" cy="369332"/>
          </a:xfrm>
          <a:prstGeom prst="rect">
            <a:avLst/>
          </a:prstGeom>
          <a:noFill/>
        </p:spPr>
        <p:txBody>
          <a:bodyPr wrap="square">
            <a:spAutoFit/>
          </a:bodyPr>
          <a:lstStyle/>
          <a:p>
            <a:r>
              <a:rPr lang="en-US" sz="1800" b="1" dirty="0"/>
              <a:t>Supporting Details</a:t>
            </a:r>
          </a:p>
        </p:txBody>
      </p:sp>
      <p:sp>
        <p:nvSpPr>
          <p:cNvPr id="19" name="TextBox 18">
            <a:extLst>
              <a:ext uri="{FF2B5EF4-FFF2-40B4-BE49-F238E27FC236}">
                <a16:creationId xmlns:a16="http://schemas.microsoft.com/office/drawing/2014/main" id="{1C551C95-210B-B349-BE8F-1F94A966C77D}"/>
              </a:ext>
            </a:extLst>
          </p:cNvPr>
          <p:cNvSpPr txBox="1"/>
          <p:nvPr/>
        </p:nvSpPr>
        <p:spPr>
          <a:xfrm rot="20749620">
            <a:off x="-559313" y="2603362"/>
            <a:ext cx="3685296" cy="553998"/>
          </a:xfrm>
          <a:prstGeom prst="rect">
            <a:avLst/>
          </a:prstGeom>
          <a:noFill/>
        </p:spPr>
        <p:txBody>
          <a:bodyPr wrap="square" rtlCol="0">
            <a:spAutoFit/>
          </a:bodyPr>
          <a:lstStyle/>
          <a:p>
            <a:r>
              <a:rPr lang="en-US" sz="3000" b="1" dirty="0"/>
              <a:t>Supporting Details</a:t>
            </a:r>
          </a:p>
        </p:txBody>
      </p:sp>
      <p:pic>
        <p:nvPicPr>
          <p:cNvPr id="4" name="Picture 3" descr="A picture containing indoor, black, white, mammal&#10;&#10;Description automatically generated">
            <a:extLst>
              <a:ext uri="{FF2B5EF4-FFF2-40B4-BE49-F238E27FC236}">
                <a16:creationId xmlns:a16="http://schemas.microsoft.com/office/drawing/2014/main" id="{0BB310FF-C22D-C548-B5A9-54BE650DD025}"/>
              </a:ext>
            </a:extLst>
          </p:cNvPr>
          <p:cNvPicPr>
            <a:picLocks noChangeAspect="1"/>
          </p:cNvPicPr>
          <p:nvPr/>
        </p:nvPicPr>
        <p:blipFill>
          <a:blip r:embed="rId3"/>
          <a:stretch>
            <a:fillRect/>
          </a:stretch>
        </p:blipFill>
        <p:spPr>
          <a:xfrm rot="3497684" flipH="1">
            <a:off x="-1189320" y="267623"/>
            <a:ext cx="2704828" cy="4349277"/>
          </a:xfrm>
          <a:prstGeom prst="rect">
            <a:avLst/>
          </a:prstGeom>
        </p:spPr>
      </p:pic>
      <p:pic>
        <p:nvPicPr>
          <p:cNvPr id="8" name="Picture 7" descr="A cat jumping in the air&#10;&#10;Description automatically generated with medium confidence">
            <a:extLst>
              <a:ext uri="{FF2B5EF4-FFF2-40B4-BE49-F238E27FC236}">
                <a16:creationId xmlns:a16="http://schemas.microsoft.com/office/drawing/2014/main" id="{3F509ABD-1F82-9E4A-98DD-451B6EDA2C89}"/>
              </a:ext>
            </a:extLst>
          </p:cNvPr>
          <p:cNvPicPr>
            <a:picLocks noChangeAspect="1"/>
          </p:cNvPicPr>
          <p:nvPr/>
        </p:nvPicPr>
        <p:blipFill>
          <a:blip r:embed="rId4"/>
          <a:stretch>
            <a:fillRect/>
          </a:stretch>
        </p:blipFill>
        <p:spPr>
          <a:xfrm rot="3764578">
            <a:off x="4933593" y="254273"/>
            <a:ext cx="2693020" cy="3590693"/>
          </a:xfrm>
          <a:prstGeom prst="rect">
            <a:avLst/>
          </a:prstGeom>
        </p:spPr>
      </p:pic>
      <p:pic>
        <p:nvPicPr>
          <p:cNvPr id="13" name="Picture 12" descr="A white cat lying on its back&#10;&#10;Description automatically generated with medium confidence">
            <a:extLst>
              <a:ext uri="{FF2B5EF4-FFF2-40B4-BE49-F238E27FC236}">
                <a16:creationId xmlns:a16="http://schemas.microsoft.com/office/drawing/2014/main" id="{15617592-A009-1D4C-8278-1B012D375AAD}"/>
              </a:ext>
            </a:extLst>
          </p:cNvPr>
          <p:cNvPicPr>
            <a:picLocks noChangeAspect="1"/>
          </p:cNvPicPr>
          <p:nvPr/>
        </p:nvPicPr>
        <p:blipFill>
          <a:blip r:embed="rId5"/>
          <a:stretch>
            <a:fillRect/>
          </a:stretch>
        </p:blipFill>
        <p:spPr>
          <a:xfrm>
            <a:off x="3659125" y="-27759"/>
            <a:ext cx="2326896" cy="3102528"/>
          </a:xfrm>
          <a:prstGeom prst="rect">
            <a:avLst/>
          </a:prstGeom>
        </p:spPr>
      </p:pic>
    </p:spTree>
    <p:extLst>
      <p:ext uri="{BB962C8B-B14F-4D97-AF65-F5344CB8AC3E}">
        <p14:creationId xmlns:p14="http://schemas.microsoft.com/office/powerpoint/2010/main" val="304662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A119-3FEC-FF40-8EF3-B128721874A1}"/>
              </a:ext>
            </a:extLst>
          </p:cNvPr>
          <p:cNvSpPr>
            <a:spLocks noGrp="1"/>
          </p:cNvSpPr>
          <p:nvPr>
            <p:ph type="title"/>
          </p:nvPr>
        </p:nvSpPr>
        <p:spPr>
          <a:xfrm>
            <a:off x="761802" y="858982"/>
            <a:ext cx="7387116" cy="1432273"/>
          </a:xfrm>
        </p:spPr>
        <p:txBody>
          <a:bodyPr>
            <a:normAutofit fontScale="90000"/>
          </a:bodyPr>
          <a:lstStyle/>
          <a:p>
            <a:r>
              <a:rPr lang="en-US" dirty="0"/>
              <a:t>Peer Response Essay: Strengthening Your Partner’s Argument Stool </a:t>
            </a:r>
          </a:p>
        </p:txBody>
      </p:sp>
      <p:sp>
        <p:nvSpPr>
          <p:cNvPr id="3" name="Content Placeholder 2">
            <a:extLst>
              <a:ext uri="{FF2B5EF4-FFF2-40B4-BE49-F238E27FC236}">
                <a16:creationId xmlns:a16="http://schemas.microsoft.com/office/drawing/2014/main" id="{2FC54BE1-418C-9D4F-A0BD-CCD3FE99C056}"/>
              </a:ext>
            </a:extLst>
          </p:cNvPr>
          <p:cNvSpPr>
            <a:spLocks noGrp="1"/>
          </p:cNvSpPr>
          <p:nvPr>
            <p:ph idx="1"/>
          </p:nvPr>
        </p:nvSpPr>
        <p:spPr>
          <a:xfrm>
            <a:off x="761799" y="2750126"/>
            <a:ext cx="7387119" cy="3893786"/>
          </a:xfrm>
        </p:spPr>
        <p:txBody>
          <a:bodyPr>
            <a:normAutofit/>
          </a:bodyPr>
          <a:lstStyle/>
          <a:p>
            <a:r>
              <a:rPr lang="en-US" b="1" dirty="0"/>
              <a:t>Your ENG 1310 Essays</a:t>
            </a:r>
          </a:p>
          <a:p>
            <a:pPr marL="342900" indent="-342900">
              <a:buFont typeface="Arial" panose="020B0604020202020204" pitchFamily="34" charset="0"/>
              <a:buChar char="•"/>
            </a:pPr>
            <a:r>
              <a:rPr lang="en-US" dirty="0"/>
              <a:t>Many of you expressed opinions on social-media use… </a:t>
            </a:r>
          </a:p>
          <a:p>
            <a:pPr marL="571500" lvl="1" indent="-342900">
              <a:buFont typeface="Arial" panose="020B0604020202020204" pitchFamily="34" charset="0"/>
              <a:buChar char="•"/>
            </a:pPr>
            <a:r>
              <a:rPr lang="en-US" dirty="0"/>
              <a:t>(right? Am I reading these correctly?)</a:t>
            </a:r>
          </a:p>
          <a:p>
            <a:pPr marL="342900" indent="-342900">
              <a:buFont typeface="Arial" panose="020B0604020202020204" pitchFamily="34" charset="0"/>
              <a:buChar char="•"/>
            </a:pPr>
            <a:r>
              <a:rPr lang="en-US" i="1" dirty="0"/>
              <a:t>However</a:t>
            </a:r>
            <a:r>
              <a:rPr lang="en-US" dirty="0"/>
              <a:t> your opinions may not have come under much scrutiny</a:t>
            </a:r>
          </a:p>
          <a:p>
            <a:pPr marL="342900" indent="-342900">
              <a:buFont typeface="Arial" panose="020B0604020202020204" pitchFamily="34" charset="0"/>
              <a:buChar char="•"/>
            </a:pPr>
            <a:r>
              <a:rPr lang="en-US" dirty="0"/>
              <a:t>Your mission here is to give these essays that scrutiny, to submit the opinions to a strong critique, and pick apart the structure of the argument stool in order to build a stronger one. </a:t>
            </a:r>
          </a:p>
        </p:txBody>
      </p:sp>
      <p:pic>
        <p:nvPicPr>
          <p:cNvPr id="5" name="Picture 4" descr="A picture containing red, brick, seat&#10;&#10;Description automatically generated">
            <a:extLst>
              <a:ext uri="{FF2B5EF4-FFF2-40B4-BE49-F238E27FC236}">
                <a16:creationId xmlns:a16="http://schemas.microsoft.com/office/drawing/2014/main" id="{76D8C29D-555D-F14B-8DAC-DD716977DD1D}"/>
              </a:ext>
            </a:extLst>
          </p:cNvPr>
          <p:cNvPicPr>
            <a:picLocks noChangeAspect="1"/>
          </p:cNvPicPr>
          <p:nvPr/>
        </p:nvPicPr>
        <p:blipFill>
          <a:blip r:embed="rId2"/>
          <a:stretch>
            <a:fillRect/>
          </a:stretch>
        </p:blipFill>
        <p:spPr>
          <a:xfrm>
            <a:off x="7877908" y="2118127"/>
            <a:ext cx="4525785" cy="4525785"/>
          </a:xfrm>
          <a:prstGeom prst="rect">
            <a:avLst/>
          </a:prstGeom>
        </p:spPr>
      </p:pic>
      <p:pic>
        <p:nvPicPr>
          <p:cNvPr id="6" name="Picture 5" descr="A picture containing indoor, black, white, mammal&#10;&#10;Description automatically generated">
            <a:extLst>
              <a:ext uri="{FF2B5EF4-FFF2-40B4-BE49-F238E27FC236}">
                <a16:creationId xmlns:a16="http://schemas.microsoft.com/office/drawing/2014/main" id="{65892840-8120-D74B-B290-6B5DD4A56D17}"/>
              </a:ext>
            </a:extLst>
          </p:cNvPr>
          <p:cNvPicPr>
            <a:picLocks noChangeAspect="1"/>
          </p:cNvPicPr>
          <p:nvPr/>
        </p:nvPicPr>
        <p:blipFill>
          <a:blip r:embed="rId3"/>
          <a:stretch>
            <a:fillRect/>
          </a:stretch>
        </p:blipFill>
        <p:spPr>
          <a:xfrm rot="5400000" flipH="1" flipV="1">
            <a:off x="9173035" y="-801413"/>
            <a:ext cx="2704828" cy="4753062"/>
          </a:xfrm>
          <a:prstGeom prst="rect">
            <a:avLst/>
          </a:prstGeom>
        </p:spPr>
      </p:pic>
    </p:spTree>
    <p:extLst>
      <p:ext uri="{BB962C8B-B14F-4D97-AF65-F5344CB8AC3E}">
        <p14:creationId xmlns:p14="http://schemas.microsoft.com/office/powerpoint/2010/main" val="338762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D7DD-7F18-D247-8D45-B2C8E12699F7}"/>
              </a:ext>
            </a:extLst>
          </p:cNvPr>
          <p:cNvSpPr>
            <a:spLocks noGrp="1"/>
          </p:cNvSpPr>
          <p:nvPr>
            <p:ph type="title"/>
          </p:nvPr>
        </p:nvSpPr>
        <p:spPr/>
        <p:txBody>
          <a:bodyPr/>
          <a:lstStyle/>
          <a:p>
            <a:r>
              <a:rPr lang="en-US" dirty="0"/>
              <a:t>Peer Response – Second Read-Through</a:t>
            </a:r>
          </a:p>
        </p:txBody>
      </p:sp>
      <p:sp>
        <p:nvSpPr>
          <p:cNvPr id="3" name="Content Placeholder 2">
            <a:extLst>
              <a:ext uri="{FF2B5EF4-FFF2-40B4-BE49-F238E27FC236}">
                <a16:creationId xmlns:a16="http://schemas.microsoft.com/office/drawing/2014/main" id="{0CF97763-0031-9F49-AC5C-B537C9BFDC34}"/>
              </a:ext>
            </a:extLst>
          </p:cNvPr>
          <p:cNvSpPr>
            <a:spLocks noGrp="1"/>
          </p:cNvSpPr>
          <p:nvPr>
            <p:ph idx="1"/>
          </p:nvPr>
        </p:nvSpPr>
        <p:spPr>
          <a:xfrm>
            <a:off x="615463" y="1825625"/>
            <a:ext cx="10515600" cy="3859742"/>
          </a:xfrm>
        </p:spPr>
        <p:txBody>
          <a:bodyPr/>
          <a:lstStyle/>
          <a:p>
            <a:pPr marL="0" indent="0">
              <a:buNone/>
            </a:pPr>
            <a:r>
              <a:rPr lang="en-US" dirty="0"/>
              <a:t>A second readthrough is important for doing detailed responses. It allows you to: </a:t>
            </a:r>
          </a:p>
          <a:p>
            <a:pPr marL="0" indent="0">
              <a:buNone/>
            </a:pPr>
            <a:endParaRPr lang="en-US" dirty="0"/>
          </a:p>
          <a:p>
            <a:r>
              <a:rPr lang="en-US" dirty="0"/>
              <a:t>Make good use of your annotations</a:t>
            </a:r>
          </a:p>
          <a:p>
            <a:r>
              <a:rPr lang="en-US" dirty="0"/>
              <a:t>Refine your understanding</a:t>
            </a:r>
          </a:p>
          <a:p>
            <a:r>
              <a:rPr lang="en-US" dirty="0"/>
              <a:t>”re-watch”</a:t>
            </a:r>
          </a:p>
          <a:p>
            <a:endParaRPr lang="en-US" dirty="0"/>
          </a:p>
        </p:txBody>
      </p:sp>
    </p:spTree>
    <p:extLst>
      <p:ext uri="{BB962C8B-B14F-4D97-AF65-F5344CB8AC3E}">
        <p14:creationId xmlns:p14="http://schemas.microsoft.com/office/powerpoint/2010/main" val="236072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DCC3-5D7B-DF4D-80A6-B9F161982128}"/>
              </a:ext>
            </a:extLst>
          </p:cNvPr>
          <p:cNvSpPr>
            <a:spLocks noGrp="1"/>
          </p:cNvSpPr>
          <p:nvPr>
            <p:ph type="title"/>
          </p:nvPr>
        </p:nvSpPr>
        <p:spPr/>
        <p:txBody>
          <a:bodyPr/>
          <a:lstStyle/>
          <a:p>
            <a:r>
              <a:rPr lang="en-US" dirty="0"/>
              <a:t>Okay – Open up a word document (or grab a piece of paper). We’re doing this. </a:t>
            </a:r>
          </a:p>
        </p:txBody>
      </p:sp>
      <p:sp>
        <p:nvSpPr>
          <p:cNvPr id="3" name="Text Placeholder 2">
            <a:extLst>
              <a:ext uri="{FF2B5EF4-FFF2-40B4-BE49-F238E27FC236}">
                <a16:creationId xmlns:a16="http://schemas.microsoft.com/office/drawing/2014/main" id="{DC624647-639E-9142-9A00-3F940FE26765}"/>
              </a:ext>
            </a:extLst>
          </p:cNvPr>
          <p:cNvSpPr>
            <a:spLocks noGrp="1"/>
          </p:cNvSpPr>
          <p:nvPr>
            <p:ph type="body" idx="1"/>
          </p:nvPr>
        </p:nvSpPr>
        <p:spPr/>
        <p:txBody>
          <a:bodyPr/>
          <a:lstStyle/>
          <a:p>
            <a:r>
              <a:rPr lang="en-US" dirty="0"/>
              <a:t>At the top write: “Peer Response Half Draft”</a:t>
            </a:r>
          </a:p>
          <a:p>
            <a:r>
              <a:rPr lang="en-US" dirty="0"/>
              <a:t>Take notes on your paper as you read it through again. </a:t>
            </a:r>
          </a:p>
          <a:p>
            <a:r>
              <a:rPr lang="en-US" dirty="0"/>
              <a:t> </a:t>
            </a:r>
          </a:p>
        </p:txBody>
      </p:sp>
    </p:spTree>
    <p:extLst>
      <p:ext uri="{BB962C8B-B14F-4D97-AF65-F5344CB8AC3E}">
        <p14:creationId xmlns:p14="http://schemas.microsoft.com/office/powerpoint/2010/main" val="4055397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038C-6E6A-2A4F-95D5-0A1B36CD4528}"/>
              </a:ext>
            </a:extLst>
          </p:cNvPr>
          <p:cNvSpPr>
            <a:spLocks noGrp="1"/>
          </p:cNvSpPr>
          <p:nvPr>
            <p:ph type="title"/>
          </p:nvPr>
        </p:nvSpPr>
        <p:spPr/>
        <p:txBody>
          <a:bodyPr/>
          <a:lstStyle/>
          <a:p>
            <a:r>
              <a:rPr lang="en-US" dirty="0"/>
              <a:t>First paragraph(s)</a:t>
            </a:r>
          </a:p>
        </p:txBody>
      </p:sp>
      <p:sp>
        <p:nvSpPr>
          <p:cNvPr id="3" name="Content Placeholder 2">
            <a:extLst>
              <a:ext uri="{FF2B5EF4-FFF2-40B4-BE49-F238E27FC236}">
                <a16:creationId xmlns:a16="http://schemas.microsoft.com/office/drawing/2014/main" id="{2C56C936-07DE-8641-B522-E67FC0A5E83D}"/>
              </a:ext>
            </a:extLst>
          </p:cNvPr>
          <p:cNvSpPr>
            <a:spLocks noGrp="1"/>
          </p:cNvSpPr>
          <p:nvPr>
            <p:ph idx="1"/>
          </p:nvPr>
        </p:nvSpPr>
        <p:spPr/>
        <p:txBody>
          <a:bodyPr>
            <a:normAutofit fontScale="92500" lnSpcReduction="10000"/>
          </a:bodyPr>
          <a:lstStyle/>
          <a:p>
            <a:pPr marL="0" indent="0">
              <a:buNone/>
            </a:pPr>
            <a:r>
              <a:rPr lang="en-US" b="1" u="sng" dirty="0"/>
              <a:t>Their paper </a:t>
            </a:r>
            <a:endParaRPr lang="en-US" dirty="0"/>
          </a:p>
          <a:p>
            <a:pPr lvl="0"/>
            <a:r>
              <a:rPr lang="en-US" dirty="0"/>
              <a:t>Underline or highlight the sentence that you believe identifies most clearly what the author is trying to say with this essay. </a:t>
            </a:r>
          </a:p>
          <a:p>
            <a:pPr marL="0" indent="0">
              <a:buNone/>
            </a:pPr>
            <a:r>
              <a:rPr lang="en-US" b="1" u="sng" dirty="0"/>
              <a:t>Your paper</a:t>
            </a:r>
            <a:endParaRPr lang="en-US" dirty="0"/>
          </a:p>
          <a:p>
            <a:pPr lvl="0"/>
            <a:r>
              <a:rPr lang="en-US" dirty="0"/>
              <a:t>Write out, in your own words, what you view to be the purpose of this essay. What is the author trying to say here? </a:t>
            </a:r>
          </a:p>
          <a:p>
            <a:pPr lvl="0"/>
            <a:r>
              <a:rPr lang="en-US" dirty="0"/>
              <a:t>Activate your background knowledge. What is your previous understanding of this topic? Is it something you can relate to? Can you connect any personal experiences with it? </a:t>
            </a:r>
          </a:p>
        </p:txBody>
      </p:sp>
    </p:spTree>
    <p:extLst>
      <p:ext uri="{BB962C8B-B14F-4D97-AF65-F5344CB8AC3E}">
        <p14:creationId xmlns:p14="http://schemas.microsoft.com/office/powerpoint/2010/main" val="16629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99D7-50E0-084C-AC89-822871729712}"/>
              </a:ext>
            </a:extLst>
          </p:cNvPr>
          <p:cNvSpPr>
            <a:spLocks noGrp="1"/>
          </p:cNvSpPr>
          <p:nvPr>
            <p:ph type="title"/>
          </p:nvPr>
        </p:nvSpPr>
        <p:spPr/>
        <p:txBody>
          <a:bodyPr/>
          <a:lstStyle/>
          <a:p>
            <a:r>
              <a:rPr lang="en-US" u="sng" dirty="0"/>
              <a:t>Body Paragraphs</a:t>
            </a:r>
            <a:endParaRPr lang="en-US" dirty="0"/>
          </a:p>
        </p:txBody>
      </p:sp>
      <p:sp>
        <p:nvSpPr>
          <p:cNvPr id="3" name="Content Placeholder 2">
            <a:extLst>
              <a:ext uri="{FF2B5EF4-FFF2-40B4-BE49-F238E27FC236}">
                <a16:creationId xmlns:a16="http://schemas.microsoft.com/office/drawing/2014/main" id="{FF485905-8E64-7046-830F-90FB92F014A5}"/>
              </a:ext>
            </a:extLst>
          </p:cNvPr>
          <p:cNvSpPr>
            <a:spLocks noGrp="1"/>
          </p:cNvSpPr>
          <p:nvPr>
            <p:ph idx="1"/>
          </p:nvPr>
        </p:nvSpPr>
        <p:spPr/>
        <p:txBody>
          <a:bodyPr>
            <a:normAutofit fontScale="77500" lnSpcReduction="20000"/>
          </a:bodyPr>
          <a:lstStyle/>
          <a:p>
            <a:pPr marL="0" indent="0">
              <a:buNone/>
            </a:pPr>
            <a:r>
              <a:rPr lang="en-US" b="1" u="sng" dirty="0"/>
              <a:t>Their paper</a:t>
            </a:r>
            <a:endParaRPr lang="en-US" dirty="0"/>
          </a:p>
          <a:p>
            <a:pPr lvl="0"/>
            <a:r>
              <a:rPr lang="en-US" dirty="0"/>
              <a:t> For each body paragraph, write a sentence in the margin (or on a sticky note) that (1) summarizes the paragraph and (2) connects it back to the purpose of the essay that you identified in the introduction </a:t>
            </a:r>
          </a:p>
          <a:p>
            <a:pPr marL="0" indent="0">
              <a:buNone/>
            </a:pPr>
            <a:r>
              <a:rPr lang="en-US" b="1" u="sng" dirty="0"/>
              <a:t>Your paper</a:t>
            </a:r>
            <a:endParaRPr lang="en-US" dirty="0"/>
          </a:p>
          <a:p>
            <a:pPr lvl="0"/>
            <a:r>
              <a:rPr lang="en-US" dirty="0"/>
              <a:t>For each body paragraph, look at your summary/connection notes. In your paper, make note of places where you’d like the author to expand upon. </a:t>
            </a:r>
          </a:p>
          <a:p>
            <a:pPr lvl="0"/>
            <a:r>
              <a:rPr lang="en-US" dirty="0"/>
              <a:t>Also identify spots where you were confused or where the point your author was trying to make was a bit unclear. </a:t>
            </a:r>
          </a:p>
          <a:p>
            <a:pPr lvl="0"/>
            <a:r>
              <a:rPr lang="en-US" dirty="0"/>
              <a:t>Also, also, think about organization – would a different type of structure make sense for this paper? </a:t>
            </a:r>
          </a:p>
        </p:txBody>
      </p:sp>
    </p:spTree>
    <p:extLst>
      <p:ext uri="{BB962C8B-B14F-4D97-AF65-F5344CB8AC3E}">
        <p14:creationId xmlns:p14="http://schemas.microsoft.com/office/powerpoint/2010/main" val="298637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E8B4-3EDA-7F4B-96BE-0FFE8604199F}"/>
              </a:ext>
            </a:extLst>
          </p:cNvPr>
          <p:cNvSpPr>
            <a:spLocks noGrp="1"/>
          </p:cNvSpPr>
          <p:nvPr>
            <p:ph type="title"/>
          </p:nvPr>
        </p:nvSpPr>
        <p:spPr/>
        <p:txBody>
          <a:bodyPr/>
          <a:lstStyle/>
          <a:p>
            <a:r>
              <a:rPr lang="en-US" u="sng" dirty="0"/>
              <a:t>Conclusion</a:t>
            </a:r>
            <a:endParaRPr lang="en-US" dirty="0"/>
          </a:p>
        </p:txBody>
      </p:sp>
      <p:sp>
        <p:nvSpPr>
          <p:cNvPr id="3" name="Content Placeholder 2">
            <a:extLst>
              <a:ext uri="{FF2B5EF4-FFF2-40B4-BE49-F238E27FC236}">
                <a16:creationId xmlns:a16="http://schemas.microsoft.com/office/drawing/2014/main" id="{40355E41-1C64-6F43-AFCB-7507674B8AE2}"/>
              </a:ext>
            </a:extLst>
          </p:cNvPr>
          <p:cNvSpPr>
            <a:spLocks noGrp="1"/>
          </p:cNvSpPr>
          <p:nvPr>
            <p:ph idx="1"/>
          </p:nvPr>
        </p:nvSpPr>
        <p:spPr/>
        <p:txBody>
          <a:bodyPr>
            <a:normAutofit fontScale="85000" lnSpcReduction="20000"/>
          </a:bodyPr>
          <a:lstStyle/>
          <a:p>
            <a:pPr marL="0" indent="0">
              <a:buNone/>
            </a:pPr>
            <a:r>
              <a:rPr lang="en-US" b="1" u="sng" dirty="0"/>
              <a:t>Their paper</a:t>
            </a:r>
            <a:endParaRPr lang="en-US" dirty="0"/>
          </a:p>
          <a:p>
            <a:pPr lvl="0"/>
            <a:r>
              <a:rPr lang="en-US" dirty="0"/>
              <a:t>Again, underline the sentence that you feel best represents the author’s purpose for writing this essay. </a:t>
            </a:r>
          </a:p>
          <a:p>
            <a:pPr lvl="0"/>
            <a:r>
              <a:rPr lang="en-US" dirty="0"/>
              <a:t>Leave a note to yourself in your annotations – did the author’s purpose change between the intro and the conclusion paragraphs?  </a:t>
            </a:r>
          </a:p>
          <a:p>
            <a:pPr marL="0" indent="0">
              <a:buNone/>
            </a:pPr>
            <a:r>
              <a:rPr lang="en-US" b="1" u="sng" dirty="0"/>
              <a:t>Your paper</a:t>
            </a:r>
            <a:endParaRPr lang="en-US" dirty="0"/>
          </a:p>
          <a:p>
            <a:pPr lvl="0"/>
            <a:r>
              <a:rPr lang="en-US" dirty="0"/>
              <a:t>Look back over your notes that you attached to each body paragraph. Write out how you saw the paper progress through these notes and connect it back to what you read as the author’s purpose.</a:t>
            </a:r>
          </a:p>
          <a:p>
            <a:pPr lvl="0"/>
            <a:r>
              <a:rPr lang="en-US" dirty="0"/>
              <a:t>Make any broad suggestions for improvement</a:t>
            </a:r>
          </a:p>
        </p:txBody>
      </p:sp>
    </p:spTree>
    <p:extLst>
      <p:ext uri="{BB962C8B-B14F-4D97-AF65-F5344CB8AC3E}">
        <p14:creationId xmlns:p14="http://schemas.microsoft.com/office/powerpoint/2010/main" val="227767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1D1E6-0EF7-3B4B-B464-6E8AB92B9428}"/>
              </a:ext>
            </a:extLst>
          </p:cNvPr>
          <p:cNvSpPr>
            <a:spLocks noGrp="1"/>
          </p:cNvSpPr>
          <p:nvPr>
            <p:ph type="title"/>
          </p:nvPr>
        </p:nvSpPr>
        <p:spPr>
          <a:xfrm>
            <a:off x="761802" y="858982"/>
            <a:ext cx="3451060" cy="5152933"/>
          </a:xfrm>
        </p:spPr>
        <p:txBody>
          <a:bodyPr>
            <a:normAutofit/>
          </a:bodyPr>
          <a:lstStyle/>
          <a:p>
            <a:r>
              <a:rPr lang="en-US" dirty="0"/>
              <a:t>And Finally… </a:t>
            </a:r>
          </a:p>
        </p:txBody>
      </p:sp>
      <p:sp useBgFill="1">
        <p:nvSpPr>
          <p:cNvPr id="11" name="Rectangle 10">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660400" dist="2794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84A220-5B05-405C-922F-AAD47E0C4BF4}"/>
              </a:ext>
            </a:extLst>
          </p:cNvPr>
          <p:cNvGraphicFramePr>
            <a:graphicFrameLocks noGrp="1"/>
          </p:cNvGraphicFramePr>
          <p:nvPr>
            <p:ph idx="1"/>
            <p:extLst>
              <p:ext uri="{D42A27DB-BD31-4B8C-83A1-F6EECF244321}">
                <p14:modId xmlns:p14="http://schemas.microsoft.com/office/powerpoint/2010/main" val="3878587147"/>
              </p:ext>
            </p:extLst>
          </p:nvPr>
        </p:nvGraphicFramePr>
        <p:xfrm>
          <a:off x="5088860" y="601324"/>
          <a:ext cx="6055450" cy="5638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59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27A3-0546-1A44-A377-B9888EB236C5}"/>
              </a:ext>
            </a:extLst>
          </p:cNvPr>
          <p:cNvSpPr>
            <a:spLocks noGrp="1"/>
          </p:cNvSpPr>
          <p:nvPr>
            <p:ph type="title"/>
          </p:nvPr>
        </p:nvSpPr>
        <p:spPr/>
        <p:txBody>
          <a:bodyPr/>
          <a:lstStyle/>
          <a:p>
            <a:r>
              <a:rPr lang="en-US" dirty="0"/>
              <a:t>For your Peer Response Paper… </a:t>
            </a:r>
          </a:p>
        </p:txBody>
      </p:sp>
      <p:sp>
        <p:nvSpPr>
          <p:cNvPr id="3" name="Content Placeholder 2">
            <a:extLst>
              <a:ext uri="{FF2B5EF4-FFF2-40B4-BE49-F238E27FC236}">
                <a16:creationId xmlns:a16="http://schemas.microsoft.com/office/drawing/2014/main" id="{5863FCD2-B0DF-D94A-A822-629BB67375AB}"/>
              </a:ext>
            </a:extLst>
          </p:cNvPr>
          <p:cNvSpPr>
            <a:spLocks noGrp="1"/>
          </p:cNvSpPr>
          <p:nvPr>
            <p:ph idx="1"/>
          </p:nvPr>
        </p:nvSpPr>
        <p:spPr/>
        <p:txBody>
          <a:bodyPr/>
          <a:lstStyle/>
          <a:p>
            <a:r>
              <a:rPr lang="en-US" dirty="0"/>
              <a:t>Go over your notes from this second read-through (or third, or fourth)</a:t>
            </a:r>
          </a:p>
          <a:p>
            <a:r>
              <a:rPr lang="en-US" dirty="0"/>
              <a:t>Your paper should be formatted in MLA style, include a thesis statement</a:t>
            </a:r>
          </a:p>
          <a:p>
            <a:r>
              <a:rPr lang="en-US" dirty="0"/>
              <a:t>Remember the goal of this assignment – to respond to the ideas and purposes that the author has presented, discuss how they support these ideas, and (if necessary) offer constructive feedback on how to improve. </a:t>
            </a:r>
          </a:p>
        </p:txBody>
      </p:sp>
    </p:spTree>
    <p:extLst>
      <p:ext uri="{BB962C8B-B14F-4D97-AF65-F5344CB8AC3E}">
        <p14:creationId xmlns:p14="http://schemas.microsoft.com/office/powerpoint/2010/main" val="4010278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F6BE1D-64D3-7E4D-85C3-34253D55AC6E}"/>
              </a:ext>
            </a:extLst>
          </p:cNvPr>
          <p:cNvSpPr>
            <a:spLocks noGrp="1"/>
          </p:cNvSpPr>
          <p:nvPr>
            <p:ph type="title"/>
          </p:nvPr>
        </p:nvSpPr>
        <p:spPr>
          <a:xfrm>
            <a:off x="838200" y="365125"/>
            <a:ext cx="5387502" cy="1325563"/>
          </a:xfrm>
        </p:spPr>
        <p:txBody>
          <a:bodyPr>
            <a:normAutofit/>
          </a:bodyPr>
          <a:lstStyle/>
          <a:p>
            <a:r>
              <a:rPr lang="en-US" dirty="0"/>
              <a:t>Agenda	</a:t>
            </a:r>
          </a:p>
        </p:txBody>
      </p:sp>
      <p:sp>
        <p:nvSpPr>
          <p:cNvPr id="3" name="Content Placeholder 2">
            <a:extLst>
              <a:ext uri="{FF2B5EF4-FFF2-40B4-BE49-F238E27FC236}">
                <a16:creationId xmlns:a16="http://schemas.microsoft.com/office/drawing/2014/main" id="{FC416DA4-511A-8E46-87BA-9299B7614B17}"/>
              </a:ext>
            </a:extLst>
          </p:cNvPr>
          <p:cNvSpPr>
            <a:spLocks noGrp="1"/>
          </p:cNvSpPr>
          <p:nvPr>
            <p:ph idx="1"/>
          </p:nvPr>
        </p:nvSpPr>
        <p:spPr>
          <a:xfrm>
            <a:off x="838200" y="1825625"/>
            <a:ext cx="5387502" cy="4351338"/>
          </a:xfrm>
        </p:spPr>
        <p:txBody>
          <a:bodyPr>
            <a:normAutofit/>
          </a:bodyPr>
          <a:lstStyle/>
          <a:p>
            <a:r>
              <a:rPr lang="en-US" dirty="0"/>
              <a:t>Guidelines for Responding Critically </a:t>
            </a:r>
          </a:p>
          <a:p>
            <a:r>
              <a:rPr lang="en-US" dirty="0"/>
              <a:t>Peer Response – Second Readthrough</a:t>
            </a:r>
          </a:p>
          <a:p>
            <a:r>
              <a:rPr lang="en-US" dirty="0"/>
              <a:t>Preparing Peer Response “Half-draft”</a:t>
            </a:r>
          </a:p>
        </p:txBody>
      </p:sp>
      <p:pic>
        <p:nvPicPr>
          <p:cNvPr id="5" name="Picture 4">
            <a:extLst>
              <a:ext uri="{FF2B5EF4-FFF2-40B4-BE49-F238E27FC236}">
                <a16:creationId xmlns:a16="http://schemas.microsoft.com/office/drawing/2014/main" id="{7EE6C1FE-F0A4-0548-A856-C56E3EB1C68B}"/>
              </a:ext>
            </a:extLst>
          </p:cNvPr>
          <p:cNvPicPr>
            <a:picLocks noChangeAspect="1"/>
          </p:cNvPicPr>
          <p:nvPr/>
        </p:nvPicPr>
        <p:blipFill rotWithShape="1">
          <a:blip r:embed="rId2"/>
          <a:srcRect l="14489" r="12416"/>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11">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3">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84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DF2C-74FD-3F42-992B-734A153D6395}"/>
              </a:ext>
            </a:extLst>
          </p:cNvPr>
          <p:cNvSpPr>
            <a:spLocks noGrp="1"/>
          </p:cNvSpPr>
          <p:nvPr>
            <p:ph type="title"/>
          </p:nvPr>
        </p:nvSpPr>
        <p:spPr/>
        <p:txBody>
          <a:bodyPr/>
          <a:lstStyle/>
          <a:p>
            <a:r>
              <a:rPr lang="en-US" dirty="0"/>
              <a:t>Your Peer Response </a:t>
            </a:r>
          </a:p>
        </p:txBody>
      </p:sp>
      <p:sp>
        <p:nvSpPr>
          <p:cNvPr id="3" name="Content Placeholder 2">
            <a:extLst>
              <a:ext uri="{FF2B5EF4-FFF2-40B4-BE49-F238E27FC236}">
                <a16:creationId xmlns:a16="http://schemas.microsoft.com/office/drawing/2014/main" id="{0683191E-1E51-A848-ABFD-04CA902D86C3}"/>
              </a:ext>
            </a:extLst>
          </p:cNvPr>
          <p:cNvSpPr>
            <a:spLocks noGrp="1"/>
          </p:cNvSpPr>
          <p:nvPr>
            <p:ph idx="1"/>
          </p:nvPr>
        </p:nvSpPr>
        <p:spPr/>
        <p:txBody>
          <a:bodyPr>
            <a:normAutofit/>
          </a:bodyPr>
          <a:lstStyle/>
          <a:p>
            <a:pPr marL="0" indent="0">
              <a:buNone/>
            </a:pPr>
            <a:r>
              <a:rPr lang="en-US" u="sng" dirty="0"/>
              <a:t>Things to keep in mind:</a:t>
            </a:r>
            <a:endParaRPr lang="en-US" sz="2000" dirty="0"/>
          </a:p>
          <a:p>
            <a:pPr lvl="0"/>
            <a:r>
              <a:rPr lang="en-US" dirty="0"/>
              <a:t>Remember, your goal is to </a:t>
            </a:r>
            <a:r>
              <a:rPr lang="en-US" i="1" dirty="0"/>
              <a:t>respond</a:t>
            </a:r>
            <a:r>
              <a:rPr lang="en-US" dirty="0"/>
              <a:t> to the author’s message, not provide spelling, grammar, or sentence structure feedback. </a:t>
            </a:r>
          </a:p>
          <a:p>
            <a:pPr lvl="0"/>
            <a:r>
              <a:rPr lang="en-US" dirty="0"/>
              <a:t>Make note of spots that confuse you or sentences that you think are particularly powerful. </a:t>
            </a:r>
          </a:p>
          <a:p>
            <a:pPr lvl="0"/>
            <a:r>
              <a:rPr lang="en-US" dirty="0"/>
              <a:t>You can make constructive comments on how the author may improve their essay. HOWEVER, I’m not looking for a “this is good/this is bad” evaluative response</a:t>
            </a:r>
          </a:p>
          <a:p>
            <a:pPr marL="457200" lvl="1" indent="0">
              <a:buNone/>
            </a:pPr>
            <a:endParaRPr lang="en-US" dirty="0"/>
          </a:p>
        </p:txBody>
      </p:sp>
    </p:spTree>
    <p:extLst>
      <p:ext uri="{BB962C8B-B14F-4D97-AF65-F5344CB8AC3E}">
        <p14:creationId xmlns:p14="http://schemas.microsoft.com/office/powerpoint/2010/main" val="197357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A0C0-AEA7-B04E-8C06-3B4C9FA5DD3E}"/>
              </a:ext>
            </a:extLst>
          </p:cNvPr>
          <p:cNvSpPr>
            <a:spLocks noGrp="1"/>
          </p:cNvSpPr>
          <p:nvPr>
            <p:ph type="title"/>
          </p:nvPr>
        </p:nvSpPr>
        <p:spPr/>
        <p:txBody>
          <a:bodyPr/>
          <a:lstStyle/>
          <a:p>
            <a:r>
              <a:rPr lang="en-US" dirty="0"/>
              <a:t>For next time: Peer Response Half Draft</a:t>
            </a:r>
          </a:p>
        </p:txBody>
      </p:sp>
      <p:sp>
        <p:nvSpPr>
          <p:cNvPr id="3" name="Content Placeholder 2">
            <a:extLst>
              <a:ext uri="{FF2B5EF4-FFF2-40B4-BE49-F238E27FC236}">
                <a16:creationId xmlns:a16="http://schemas.microsoft.com/office/drawing/2014/main" id="{78726346-E629-0942-A4E4-78AC9467B1A8}"/>
              </a:ext>
            </a:extLst>
          </p:cNvPr>
          <p:cNvSpPr>
            <a:spLocks noGrp="1"/>
          </p:cNvSpPr>
          <p:nvPr>
            <p:ph idx="1"/>
          </p:nvPr>
        </p:nvSpPr>
        <p:spPr>
          <a:xfrm>
            <a:off x="761799" y="2750126"/>
            <a:ext cx="10381205" cy="3962908"/>
          </a:xfrm>
        </p:spPr>
        <p:txBody>
          <a:bodyPr>
            <a:normAutofit/>
          </a:bodyPr>
          <a:lstStyle/>
          <a:p>
            <a:r>
              <a:rPr lang="en-US" b="1" u="sng" dirty="0"/>
              <a:t>My Expectations</a:t>
            </a:r>
          </a:p>
          <a:p>
            <a:pPr marL="342900" indent="-342900">
              <a:buFont typeface="Arial" panose="020B0604020202020204" pitchFamily="34" charset="0"/>
              <a:buChar char="•"/>
            </a:pPr>
            <a:r>
              <a:rPr lang="en-US" dirty="0"/>
              <a:t>A half-draft is rougher than a rough draft</a:t>
            </a:r>
          </a:p>
          <a:p>
            <a:pPr marL="342900" indent="-342900">
              <a:buFont typeface="Arial" panose="020B0604020202020204" pitchFamily="34" charset="0"/>
              <a:buChar char="•"/>
            </a:pPr>
            <a:r>
              <a:rPr lang="en-US" dirty="0"/>
              <a:t>You need to have the structure of your paper completed: </a:t>
            </a:r>
          </a:p>
          <a:p>
            <a:pPr marL="571500" lvl="1" indent="-342900">
              <a:buFont typeface="Arial" panose="020B0604020202020204" pitchFamily="34" charset="0"/>
              <a:buChar char="•"/>
            </a:pPr>
            <a:r>
              <a:rPr lang="en-US" dirty="0"/>
              <a:t>Your argumentative thesis responding to your partner’s paper</a:t>
            </a:r>
          </a:p>
          <a:p>
            <a:pPr marL="571500" lvl="1" indent="-342900">
              <a:buFont typeface="Arial" panose="020B0604020202020204" pitchFamily="34" charset="0"/>
              <a:buChar char="•"/>
            </a:pPr>
            <a:r>
              <a:rPr lang="en-US" dirty="0"/>
              <a:t>An outline of body paragraphs that scrutinize your partner’s opinion (i.e. – where are the weaknesses in their argument stool?) </a:t>
            </a:r>
          </a:p>
          <a:p>
            <a:pPr marL="571500" lvl="1" indent="-342900">
              <a:buFont typeface="Arial" panose="020B0604020202020204" pitchFamily="34" charset="0"/>
              <a:buChar char="•"/>
            </a:pPr>
            <a:r>
              <a:rPr lang="en-US" dirty="0"/>
              <a:t>Pointers, suggestions for strengthening the stool  </a:t>
            </a:r>
          </a:p>
          <a:p>
            <a:pPr marL="342900" indent="-342900">
              <a:buFont typeface="Arial" panose="020B0604020202020204" pitchFamily="34" charset="0"/>
              <a:buChar char="•"/>
            </a:pPr>
            <a:r>
              <a:rPr lang="en-US" dirty="0"/>
              <a:t>The goal is to get to “half” of the length requirement</a:t>
            </a:r>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3202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FF94087D-5ED6-4AF0-86E3-306941D95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nt">
            <a:extLst>
              <a:ext uri="{FF2B5EF4-FFF2-40B4-BE49-F238E27FC236}">
                <a16:creationId xmlns:a16="http://schemas.microsoft.com/office/drawing/2014/main" id="{94457FD7-1B48-485E-863C-CEF6CB9F1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D3B9541-007D-40EC-AD1F-635901243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1" cy="3583766"/>
          </a:xfrm>
          <a:prstGeom prst="rect">
            <a:avLst/>
          </a:prstGeom>
          <a:solidFill>
            <a:schemeClr val="bg1"/>
          </a:solidFill>
          <a:ln>
            <a:noFill/>
          </a:ln>
          <a:effectLst>
            <a:outerShdw blurRad="381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28E03D-BB3D-2F42-A8AC-187EFAAE648A}"/>
              </a:ext>
            </a:extLst>
          </p:cNvPr>
          <p:cNvSpPr>
            <a:spLocks noGrp="1"/>
          </p:cNvSpPr>
          <p:nvPr>
            <p:ph type="title"/>
          </p:nvPr>
        </p:nvSpPr>
        <p:spPr>
          <a:xfrm>
            <a:off x="761801" y="956281"/>
            <a:ext cx="9906799" cy="2010284"/>
          </a:xfrm>
        </p:spPr>
        <p:txBody>
          <a:bodyPr anchor="b">
            <a:normAutofit/>
          </a:bodyPr>
          <a:lstStyle/>
          <a:p>
            <a:r>
              <a:rPr lang="en-US" dirty="0"/>
              <a:t>For next time… </a:t>
            </a:r>
          </a:p>
        </p:txBody>
      </p:sp>
      <p:sp>
        <p:nvSpPr>
          <p:cNvPr id="3" name="Content Placeholder 2">
            <a:extLst>
              <a:ext uri="{FF2B5EF4-FFF2-40B4-BE49-F238E27FC236}">
                <a16:creationId xmlns:a16="http://schemas.microsoft.com/office/drawing/2014/main" id="{F54AD145-2428-334F-8928-5D335BFA2C42}"/>
              </a:ext>
            </a:extLst>
          </p:cNvPr>
          <p:cNvSpPr>
            <a:spLocks noGrp="1"/>
          </p:cNvSpPr>
          <p:nvPr>
            <p:ph idx="1"/>
          </p:nvPr>
        </p:nvSpPr>
        <p:spPr>
          <a:xfrm>
            <a:off x="761802" y="3825548"/>
            <a:ext cx="8933630" cy="2414531"/>
          </a:xfrm>
        </p:spPr>
        <p:txBody>
          <a:bodyPr anchor="t">
            <a:normAutofit/>
          </a:bodyPr>
          <a:lstStyle/>
          <a:p>
            <a:pPr marL="342900" indent="-342900">
              <a:buFont typeface="Arial" panose="020B0604020202020204" pitchFamily="34" charset="0"/>
              <a:buChar char="•"/>
            </a:pPr>
            <a:r>
              <a:rPr lang="en-US" dirty="0"/>
              <a:t>Complete Peer Response “Half Draft”</a:t>
            </a:r>
          </a:p>
          <a:p>
            <a:pPr marL="342900" indent="-342900">
              <a:buFont typeface="Arial" panose="020B0604020202020204" pitchFamily="34" charset="0"/>
              <a:buChar char="•"/>
            </a:pPr>
            <a:r>
              <a:rPr lang="en-US" dirty="0"/>
              <a:t>Bake a chocolate cake to celebrate Marmalade’s half-birthday</a:t>
            </a:r>
          </a:p>
          <a:p>
            <a:pPr marL="571500" lvl="1" indent="-342900">
              <a:buFont typeface="Arial" panose="020B0604020202020204" pitchFamily="34" charset="0"/>
              <a:buChar char="•"/>
            </a:pPr>
            <a:r>
              <a:rPr lang="en-US" dirty="0"/>
              <a:t>This cake will be worth 100% of your final grade  </a:t>
            </a:r>
          </a:p>
        </p:txBody>
      </p:sp>
      <p:cxnSp>
        <p:nvCxnSpPr>
          <p:cNvPr id="14" name="Straight Connector 13">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13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3424-E0D2-2143-B49A-37E09D5D89A2}"/>
              </a:ext>
            </a:extLst>
          </p:cNvPr>
          <p:cNvSpPr>
            <a:spLocks noGrp="1"/>
          </p:cNvSpPr>
          <p:nvPr>
            <p:ph type="title"/>
          </p:nvPr>
        </p:nvSpPr>
        <p:spPr/>
        <p:txBody>
          <a:bodyPr/>
          <a:lstStyle/>
          <a:p>
            <a:r>
              <a:rPr lang="en-US" dirty="0"/>
              <a:t>Peer Response In-Class Writing</a:t>
            </a:r>
          </a:p>
        </p:txBody>
      </p:sp>
      <p:sp>
        <p:nvSpPr>
          <p:cNvPr id="3" name="Content Placeholder 2">
            <a:extLst>
              <a:ext uri="{FF2B5EF4-FFF2-40B4-BE49-F238E27FC236}">
                <a16:creationId xmlns:a16="http://schemas.microsoft.com/office/drawing/2014/main" id="{E658A1C9-103A-0246-9DEB-C7C84495FF2B}"/>
              </a:ext>
            </a:extLst>
          </p:cNvPr>
          <p:cNvSpPr>
            <a:spLocks noGrp="1"/>
          </p:cNvSpPr>
          <p:nvPr>
            <p:ph idx="1"/>
          </p:nvPr>
        </p:nvSpPr>
        <p:spPr/>
        <p:txBody>
          <a:bodyPr/>
          <a:lstStyle/>
          <a:p>
            <a:r>
              <a:rPr lang="en-US" dirty="0"/>
              <a:t>For today’s discussion, refer to your partner’s ENG 1310 Essay that you read for today. </a:t>
            </a:r>
          </a:p>
          <a:p>
            <a:pPr marL="342900" indent="-342900">
              <a:buFont typeface="Arial" panose="020B0604020202020204" pitchFamily="34" charset="0"/>
              <a:buChar char="•"/>
            </a:pPr>
            <a:r>
              <a:rPr lang="en-US" dirty="0"/>
              <a:t>Identify a main argument or “thesis statement” in their essay. What point are they trying to make? </a:t>
            </a:r>
          </a:p>
          <a:p>
            <a:pPr marL="342900" indent="-342900">
              <a:buFont typeface="Arial" panose="020B0604020202020204" pitchFamily="34" charset="0"/>
              <a:buChar char="•"/>
            </a:pPr>
            <a:r>
              <a:rPr lang="en-US" dirty="0"/>
              <a:t>Make a list of the things that they use to support their argument. </a:t>
            </a:r>
          </a:p>
          <a:p>
            <a:pPr marL="342900" indent="-342900">
              <a:buFont typeface="Arial" panose="020B0604020202020204" pitchFamily="34" charset="0"/>
              <a:buChar char="•"/>
            </a:pPr>
            <a:r>
              <a:rPr lang="en-US" dirty="0"/>
              <a:t>Do you agree with their opinion(s) here? Explain your response. </a:t>
            </a:r>
          </a:p>
          <a:p>
            <a:endParaRPr lang="en-US" dirty="0"/>
          </a:p>
        </p:txBody>
      </p:sp>
    </p:spTree>
    <p:extLst>
      <p:ext uri="{BB962C8B-B14F-4D97-AF65-F5344CB8AC3E}">
        <p14:creationId xmlns:p14="http://schemas.microsoft.com/office/powerpoint/2010/main" val="235825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E4B53-55D9-9E46-A276-FB1AA59349C0}"/>
              </a:ext>
            </a:extLst>
          </p:cNvPr>
          <p:cNvSpPr>
            <a:spLocks noGrp="1"/>
          </p:cNvSpPr>
          <p:nvPr>
            <p:ph type="title"/>
          </p:nvPr>
        </p:nvSpPr>
        <p:spPr/>
        <p:txBody>
          <a:bodyPr/>
          <a:lstStyle/>
          <a:p>
            <a:r>
              <a:rPr lang="en-US" dirty="0"/>
              <a:t>Peer Response Paper Overview</a:t>
            </a:r>
          </a:p>
        </p:txBody>
      </p:sp>
      <p:sp>
        <p:nvSpPr>
          <p:cNvPr id="5" name="Text Placeholder 4">
            <a:extLst>
              <a:ext uri="{FF2B5EF4-FFF2-40B4-BE49-F238E27FC236}">
                <a16:creationId xmlns:a16="http://schemas.microsoft.com/office/drawing/2014/main" id="{2EB396F8-19C2-214F-AC3B-676E41902457}"/>
              </a:ext>
            </a:extLst>
          </p:cNvPr>
          <p:cNvSpPr>
            <a:spLocks noGrp="1"/>
          </p:cNvSpPr>
          <p:nvPr>
            <p:ph type="body" idx="1"/>
          </p:nvPr>
        </p:nvSpPr>
        <p:spPr/>
        <p:txBody>
          <a:bodyPr/>
          <a:lstStyle/>
          <a:p>
            <a:r>
              <a:rPr lang="en-US" dirty="0"/>
              <a:t>Half-Draft – Due Tuesday</a:t>
            </a:r>
          </a:p>
          <a:p>
            <a:r>
              <a:rPr lang="en-US" dirty="0"/>
              <a:t>Final Draft – Due Thursday</a:t>
            </a:r>
          </a:p>
        </p:txBody>
      </p:sp>
    </p:spTree>
    <p:extLst>
      <p:ext uri="{BB962C8B-B14F-4D97-AF65-F5344CB8AC3E}">
        <p14:creationId xmlns:p14="http://schemas.microsoft.com/office/powerpoint/2010/main" val="101283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038C-6E6A-2A4F-95D5-0A1B36CD4528}"/>
              </a:ext>
            </a:extLst>
          </p:cNvPr>
          <p:cNvSpPr>
            <a:spLocks noGrp="1"/>
          </p:cNvSpPr>
          <p:nvPr>
            <p:ph type="title"/>
          </p:nvPr>
        </p:nvSpPr>
        <p:spPr/>
        <p:txBody>
          <a:bodyPr>
            <a:normAutofit fontScale="90000"/>
          </a:bodyPr>
          <a:lstStyle/>
          <a:p>
            <a:r>
              <a:rPr lang="en-US" b="1" dirty="0"/>
              <a:t>Your Response</a:t>
            </a:r>
            <a:br>
              <a:rPr lang="en-US" dirty="0"/>
            </a:br>
            <a:r>
              <a:rPr lang="en-US" dirty="0"/>
              <a:t>If you disagree… </a:t>
            </a:r>
          </a:p>
        </p:txBody>
      </p:sp>
      <p:sp>
        <p:nvSpPr>
          <p:cNvPr id="3" name="Content Placeholder 2">
            <a:extLst>
              <a:ext uri="{FF2B5EF4-FFF2-40B4-BE49-F238E27FC236}">
                <a16:creationId xmlns:a16="http://schemas.microsoft.com/office/drawing/2014/main" id="{2C56C936-07DE-8641-B522-E67FC0A5E83D}"/>
              </a:ext>
            </a:extLst>
          </p:cNvPr>
          <p:cNvSpPr>
            <a:spLocks noGrp="1"/>
          </p:cNvSpPr>
          <p:nvPr>
            <p:ph idx="1"/>
          </p:nvPr>
        </p:nvSpPr>
        <p:spPr/>
        <p:txBody>
          <a:bodyPr/>
          <a:lstStyle/>
          <a:p>
            <a:r>
              <a:rPr lang="en-US" dirty="0"/>
              <a:t>You can’t just say, “I disagree” </a:t>
            </a:r>
          </a:p>
          <a:p>
            <a:r>
              <a:rPr lang="en-US" dirty="0"/>
              <a:t>In an academic context, disagreeing requires you to form your own argument on a topic that can stand independently of what you’re disagreeing with</a:t>
            </a:r>
          </a:p>
          <a:p>
            <a:r>
              <a:rPr lang="en-US" dirty="0"/>
              <a:t>Example: It’s not enough to say “I disagree that poor people are hard workers.” You must create your own argument that stands alone. </a:t>
            </a:r>
          </a:p>
        </p:txBody>
      </p:sp>
    </p:spTree>
    <p:extLst>
      <p:ext uri="{BB962C8B-B14F-4D97-AF65-F5344CB8AC3E}">
        <p14:creationId xmlns:p14="http://schemas.microsoft.com/office/powerpoint/2010/main" val="410570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99D7-50E0-084C-AC89-822871729712}"/>
              </a:ext>
            </a:extLst>
          </p:cNvPr>
          <p:cNvSpPr>
            <a:spLocks noGrp="1"/>
          </p:cNvSpPr>
          <p:nvPr>
            <p:ph type="title"/>
          </p:nvPr>
        </p:nvSpPr>
        <p:spPr/>
        <p:txBody>
          <a:bodyPr>
            <a:normAutofit fontScale="90000"/>
          </a:bodyPr>
          <a:lstStyle/>
          <a:p>
            <a:r>
              <a:rPr lang="en-US" b="1" dirty="0"/>
              <a:t>Your Response</a:t>
            </a:r>
            <a:br>
              <a:rPr lang="en-US" dirty="0"/>
            </a:br>
            <a:r>
              <a:rPr lang="en-US" dirty="0"/>
              <a:t>If you agree…</a:t>
            </a:r>
          </a:p>
        </p:txBody>
      </p:sp>
      <p:sp>
        <p:nvSpPr>
          <p:cNvPr id="3" name="Content Placeholder 2">
            <a:extLst>
              <a:ext uri="{FF2B5EF4-FFF2-40B4-BE49-F238E27FC236}">
                <a16:creationId xmlns:a16="http://schemas.microsoft.com/office/drawing/2014/main" id="{FF485905-8E64-7046-830F-90FB92F014A5}"/>
              </a:ext>
            </a:extLst>
          </p:cNvPr>
          <p:cNvSpPr>
            <a:spLocks noGrp="1"/>
          </p:cNvSpPr>
          <p:nvPr>
            <p:ph idx="1"/>
          </p:nvPr>
        </p:nvSpPr>
        <p:spPr/>
        <p:txBody>
          <a:bodyPr/>
          <a:lstStyle/>
          <a:p>
            <a:r>
              <a:rPr lang="en-US" dirty="0"/>
              <a:t>There would be no point in writing an essay if all you wanted to say was, “I agree with everything this author said because they are the </a:t>
            </a:r>
            <a:r>
              <a:rPr lang="en-US" dirty="0" err="1"/>
              <a:t>bestest</a:t>
            </a:r>
            <a:r>
              <a:rPr lang="en-US" dirty="0"/>
              <a:t> and smartest.” </a:t>
            </a:r>
          </a:p>
          <a:p>
            <a:pPr lvl="1"/>
            <a:r>
              <a:rPr lang="en-US" dirty="0"/>
              <a:t>Adding to their argument with more support (text to text/text to world connections)</a:t>
            </a:r>
          </a:p>
          <a:p>
            <a:pPr lvl="1"/>
            <a:r>
              <a:rPr lang="en-US" dirty="0"/>
              <a:t>Using your own experiences to support the author’s points (text to self connections</a:t>
            </a:r>
          </a:p>
        </p:txBody>
      </p:sp>
    </p:spTree>
    <p:extLst>
      <p:ext uri="{BB962C8B-B14F-4D97-AF65-F5344CB8AC3E}">
        <p14:creationId xmlns:p14="http://schemas.microsoft.com/office/powerpoint/2010/main" val="405934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9E8B4-3EDA-7F4B-96BE-0FFE8604199F}"/>
              </a:ext>
            </a:extLst>
          </p:cNvPr>
          <p:cNvSpPr>
            <a:spLocks noGrp="1"/>
          </p:cNvSpPr>
          <p:nvPr>
            <p:ph type="title"/>
          </p:nvPr>
        </p:nvSpPr>
        <p:spPr>
          <a:xfrm>
            <a:off x="761802" y="858982"/>
            <a:ext cx="3451060" cy="5152933"/>
          </a:xfrm>
        </p:spPr>
        <p:txBody>
          <a:bodyPr>
            <a:normAutofit/>
          </a:bodyPr>
          <a:lstStyle/>
          <a:p>
            <a:r>
              <a:rPr lang="en-US" dirty="0"/>
              <a:t>The art of “yes, and-</a:t>
            </a:r>
            <a:r>
              <a:rPr lang="en-US" dirty="0" err="1"/>
              <a:t>ing</a:t>
            </a:r>
            <a:r>
              <a:rPr lang="en-US" dirty="0"/>
              <a:t>” and “no, but-</a:t>
            </a:r>
            <a:r>
              <a:rPr lang="en-US" dirty="0" err="1"/>
              <a:t>ing</a:t>
            </a:r>
            <a:r>
              <a:rPr lang="en-US" dirty="0"/>
              <a:t>” </a:t>
            </a:r>
          </a:p>
        </p:txBody>
      </p:sp>
      <p:sp useBgFill="1">
        <p:nvSpPr>
          <p:cNvPr id="11" name="Rectangle 10">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660400" dist="2794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7921500-00E1-434B-A66F-773C1AFABC51}"/>
              </a:ext>
            </a:extLst>
          </p:cNvPr>
          <p:cNvGraphicFramePr>
            <a:graphicFrameLocks noGrp="1"/>
          </p:cNvGraphicFramePr>
          <p:nvPr>
            <p:ph idx="1"/>
            <p:extLst>
              <p:ext uri="{D42A27DB-BD31-4B8C-83A1-F6EECF244321}">
                <p14:modId xmlns:p14="http://schemas.microsoft.com/office/powerpoint/2010/main" val="740658999"/>
              </p:ext>
            </p:extLst>
          </p:nvPr>
        </p:nvGraphicFramePr>
        <p:xfrm>
          <a:off x="5088860" y="601324"/>
          <a:ext cx="6055450" cy="5638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93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5FEF9-BE05-2249-B28A-D6E30D6B4C05}"/>
              </a:ext>
            </a:extLst>
          </p:cNvPr>
          <p:cNvSpPr>
            <a:spLocks noGrp="1"/>
          </p:cNvSpPr>
          <p:nvPr>
            <p:ph type="title"/>
          </p:nvPr>
        </p:nvSpPr>
        <p:spPr>
          <a:xfrm>
            <a:off x="6788582" y="858983"/>
            <a:ext cx="3968783" cy="2021378"/>
          </a:xfrm>
        </p:spPr>
        <p:txBody>
          <a:bodyPr>
            <a:normAutofit fontScale="90000"/>
          </a:bodyPr>
          <a:lstStyle/>
          <a:p>
            <a:r>
              <a:rPr lang="en-US" sz="4800" dirty="0"/>
              <a:t>Building the Argument Stool</a:t>
            </a:r>
          </a:p>
        </p:txBody>
      </p:sp>
      <p:pic>
        <p:nvPicPr>
          <p:cNvPr id="5" name="Content Placeholder 4" descr="A close-up of a table&#10;&#10;Description automatically generated with medium confidence">
            <a:extLst>
              <a:ext uri="{FF2B5EF4-FFF2-40B4-BE49-F238E27FC236}">
                <a16:creationId xmlns:a16="http://schemas.microsoft.com/office/drawing/2014/main" id="{B8DCB8C5-0476-2C4F-B39A-AEFBCC177E74}"/>
              </a:ext>
            </a:extLst>
          </p:cNvPr>
          <p:cNvPicPr>
            <a:picLocks noChangeAspect="1"/>
          </p:cNvPicPr>
          <p:nvPr/>
        </p:nvPicPr>
        <p:blipFill rotWithShape="1">
          <a:blip r:embed="rId2"/>
          <a:srcRect t="958" r="2" b="10023"/>
          <a:stretch/>
        </p:blipFill>
        <p:spPr>
          <a:xfrm>
            <a:off x="776731" y="1798850"/>
            <a:ext cx="3849956" cy="4141694"/>
          </a:xfrm>
          <a:prstGeom prst="rect">
            <a:avLst/>
          </a:prstGeom>
        </p:spPr>
      </p:pic>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17A7CCE-3E93-1A48-9D37-31030F5DBA46}"/>
              </a:ext>
            </a:extLst>
          </p:cNvPr>
          <p:cNvSpPr>
            <a:spLocks noGrp="1"/>
          </p:cNvSpPr>
          <p:nvPr>
            <p:ph idx="1"/>
          </p:nvPr>
        </p:nvSpPr>
        <p:spPr>
          <a:xfrm>
            <a:off x="6096000" y="2750126"/>
            <a:ext cx="5047004" cy="3261789"/>
          </a:xfrm>
        </p:spPr>
        <p:txBody>
          <a:bodyPr>
            <a:normAutofit lnSpcReduction="10000"/>
          </a:bodyPr>
          <a:lstStyle/>
          <a:p>
            <a:r>
              <a:rPr lang="en-US" dirty="0"/>
              <a:t>An argument uses an author’s supporting details or rationale to support weight (read: scrutiny, critique, review, etc.). </a:t>
            </a:r>
          </a:p>
          <a:p>
            <a:r>
              <a:rPr lang="en-US" dirty="0"/>
              <a:t>Every argument has… </a:t>
            </a:r>
          </a:p>
          <a:p>
            <a:pPr marL="342900" indent="-342900">
              <a:buFont typeface="Arial" panose="020B0604020202020204" pitchFamily="34" charset="0"/>
              <a:buChar char="•"/>
            </a:pPr>
            <a:r>
              <a:rPr lang="en-US" dirty="0"/>
              <a:t>A thesis statement (even if it’s not called that) </a:t>
            </a:r>
          </a:p>
          <a:p>
            <a:pPr marL="342900" indent="-342900">
              <a:buFont typeface="Arial" panose="020B0604020202020204" pitchFamily="34" charset="0"/>
              <a:buChar char="•"/>
            </a:pPr>
            <a:r>
              <a:rPr lang="en-US" dirty="0"/>
              <a:t>Reasoning/rationale that supports it</a:t>
            </a:r>
          </a:p>
          <a:p>
            <a:endParaRPr lang="en-US" dirty="0"/>
          </a:p>
        </p:txBody>
      </p:sp>
      <p:sp>
        <p:nvSpPr>
          <p:cNvPr id="11" name="TextBox 10">
            <a:extLst>
              <a:ext uri="{FF2B5EF4-FFF2-40B4-BE49-F238E27FC236}">
                <a16:creationId xmlns:a16="http://schemas.microsoft.com/office/drawing/2014/main" id="{1EEF2793-DBF6-5843-B24F-5EEDA8EB6F4F}"/>
              </a:ext>
            </a:extLst>
          </p:cNvPr>
          <p:cNvSpPr txBox="1"/>
          <p:nvPr/>
        </p:nvSpPr>
        <p:spPr>
          <a:xfrm>
            <a:off x="1915115" y="1867278"/>
            <a:ext cx="1479176" cy="553998"/>
          </a:xfrm>
          <a:prstGeom prst="rect">
            <a:avLst/>
          </a:prstGeom>
          <a:noFill/>
        </p:spPr>
        <p:txBody>
          <a:bodyPr wrap="square" rtlCol="0">
            <a:spAutoFit/>
          </a:bodyPr>
          <a:lstStyle/>
          <a:p>
            <a:r>
              <a:rPr lang="en-US" sz="3000" b="1" dirty="0"/>
              <a:t>Thesis </a:t>
            </a:r>
          </a:p>
        </p:txBody>
      </p:sp>
      <p:sp>
        <p:nvSpPr>
          <p:cNvPr id="15" name="TextBox 14">
            <a:extLst>
              <a:ext uri="{FF2B5EF4-FFF2-40B4-BE49-F238E27FC236}">
                <a16:creationId xmlns:a16="http://schemas.microsoft.com/office/drawing/2014/main" id="{4C8B2132-684C-564E-98F9-19726D3B5540}"/>
              </a:ext>
            </a:extLst>
          </p:cNvPr>
          <p:cNvSpPr txBox="1"/>
          <p:nvPr/>
        </p:nvSpPr>
        <p:spPr>
          <a:xfrm rot="4754593">
            <a:off x="2784692" y="4260305"/>
            <a:ext cx="3685296" cy="553998"/>
          </a:xfrm>
          <a:prstGeom prst="rect">
            <a:avLst/>
          </a:prstGeom>
          <a:noFill/>
        </p:spPr>
        <p:txBody>
          <a:bodyPr wrap="square" rtlCol="0">
            <a:spAutoFit/>
          </a:bodyPr>
          <a:lstStyle/>
          <a:p>
            <a:r>
              <a:rPr lang="en-US" sz="3000" b="1" dirty="0"/>
              <a:t>Supporting Details</a:t>
            </a:r>
          </a:p>
        </p:txBody>
      </p:sp>
      <p:sp>
        <p:nvSpPr>
          <p:cNvPr id="18" name="TextBox 17">
            <a:extLst>
              <a:ext uri="{FF2B5EF4-FFF2-40B4-BE49-F238E27FC236}">
                <a16:creationId xmlns:a16="http://schemas.microsoft.com/office/drawing/2014/main" id="{230618BC-FDBD-6942-A13E-80C83338BAC0}"/>
              </a:ext>
            </a:extLst>
          </p:cNvPr>
          <p:cNvSpPr txBox="1"/>
          <p:nvPr/>
        </p:nvSpPr>
        <p:spPr>
          <a:xfrm rot="5586351">
            <a:off x="1903149" y="4044283"/>
            <a:ext cx="2353940" cy="369332"/>
          </a:xfrm>
          <a:prstGeom prst="rect">
            <a:avLst/>
          </a:prstGeom>
          <a:noFill/>
        </p:spPr>
        <p:txBody>
          <a:bodyPr wrap="square">
            <a:spAutoFit/>
          </a:bodyPr>
          <a:lstStyle/>
          <a:p>
            <a:r>
              <a:rPr lang="en-US" sz="1800" b="1" dirty="0"/>
              <a:t>Supporting Details</a:t>
            </a:r>
          </a:p>
        </p:txBody>
      </p:sp>
      <p:sp>
        <p:nvSpPr>
          <p:cNvPr id="19" name="TextBox 18">
            <a:extLst>
              <a:ext uri="{FF2B5EF4-FFF2-40B4-BE49-F238E27FC236}">
                <a16:creationId xmlns:a16="http://schemas.microsoft.com/office/drawing/2014/main" id="{1C551C95-210B-B349-BE8F-1F94A966C77D}"/>
              </a:ext>
            </a:extLst>
          </p:cNvPr>
          <p:cNvSpPr txBox="1"/>
          <p:nvPr/>
        </p:nvSpPr>
        <p:spPr>
          <a:xfrm rot="16983508">
            <a:off x="-1116994" y="3951950"/>
            <a:ext cx="3685296" cy="553998"/>
          </a:xfrm>
          <a:prstGeom prst="rect">
            <a:avLst/>
          </a:prstGeom>
          <a:noFill/>
        </p:spPr>
        <p:txBody>
          <a:bodyPr wrap="square" rtlCol="0">
            <a:spAutoFit/>
          </a:bodyPr>
          <a:lstStyle/>
          <a:p>
            <a:r>
              <a:rPr lang="en-US" sz="3000" b="1" dirty="0"/>
              <a:t>Supporting Details</a:t>
            </a:r>
          </a:p>
        </p:txBody>
      </p:sp>
    </p:spTree>
    <p:extLst>
      <p:ext uri="{BB962C8B-B14F-4D97-AF65-F5344CB8AC3E}">
        <p14:creationId xmlns:p14="http://schemas.microsoft.com/office/powerpoint/2010/main" val="391401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5FEF9-BE05-2249-B28A-D6E30D6B4C05}"/>
              </a:ext>
            </a:extLst>
          </p:cNvPr>
          <p:cNvSpPr>
            <a:spLocks noGrp="1"/>
          </p:cNvSpPr>
          <p:nvPr>
            <p:ph type="title"/>
          </p:nvPr>
        </p:nvSpPr>
        <p:spPr>
          <a:xfrm>
            <a:off x="6788582" y="858983"/>
            <a:ext cx="3968783" cy="2021378"/>
          </a:xfrm>
        </p:spPr>
        <p:txBody>
          <a:bodyPr>
            <a:normAutofit fontScale="90000"/>
          </a:bodyPr>
          <a:lstStyle/>
          <a:p>
            <a:r>
              <a:rPr lang="en-US" sz="4800" dirty="0"/>
              <a:t>Building the Argument Stool</a:t>
            </a:r>
          </a:p>
        </p:txBody>
      </p:sp>
      <p:pic>
        <p:nvPicPr>
          <p:cNvPr id="5" name="Content Placeholder 4" descr="A close-up of a table&#10;&#10;Description automatically generated with medium confidence">
            <a:extLst>
              <a:ext uri="{FF2B5EF4-FFF2-40B4-BE49-F238E27FC236}">
                <a16:creationId xmlns:a16="http://schemas.microsoft.com/office/drawing/2014/main" id="{B8DCB8C5-0476-2C4F-B39A-AEFBCC177E74}"/>
              </a:ext>
            </a:extLst>
          </p:cNvPr>
          <p:cNvPicPr>
            <a:picLocks noChangeAspect="1"/>
          </p:cNvPicPr>
          <p:nvPr/>
        </p:nvPicPr>
        <p:blipFill rotWithShape="1">
          <a:blip r:embed="rId2"/>
          <a:srcRect t="958" r="2" b="10023"/>
          <a:stretch/>
        </p:blipFill>
        <p:spPr>
          <a:xfrm>
            <a:off x="776731" y="1798850"/>
            <a:ext cx="3849956" cy="4141694"/>
          </a:xfrm>
          <a:prstGeom prst="rect">
            <a:avLst/>
          </a:prstGeom>
        </p:spPr>
      </p:pic>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17A7CCE-3E93-1A48-9D37-31030F5DBA46}"/>
              </a:ext>
            </a:extLst>
          </p:cNvPr>
          <p:cNvSpPr>
            <a:spLocks noGrp="1"/>
          </p:cNvSpPr>
          <p:nvPr>
            <p:ph idx="1"/>
          </p:nvPr>
        </p:nvSpPr>
        <p:spPr>
          <a:xfrm>
            <a:off x="6096000" y="2750126"/>
            <a:ext cx="5047004" cy="3261789"/>
          </a:xfrm>
        </p:spPr>
        <p:txBody>
          <a:bodyPr/>
          <a:lstStyle/>
          <a:p>
            <a:r>
              <a:rPr lang="en-US" dirty="0"/>
              <a:t>If an argument doesn’t undergo a lot of scrutiny, then it can support itself with a weak rationale or few supporting details</a:t>
            </a:r>
          </a:p>
        </p:txBody>
      </p:sp>
      <p:sp>
        <p:nvSpPr>
          <p:cNvPr id="11" name="TextBox 10">
            <a:extLst>
              <a:ext uri="{FF2B5EF4-FFF2-40B4-BE49-F238E27FC236}">
                <a16:creationId xmlns:a16="http://schemas.microsoft.com/office/drawing/2014/main" id="{1EEF2793-DBF6-5843-B24F-5EEDA8EB6F4F}"/>
              </a:ext>
            </a:extLst>
          </p:cNvPr>
          <p:cNvSpPr txBox="1"/>
          <p:nvPr/>
        </p:nvSpPr>
        <p:spPr>
          <a:xfrm>
            <a:off x="1971973" y="1867278"/>
            <a:ext cx="1479176" cy="553998"/>
          </a:xfrm>
          <a:prstGeom prst="rect">
            <a:avLst/>
          </a:prstGeom>
          <a:noFill/>
        </p:spPr>
        <p:txBody>
          <a:bodyPr wrap="square" rtlCol="0">
            <a:spAutoFit/>
          </a:bodyPr>
          <a:lstStyle/>
          <a:p>
            <a:r>
              <a:rPr lang="en-US" sz="3000" b="1" dirty="0"/>
              <a:t>Thesis </a:t>
            </a:r>
          </a:p>
        </p:txBody>
      </p:sp>
      <p:sp>
        <p:nvSpPr>
          <p:cNvPr id="15" name="TextBox 14">
            <a:extLst>
              <a:ext uri="{FF2B5EF4-FFF2-40B4-BE49-F238E27FC236}">
                <a16:creationId xmlns:a16="http://schemas.microsoft.com/office/drawing/2014/main" id="{4C8B2132-684C-564E-98F9-19726D3B5540}"/>
              </a:ext>
            </a:extLst>
          </p:cNvPr>
          <p:cNvSpPr txBox="1"/>
          <p:nvPr/>
        </p:nvSpPr>
        <p:spPr>
          <a:xfrm rot="4754593">
            <a:off x="2784692" y="4260305"/>
            <a:ext cx="3685296" cy="553998"/>
          </a:xfrm>
          <a:prstGeom prst="rect">
            <a:avLst/>
          </a:prstGeom>
          <a:noFill/>
        </p:spPr>
        <p:txBody>
          <a:bodyPr wrap="square" rtlCol="0">
            <a:spAutoFit/>
          </a:bodyPr>
          <a:lstStyle/>
          <a:p>
            <a:r>
              <a:rPr lang="en-US" sz="3000" b="1" dirty="0"/>
              <a:t>Supporting Details</a:t>
            </a:r>
          </a:p>
        </p:txBody>
      </p:sp>
      <p:sp>
        <p:nvSpPr>
          <p:cNvPr id="18" name="TextBox 17">
            <a:extLst>
              <a:ext uri="{FF2B5EF4-FFF2-40B4-BE49-F238E27FC236}">
                <a16:creationId xmlns:a16="http://schemas.microsoft.com/office/drawing/2014/main" id="{230618BC-FDBD-6942-A13E-80C83338BAC0}"/>
              </a:ext>
            </a:extLst>
          </p:cNvPr>
          <p:cNvSpPr txBox="1"/>
          <p:nvPr/>
        </p:nvSpPr>
        <p:spPr>
          <a:xfrm rot="5586351">
            <a:off x="1903149" y="4044283"/>
            <a:ext cx="2353940" cy="369332"/>
          </a:xfrm>
          <a:prstGeom prst="rect">
            <a:avLst/>
          </a:prstGeom>
          <a:noFill/>
        </p:spPr>
        <p:txBody>
          <a:bodyPr wrap="square">
            <a:spAutoFit/>
          </a:bodyPr>
          <a:lstStyle/>
          <a:p>
            <a:r>
              <a:rPr lang="en-US" sz="1800" b="1" dirty="0"/>
              <a:t>Supporting Details</a:t>
            </a:r>
          </a:p>
        </p:txBody>
      </p:sp>
      <p:sp>
        <p:nvSpPr>
          <p:cNvPr id="19" name="TextBox 18">
            <a:extLst>
              <a:ext uri="{FF2B5EF4-FFF2-40B4-BE49-F238E27FC236}">
                <a16:creationId xmlns:a16="http://schemas.microsoft.com/office/drawing/2014/main" id="{1C551C95-210B-B349-BE8F-1F94A966C77D}"/>
              </a:ext>
            </a:extLst>
          </p:cNvPr>
          <p:cNvSpPr txBox="1"/>
          <p:nvPr/>
        </p:nvSpPr>
        <p:spPr>
          <a:xfrm rot="16983508">
            <a:off x="-1116994" y="3951950"/>
            <a:ext cx="3685296" cy="553998"/>
          </a:xfrm>
          <a:prstGeom prst="rect">
            <a:avLst/>
          </a:prstGeom>
          <a:noFill/>
        </p:spPr>
        <p:txBody>
          <a:bodyPr wrap="square" rtlCol="0">
            <a:spAutoFit/>
          </a:bodyPr>
          <a:lstStyle/>
          <a:p>
            <a:r>
              <a:rPr lang="en-US" sz="3000" b="1" dirty="0"/>
              <a:t>Supporting Details</a:t>
            </a:r>
          </a:p>
        </p:txBody>
      </p:sp>
      <p:pic>
        <p:nvPicPr>
          <p:cNvPr id="4" name="Picture 3" descr="A cat jumping in the air&#10;&#10;Description automatically generated with medium confidence">
            <a:extLst>
              <a:ext uri="{FF2B5EF4-FFF2-40B4-BE49-F238E27FC236}">
                <a16:creationId xmlns:a16="http://schemas.microsoft.com/office/drawing/2014/main" id="{116714F7-43A9-EF45-873A-294259D30B74}"/>
              </a:ext>
            </a:extLst>
          </p:cNvPr>
          <p:cNvPicPr>
            <a:picLocks noChangeAspect="1"/>
          </p:cNvPicPr>
          <p:nvPr/>
        </p:nvPicPr>
        <p:blipFill>
          <a:blip r:embed="rId3"/>
          <a:stretch>
            <a:fillRect/>
          </a:stretch>
        </p:blipFill>
        <p:spPr>
          <a:xfrm>
            <a:off x="1107776" y="13120"/>
            <a:ext cx="2695171" cy="2021378"/>
          </a:xfrm>
          <a:prstGeom prst="rect">
            <a:avLst/>
          </a:prstGeom>
        </p:spPr>
      </p:pic>
    </p:spTree>
    <p:extLst>
      <p:ext uri="{BB962C8B-B14F-4D97-AF65-F5344CB8AC3E}">
        <p14:creationId xmlns:p14="http://schemas.microsoft.com/office/powerpoint/2010/main" val="2786020499"/>
      </p:ext>
    </p:extLst>
  </p:cSld>
  <p:clrMapOvr>
    <a:masterClrMapping/>
  </p:clrMapOvr>
</p:sld>
</file>

<file path=ppt/theme/theme1.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ShapesVTI">
  <a:themeElements>
    <a:clrScheme name="AnalogousFromDarkSeedLeftStep">
      <a:dk1>
        <a:srgbClr val="000000"/>
      </a:dk1>
      <a:lt1>
        <a:srgbClr val="FFFFFF"/>
      </a:lt1>
      <a:dk2>
        <a:srgbClr val="1A2C2F"/>
      </a:dk2>
      <a:lt2>
        <a:srgbClr val="F1F3F0"/>
      </a:lt2>
      <a:accent1>
        <a:srgbClr val="AE4DC3"/>
      </a:accent1>
      <a:accent2>
        <a:srgbClr val="6E3FB3"/>
      </a:accent2>
      <a:accent3>
        <a:srgbClr val="4D4EC3"/>
      </a:accent3>
      <a:accent4>
        <a:srgbClr val="3B6DB1"/>
      </a:accent4>
      <a:accent5>
        <a:srgbClr val="4DB1C3"/>
      </a:accent5>
      <a:accent6>
        <a:srgbClr val="3BB193"/>
      </a:accent6>
      <a:hlink>
        <a:srgbClr val="3E93BC"/>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2483</TotalTime>
  <Words>1259</Words>
  <Application>Microsoft Macintosh PowerPoint</Application>
  <PresentationFormat>Widescreen</PresentationFormat>
  <Paragraphs>119</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Avenir Next LT Pro</vt:lpstr>
      <vt:lpstr>Bierstadt</vt:lpstr>
      <vt:lpstr>Calibri</vt:lpstr>
      <vt:lpstr>Tw Cen MT</vt:lpstr>
      <vt:lpstr>BevelVTI</vt:lpstr>
      <vt:lpstr>ShapesVTI</vt:lpstr>
      <vt:lpstr>RDG 1300_P07</vt:lpstr>
      <vt:lpstr>Agenda </vt:lpstr>
      <vt:lpstr>Peer Response In-Class Writing</vt:lpstr>
      <vt:lpstr>Peer Response Paper Overview</vt:lpstr>
      <vt:lpstr>Your Response If you disagree… </vt:lpstr>
      <vt:lpstr>Your Response If you agree…</vt:lpstr>
      <vt:lpstr>The art of “yes, and-ing” and “no, but-ing” </vt:lpstr>
      <vt:lpstr>Building the Argument Stool</vt:lpstr>
      <vt:lpstr>Building the Argument Stool</vt:lpstr>
      <vt:lpstr>Building the Argument Stool</vt:lpstr>
      <vt:lpstr>Building the Argument Stool</vt:lpstr>
      <vt:lpstr>Peer Response Essay: Strengthening Your Partner’s Argument Stool </vt:lpstr>
      <vt:lpstr>Peer Response – Second Read-Through</vt:lpstr>
      <vt:lpstr>Okay – Open up a word document (or grab a piece of paper). We’re doing this. </vt:lpstr>
      <vt:lpstr>First paragraph(s)</vt:lpstr>
      <vt:lpstr>Body Paragraphs</vt:lpstr>
      <vt:lpstr>Conclusion</vt:lpstr>
      <vt:lpstr>And Finally… </vt:lpstr>
      <vt:lpstr>For your Peer Response Paper… </vt:lpstr>
      <vt:lpstr>Your Peer Response </vt:lpstr>
      <vt:lpstr>For next time: Peer Response Half Draft</vt:lpstr>
      <vt:lpstr>For next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RDG 1300_P06</dc:title>
  <dc:creator>Dyer, James M</dc:creator>
  <cp:lastModifiedBy>Dyer, James M</cp:lastModifiedBy>
  <cp:revision>7</cp:revision>
  <dcterms:created xsi:type="dcterms:W3CDTF">2021-10-18T04:29:41Z</dcterms:created>
  <dcterms:modified xsi:type="dcterms:W3CDTF">2021-10-21T17:05:43Z</dcterms:modified>
</cp:coreProperties>
</file>