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327" r:id="rId3"/>
    <p:sldId id="257" r:id="rId4"/>
    <p:sldId id="259" r:id="rId5"/>
    <p:sldId id="341" r:id="rId6"/>
    <p:sldId id="330" r:id="rId7"/>
    <p:sldId id="343" r:id="rId8"/>
    <p:sldId id="350" r:id="rId9"/>
    <p:sldId id="344" r:id="rId10"/>
    <p:sldId id="345" r:id="rId11"/>
    <p:sldId id="347" r:id="rId12"/>
    <p:sldId id="346" r:id="rId13"/>
    <p:sldId id="352" r:id="rId14"/>
    <p:sldId id="351" r:id="rId15"/>
    <p:sldId id="348" r:id="rId16"/>
    <p:sldId id="349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94489"/>
  </p:normalViewPr>
  <p:slideViewPr>
    <p:cSldViewPr snapToGrid="0" snapToObjects="1">
      <p:cViewPr varScale="1">
        <p:scale>
          <a:sx n="102" d="100"/>
          <a:sy n="102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90310-9DBB-4582-861E-7F268D5F428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2BBD6E9-19CE-45AB-ABA5-A55B5A67DC50}">
      <dgm:prSet/>
      <dgm:spPr/>
      <dgm:t>
        <a:bodyPr/>
        <a:lstStyle/>
        <a:p>
          <a:r>
            <a:rPr lang="en-US"/>
            <a:t>What text did you bring in today? </a:t>
          </a:r>
        </a:p>
      </dgm:t>
    </dgm:pt>
    <dgm:pt modelId="{AAC1A28D-FE7B-47DD-8B0E-ABCC4D9F7680}" type="parTrans" cxnId="{1C02F298-51C2-4795-BB8B-875F2EB6D0E1}">
      <dgm:prSet/>
      <dgm:spPr/>
      <dgm:t>
        <a:bodyPr/>
        <a:lstStyle/>
        <a:p>
          <a:endParaRPr lang="en-US"/>
        </a:p>
      </dgm:t>
    </dgm:pt>
    <dgm:pt modelId="{ACEA7CEC-74A3-4CB5-B309-9E437ABA6F9F}" type="sibTrans" cxnId="{1C02F298-51C2-4795-BB8B-875F2EB6D0E1}">
      <dgm:prSet/>
      <dgm:spPr/>
      <dgm:t>
        <a:bodyPr/>
        <a:lstStyle/>
        <a:p>
          <a:endParaRPr lang="en-US"/>
        </a:p>
      </dgm:t>
    </dgm:pt>
    <dgm:pt modelId="{46F7AC54-4BD7-4D31-BDB6-A9452EB4ECC3}">
      <dgm:prSet/>
      <dgm:spPr/>
      <dgm:t>
        <a:bodyPr/>
        <a:lstStyle/>
        <a:p>
          <a:r>
            <a:rPr lang="en-US"/>
            <a:t>What class did you read it in? </a:t>
          </a:r>
        </a:p>
      </dgm:t>
    </dgm:pt>
    <dgm:pt modelId="{8DD687FD-18AE-4E20-8148-05CE77F7AAC3}" type="parTrans" cxnId="{84D960F9-68B9-493E-9EE4-74518CCCE33E}">
      <dgm:prSet/>
      <dgm:spPr/>
      <dgm:t>
        <a:bodyPr/>
        <a:lstStyle/>
        <a:p>
          <a:endParaRPr lang="en-US"/>
        </a:p>
      </dgm:t>
    </dgm:pt>
    <dgm:pt modelId="{9094AF76-2010-41F6-8A33-58063D29C953}" type="sibTrans" cxnId="{84D960F9-68B9-493E-9EE4-74518CCCE33E}">
      <dgm:prSet/>
      <dgm:spPr/>
      <dgm:t>
        <a:bodyPr/>
        <a:lstStyle/>
        <a:p>
          <a:endParaRPr lang="en-US"/>
        </a:p>
      </dgm:t>
    </dgm:pt>
    <dgm:pt modelId="{EADD61FE-C9BF-4442-A114-B36EBD9D1B72}">
      <dgm:prSet/>
      <dgm:spPr/>
      <dgm:t>
        <a:bodyPr/>
        <a:lstStyle/>
        <a:p>
          <a:r>
            <a:rPr lang="en-US"/>
            <a:t>Thumbs up? Thumbs down? Why? </a:t>
          </a:r>
        </a:p>
      </dgm:t>
    </dgm:pt>
    <dgm:pt modelId="{54DE1B6A-C921-4114-844C-E30A34C0B6A0}" type="parTrans" cxnId="{50A18BF8-38F3-4B92-9916-2478A21FB6EC}">
      <dgm:prSet/>
      <dgm:spPr/>
      <dgm:t>
        <a:bodyPr/>
        <a:lstStyle/>
        <a:p>
          <a:endParaRPr lang="en-US"/>
        </a:p>
      </dgm:t>
    </dgm:pt>
    <dgm:pt modelId="{F4BD3726-8B97-4FEC-8E29-AA04BC22528E}" type="sibTrans" cxnId="{50A18BF8-38F3-4B92-9916-2478A21FB6EC}">
      <dgm:prSet/>
      <dgm:spPr/>
      <dgm:t>
        <a:bodyPr/>
        <a:lstStyle/>
        <a:p>
          <a:endParaRPr lang="en-US"/>
        </a:p>
      </dgm:t>
    </dgm:pt>
    <dgm:pt modelId="{08556A39-5557-EB48-BF3E-74106DC43162}" type="pres">
      <dgm:prSet presAssocID="{A9790310-9DBB-4582-861E-7F268D5F428B}" presName="linear" presStyleCnt="0">
        <dgm:presLayoutVars>
          <dgm:animLvl val="lvl"/>
          <dgm:resizeHandles val="exact"/>
        </dgm:presLayoutVars>
      </dgm:prSet>
      <dgm:spPr/>
    </dgm:pt>
    <dgm:pt modelId="{711F7359-17F1-E647-B08D-56C2C22E152B}" type="pres">
      <dgm:prSet presAssocID="{82BBD6E9-19CE-45AB-ABA5-A55B5A67DC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B0205F-EC8F-264D-B2D4-8FACDED4236D}" type="pres">
      <dgm:prSet presAssocID="{ACEA7CEC-74A3-4CB5-B309-9E437ABA6F9F}" presName="spacer" presStyleCnt="0"/>
      <dgm:spPr/>
    </dgm:pt>
    <dgm:pt modelId="{33F0CCFF-C9FE-A443-84AC-B08AD3718092}" type="pres">
      <dgm:prSet presAssocID="{46F7AC54-4BD7-4D31-BDB6-A9452EB4EC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7E4226-8E0E-CF42-98DA-2ADCD7CECE1F}" type="pres">
      <dgm:prSet presAssocID="{9094AF76-2010-41F6-8A33-58063D29C953}" presName="spacer" presStyleCnt="0"/>
      <dgm:spPr/>
    </dgm:pt>
    <dgm:pt modelId="{AA08472F-3B3D-6646-832E-331602E2F2D1}" type="pres">
      <dgm:prSet presAssocID="{EADD61FE-C9BF-4442-A114-B36EBD9D1B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3E9C12-BEB6-554B-BE00-EB1C6E08327A}" type="presOf" srcId="{EADD61FE-C9BF-4442-A114-B36EBD9D1B72}" destId="{AA08472F-3B3D-6646-832E-331602E2F2D1}" srcOrd="0" destOrd="0" presId="urn:microsoft.com/office/officeart/2005/8/layout/vList2"/>
    <dgm:cxn modelId="{10D88557-EC34-D041-A018-61F4853C143C}" type="presOf" srcId="{46F7AC54-4BD7-4D31-BDB6-A9452EB4ECC3}" destId="{33F0CCFF-C9FE-A443-84AC-B08AD3718092}" srcOrd="0" destOrd="0" presId="urn:microsoft.com/office/officeart/2005/8/layout/vList2"/>
    <dgm:cxn modelId="{0215B593-300F-B34B-AE75-923221810E25}" type="presOf" srcId="{A9790310-9DBB-4582-861E-7F268D5F428B}" destId="{08556A39-5557-EB48-BF3E-74106DC43162}" srcOrd="0" destOrd="0" presId="urn:microsoft.com/office/officeart/2005/8/layout/vList2"/>
    <dgm:cxn modelId="{1C02F298-51C2-4795-BB8B-875F2EB6D0E1}" srcId="{A9790310-9DBB-4582-861E-7F268D5F428B}" destId="{82BBD6E9-19CE-45AB-ABA5-A55B5A67DC50}" srcOrd="0" destOrd="0" parTransId="{AAC1A28D-FE7B-47DD-8B0E-ABCC4D9F7680}" sibTransId="{ACEA7CEC-74A3-4CB5-B309-9E437ABA6F9F}"/>
    <dgm:cxn modelId="{50A18BF8-38F3-4B92-9916-2478A21FB6EC}" srcId="{A9790310-9DBB-4582-861E-7F268D5F428B}" destId="{EADD61FE-C9BF-4442-A114-B36EBD9D1B72}" srcOrd="2" destOrd="0" parTransId="{54DE1B6A-C921-4114-844C-E30A34C0B6A0}" sibTransId="{F4BD3726-8B97-4FEC-8E29-AA04BC22528E}"/>
    <dgm:cxn modelId="{84D960F9-68B9-493E-9EE4-74518CCCE33E}" srcId="{A9790310-9DBB-4582-861E-7F268D5F428B}" destId="{46F7AC54-4BD7-4D31-BDB6-A9452EB4ECC3}" srcOrd="1" destOrd="0" parTransId="{8DD687FD-18AE-4E20-8148-05CE77F7AAC3}" sibTransId="{9094AF76-2010-41F6-8A33-58063D29C953}"/>
    <dgm:cxn modelId="{665EE2F9-0B9F-984B-9DF6-D7E22CFAD499}" type="presOf" srcId="{82BBD6E9-19CE-45AB-ABA5-A55B5A67DC50}" destId="{711F7359-17F1-E647-B08D-56C2C22E152B}" srcOrd="0" destOrd="0" presId="urn:microsoft.com/office/officeart/2005/8/layout/vList2"/>
    <dgm:cxn modelId="{2EF1B956-FECF-9141-BC50-466BD0044DAE}" type="presParOf" srcId="{08556A39-5557-EB48-BF3E-74106DC43162}" destId="{711F7359-17F1-E647-B08D-56C2C22E152B}" srcOrd="0" destOrd="0" presId="urn:microsoft.com/office/officeart/2005/8/layout/vList2"/>
    <dgm:cxn modelId="{BD53D28B-7E4B-3545-AE22-3D8B2DD8F7A0}" type="presParOf" srcId="{08556A39-5557-EB48-BF3E-74106DC43162}" destId="{97B0205F-EC8F-264D-B2D4-8FACDED4236D}" srcOrd="1" destOrd="0" presId="urn:microsoft.com/office/officeart/2005/8/layout/vList2"/>
    <dgm:cxn modelId="{13A9AD49-24AD-3940-BF69-C1637F927F44}" type="presParOf" srcId="{08556A39-5557-EB48-BF3E-74106DC43162}" destId="{33F0CCFF-C9FE-A443-84AC-B08AD3718092}" srcOrd="2" destOrd="0" presId="urn:microsoft.com/office/officeart/2005/8/layout/vList2"/>
    <dgm:cxn modelId="{2EF03F8E-9A1A-2A4C-ACDD-F5364A0D1CE4}" type="presParOf" srcId="{08556A39-5557-EB48-BF3E-74106DC43162}" destId="{8B7E4226-8E0E-CF42-98DA-2ADCD7CECE1F}" srcOrd="3" destOrd="0" presId="urn:microsoft.com/office/officeart/2005/8/layout/vList2"/>
    <dgm:cxn modelId="{DD41C022-CAA7-214F-81DF-AE4EF279475B}" type="presParOf" srcId="{08556A39-5557-EB48-BF3E-74106DC43162}" destId="{AA08472F-3B3D-6646-832E-331602E2F2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97733-BEB6-49DB-851D-65A870C282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E15083-1D56-4977-B83E-FBA56BF055E0}">
      <dgm:prSet/>
      <dgm:spPr/>
      <dgm:t>
        <a:bodyPr/>
        <a:lstStyle/>
        <a:p>
          <a:r>
            <a:rPr lang="en-US" dirty="0"/>
            <a:t>Complete Expansion #3: Text Review</a:t>
          </a:r>
        </a:p>
      </dgm:t>
    </dgm:pt>
    <dgm:pt modelId="{5342EDFF-0EEE-4F69-9AAA-0C4B87873F28}" type="parTrans" cxnId="{8C0F56F3-6FD2-4E0D-A03D-963BF5521B5C}">
      <dgm:prSet/>
      <dgm:spPr/>
      <dgm:t>
        <a:bodyPr/>
        <a:lstStyle/>
        <a:p>
          <a:endParaRPr lang="en-US"/>
        </a:p>
      </dgm:t>
    </dgm:pt>
    <dgm:pt modelId="{FA80A687-BC4D-4268-9A0E-877D30870F73}" type="sibTrans" cxnId="{8C0F56F3-6FD2-4E0D-A03D-963BF5521B5C}">
      <dgm:prSet/>
      <dgm:spPr/>
      <dgm:t>
        <a:bodyPr/>
        <a:lstStyle/>
        <a:p>
          <a:endParaRPr lang="en-US"/>
        </a:p>
      </dgm:t>
    </dgm:pt>
    <dgm:pt modelId="{2942DBC3-A515-4B49-BFDD-1259EB10EAA9}">
      <dgm:prSet/>
      <dgm:spPr/>
      <dgm:t>
        <a:bodyPr/>
        <a:lstStyle/>
        <a:p>
          <a:r>
            <a:rPr lang="en-US" dirty="0"/>
            <a:t>Start planning for "Peer Response"</a:t>
          </a:r>
        </a:p>
      </dgm:t>
    </dgm:pt>
    <dgm:pt modelId="{A8A95A98-D6A3-4A82-999D-BD2EE2F2E71F}" type="parTrans" cxnId="{AA27D2BA-A516-495F-ADAF-6A5DA7302A57}">
      <dgm:prSet/>
      <dgm:spPr/>
      <dgm:t>
        <a:bodyPr/>
        <a:lstStyle/>
        <a:p>
          <a:endParaRPr lang="en-US"/>
        </a:p>
      </dgm:t>
    </dgm:pt>
    <dgm:pt modelId="{AD55445B-C42F-4F95-8005-E0EAAD5949A8}" type="sibTrans" cxnId="{AA27D2BA-A516-495F-ADAF-6A5DA7302A57}">
      <dgm:prSet/>
      <dgm:spPr/>
      <dgm:t>
        <a:bodyPr/>
        <a:lstStyle/>
        <a:p>
          <a:endParaRPr lang="en-US"/>
        </a:p>
      </dgm:t>
    </dgm:pt>
    <dgm:pt modelId="{D088EF9C-E68C-E143-9F77-434F002DE800}" type="pres">
      <dgm:prSet presAssocID="{EEA97733-BEB6-49DB-851D-65A870C282CD}" presName="linear" presStyleCnt="0">
        <dgm:presLayoutVars>
          <dgm:animLvl val="lvl"/>
          <dgm:resizeHandles val="exact"/>
        </dgm:presLayoutVars>
      </dgm:prSet>
      <dgm:spPr/>
    </dgm:pt>
    <dgm:pt modelId="{92A5195B-598C-814E-90B8-4534E35F6801}" type="pres">
      <dgm:prSet presAssocID="{2AE15083-1D56-4977-B83E-FBA56BF055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78A4BB-1F2C-4F47-9076-38FCB1A9AB04}" type="pres">
      <dgm:prSet presAssocID="{FA80A687-BC4D-4268-9A0E-877D30870F73}" presName="spacer" presStyleCnt="0"/>
      <dgm:spPr/>
    </dgm:pt>
    <dgm:pt modelId="{AB00B9D5-E531-1447-B618-84ABB0954E28}" type="pres">
      <dgm:prSet presAssocID="{2942DBC3-A515-4B49-BFDD-1259EB10EA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5B14A9D-B4ED-C949-B842-F3F6BBC80E37}" type="presOf" srcId="{2AE15083-1D56-4977-B83E-FBA56BF055E0}" destId="{92A5195B-598C-814E-90B8-4534E35F6801}" srcOrd="0" destOrd="0" presId="urn:microsoft.com/office/officeart/2005/8/layout/vList2"/>
    <dgm:cxn modelId="{AA27D2BA-A516-495F-ADAF-6A5DA7302A57}" srcId="{EEA97733-BEB6-49DB-851D-65A870C282CD}" destId="{2942DBC3-A515-4B49-BFDD-1259EB10EAA9}" srcOrd="1" destOrd="0" parTransId="{A8A95A98-D6A3-4A82-999D-BD2EE2F2E71F}" sibTransId="{AD55445B-C42F-4F95-8005-E0EAAD5949A8}"/>
    <dgm:cxn modelId="{B9D893CD-932F-A843-8D05-9430232F7DF3}" type="presOf" srcId="{2942DBC3-A515-4B49-BFDD-1259EB10EAA9}" destId="{AB00B9D5-E531-1447-B618-84ABB0954E28}" srcOrd="0" destOrd="0" presId="urn:microsoft.com/office/officeart/2005/8/layout/vList2"/>
    <dgm:cxn modelId="{313C68CF-890F-0C4C-B938-DB63955D1F36}" type="presOf" srcId="{EEA97733-BEB6-49DB-851D-65A870C282CD}" destId="{D088EF9C-E68C-E143-9F77-434F002DE800}" srcOrd="0" destOrd="0" presId="urn:microsoft.com/office/officeart/2005/8/layout/vList2"/>
    <dgm:cxn modelId="{8C0F56F3-6FD2-4E0D-A03D-963BF5521B5C}" srcId="{EEA97733-BEB6-49DB-851D-65A870C282CD}" destId="{2AE15083-1D56-4977-B83E-FBA56BF055E0}" srcOrd="0" destOrd="0" parTransId="{5342EDFF-0EEE-4F69-9AAA-0C4B87873F28}" sibTransId="{FA80A687-BC4D-4268-9A0E-877D30870F73}"/>
    <dgm:cxn modelId="{CED03D17-AA49-CD4A-816F-B102B3C287B6}" type="presParOf" srcId="{D088EF9C-E68C-E143-9F77-434F002DE800}" destId="{92A5195B-598C-814E-90B8-4534E35F6801}" srcOrd="0" destOrd="0" presId="urn:microsoft.com/office/officeart/2005/8/layout/vList2"/>
    <dgm:cxn modelId="{42700662-439F-E248-B845-CFB817A75172}" type="presParOf" srcId="{D088EF9C-E68C-E143-9F77-434F002DE800}" destId="{4F78A4BB-1F2C-4F47-9076-38FCB1A9AB04}" srcOrd="1" destOrd="0" presId="urn:microsoft.com/office/officeart/2005/8/layout/vList2"/>
    <dgm:cxn modelId="{1BAE8AA0-CBAA-F440-B023-31FF4D27ECF4}" type="presParOf" srcId="{D088EF9C-E68C-E143-9F77-434F002DE800}" destId="{AB00B9D5-E531-1447-B618-84ABB0954E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F7359-17F1-E647-B08D-56C2C22E152B}">
      <dsp:nvSpPr>
        <dsp:cNvPr id="0" name=""/>
        <dsp:cNvSpPr/>
      </dsp:nvSpPr>
      <dsp:spPr>
        <a:xfrm>
          <a:off x="0" y="143"/>
          <a:ext cx="6263640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What text did you bring in today? </a:t>
          </a:r>
        </a:p>
      </dsp:txBody>
      <dsp:txXfrm>
        <a:off x="85444" y="85587"/>
        <a:ext cx="6092752" cy="1579432"/>
      </dsp:txXfrm>
    </dsp:sp>
    <dsp:sp modelId="{33F0CCFF-C9FE-A443-84AC-B08AD3718092}">
      <dsp:nvSpPr>
        <dsp:cNvPr id="0" name=""/>
        <dsp:cNvSpPr/>
      </dsp:nvSpPr>
      <dsp:spPr>
        <a:xfrm>
          <a:off x="0" y="1877183"/>
          <a:ext cx="6263640" cy="1750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What class did you read it in? </a:t>
          </a:r>
        </a:p>
      </dsp:txBody>
      <dsp:txXfrm>
        <a:off x="85444" y="1962627"/>
        <a:ext cx="6092752" cy="1579432"/>
      </dsp:txXfrm>
    </dsp:sp>
    <dsp:sp modelId="{AA08472F-3B3D-6646-832E-331602E2F2D1}">
      <dsp:nvSpPr>
        <dsp:cNvPr id="0" name=""/>
        <dsp:cNvSpPr/>
      </dsp:nvSpPr>
      <dsp:spPr>
        <a:xfrm>
          <a:off x="0" y="3754224"/>
          <a:ext cx="6263640" cy="1750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Thumbs up? Thumbs down? Why? </a:t>
          </a:r>
        </a:p>
      </dsp:txBody>
      <dsp:txXfrm>
        <a:off x="85444" y="3839668"/>
        <a:ext cx="6092752" cy="1579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5195B-598C-814E-90B8-4534E35F6801}">
      <dsp:nvSpPr>
        <dsp:cNvPr id="0" name=""/>
        <dsp:cNvSpPr/>
      </dsp:nvSpPr>
      <dsp:spPr>
        <a:xfrm>
          <a:off x="0" y="567683"/>
          <a:ext cx="6263640" cy="2108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Complete Expansion #3: Text Review</a:t>
          </a:r>
        </a:p>
      </dsp:txBody>
      <dsp:txXfrm>
        <a:off x="102921" y="670604"/>
        <a:ext cx="6057798" cy="1902498"/>
      </dsp:txXfrm>
    </dsp:sp>
    <dsp:sp modelId="{AB00B9D5-E531-1447-B618-84ABB0954E28}">
      <dsp:nvSpPr>
        <dsp:cNvPr id="0" name=""/>
        <dsp:cNvSpPr/>
      </dsp:nvSpPr>
      <dsp:spPr>
        <a:xfrm>
          <a:off x="0" y="2828664"/>
          <a:ext cx="6263640" cy="21083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Start planning for "Peer Response"</a:t>
          </a:r>
        </a:p>
      </dsp:txBody>
      <dsp:txXfrm>
        <a:off x="102921" y="2931585"/>
        <a:ext cx="6057798" cy="190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BE9D-F7C6-4243-BA12-7669A87CF495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1E708-289E-8D49-91FB-8E50AEF8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1E708-289E-8D49-91FB-8E50AEF8AE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1C78-248C-2F40-9EC1-094C1906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B5443-7AC7-5C4B-984C-411B786C0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D09C5-0ABF-1C4B-998C-21C58F65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A026A-44C0-0049-AFC2-861CE397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6A655-38D4-9342-855A-3F773852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1F5F-C75A-EE4D-8342-966169A5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E2DB3-7629-1C40-97B8-F40EDDC57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24DE-1F26-4E46-B953-34C88A09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6188-9B0B-4746-A6A2-AFF85261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B3BA-3880-7743-B7F7-2AC247D3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30B8EA-EFF2-E549-87F3-A1885695F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28341-5205-914D-A90A-C9F9A2358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9950A-A70D-114A-A670-8ACD8E8A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E57F-3A66-8D40-97E1-2F8445A8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76419-2463-5943-8F0B-BA05A2B9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9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0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1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1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6B7A-76B7-B644-AC25-20FD9024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B74-0D4A-9C4A-9CD7-33588B50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9A417-1CA9-B04C-B623-CF552EEC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FF9FB-7FED-E64A-BC40-85571756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68EA-CB17-1647-9524-15F2ED69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4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0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2A84-CED5-714C-A255-ED5DDCC7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1F3B-9A9E-A34B-9D3F-A231733E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84EF-F075-2E42-AEFD-82FAD62C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7ADF5-3026-FA41-899F-794F104D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6D55A-6B03-4749-87CB-26E3302A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88C5-E679-CD42-9492-FB64E702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C08C-91A2-B34D-AE45-4219D6FDA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50C7D-0F76-D447-A55E-05BC1A96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7DD52-DE42-8242-BFFE-6A911DBC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350E9-B4B2-0E40-8E0C-DD8D4FE5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3A72C-4605-CE4E-B447-CC5E9028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7CFC-034D-E64A-9548-1904E99C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0136B-CEB5-5D4F-9DFA-DDB24457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590FF-4816-864A-A403-1D9BE0369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D7914-ADE1-9145-9095-972997DA3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F565E-4697-164F-AC81-5E8C60E75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6FD60-0721-3F48-ACA3-1DBD791D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28433-2C79-E445-8CE7-77B1F57D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4EBD4-5DDA-F840-AADB-3B6D1636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B306-AAB9-164C-833C-412D18CB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33BF9-7957-FD42-8BAE-80BD903F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4FC7F-462D-5B4F-9595-DBC0E75A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7F16-360F-EE4C-A63C-755F36E7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0F7CC-8F98-FA49-8887-D4A5E1E0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7E990-CA73-A54F-A1D7-78ED3887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B5B20-9BF9-8D48-B456-809888F0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F273-5827-B746-80C9-6841D1B7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C324-EE6F-2F48-94E9-2C3B2A43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1E86D-F61F-C04E-A4C2-DF93E0138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22CD-FE82-F04B-9669-9897EA96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C40B7-9640-674B-836E-E4CCAA7D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BB549-2F86-8E4C-A13F-E0AEA7F4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2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3931-FB5A-6B48-8867-B7992264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D02DF-1A58-C34D-B41E-01D26ED2E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51FA3-114C-9342-BCCA-62052BAEE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0F518-CA77-FA4D-9B1C-F2496571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0C4A0-91E7-6A41-9B41-0889A9B7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11E8A-4F03-DC41-AF29-9B69228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7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5720A-9188-B745-BF00-F18274A9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55F3B-BB05-5745-91AC-B4B4CDB2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70E1-67CF-BE4F-8182-40AD8602E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542C-70B4-F940-9246-099BE12122D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694-605F-534F-A5AB-4C6BDFB4A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A4065-64A5-8844-A110-B3E84AE8D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014B-0884-1B4E-B15A-9D6A8F86A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iWajtEV9s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Write-a-Movie-Re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Clipboard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1B00-1B0D-334A-A10C-3A81EB289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90" y="1280035"/>
            <a:ext cx="4857650" cy="2449002"/>
          </a:xfrm>
          <a:solidFill>
            <a:schemeClr val="bg1"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RDG 1300_P07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A4A98-0506-9E45-8BDB-5C804CB54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290" y="3729037"/>
            <a:ext cx="3518850" cy="850517"/>
          </a:xfrm>
          <a:solidFill>
            <a:schemeClr val="bg1">
              <a:alpha val="62897"/>
            </a:schemeClr>
          </a:solidFill>
        </p:spPr>
        <p:txBody>
          <a:bodyPr/>
          <a:lstStyle/>
          <a:p>
            <a:r>
              <a:rPr lang="en-US" dirty="0"/>
              <a:t>Thursday, 10.14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DBE9C-E7B5-0B46-8076-EA269FFA53D4}"/>
              </a:ext>
            </a:extLst>
          </p:cNvPr>
          <p:cNvSpPr txBox="1"/>
          <p:nvPr/>
        </p:nvSpPr>
        <p:spPr>
          <a:xfrm>
            <a:off x="707160" y="4712702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NOTE: I can’t require masks or vaccines in this class, but university leadership recommends both so that we can remain in-person this semester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D85907-7B0F-EB42-BC12-6939C241B73A}"/>
              </a:ext>
            </a:extLst>
          </p:cNvPr>
          <p:cNvSpPr txBox="1">
            <a:spLocks/>
          </p:cNvSpPr>
          <p:nvPr/>
        </p:nvSpPr>
        <p:spPr>
          <a:xfrm>
            <a:off x="7072994" y="1272666"/>
            <a:ext cx="4741716" cy="2864453"/>
          </a:xfrm>
          <a:prstGeom prst="rect">
            <a:avLst/>
          </a:prstGeom>
          <a:solidFill>
            <a:schemeClr val="bg1">
              <a:alpha val="62897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For the start of class</a:t>
            </a:r>
            <a:r>
              <a:rPr lang="en-US" dirty="0"/>
              <a:t>: </a:t>
            </a:r>
          </a:p>
          <a:p>
            <a:r>
              <a:rPr lang="en-US" dirty="0"/>
              <a:t>Please have your computers open to Canvas to complete the in-class writing assignment</a:t>
            </a:r>
          </a:p>
        </p:txBody>
      </p:sp>
    </p:spTree>
    <p:extLst>
      <p:ext uri="{BB962C8B-B14F-4D97-AF65-F5344CB8AC3E}">
        <p14:creationId xmlns:p14="http://schemas.microsoft.com/office/powerpoint/2010/main" val="372899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B6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C534A-3E10-2144-B8F2-CEC57083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write a movie review</a:t>
            </a:r>
          </a:p>
        </p:txBody>
      </p:sp>
      <p:pic>
        <p:nvPicPr>
          <p:cNvPr id="4" name="Online Media 3" descr="How to Write Movie Reviews with A.O. Scott">
            <a:hlinkClick r:id="" action="ppaction://media"/>
            <a:extLst>
              <a:ext uri="{FF2B5EF4-FFF2-40B4-BE49-F238E27FC236}">
                <a16:creationId xmlns:a16="http://schemas.microsoft.com/office/drawing/2014/main" id="{CFD6D83A-9402-7D47-9F94-A660F6CD0C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1396639"/>
            <a:ext cx="7188199" cy="40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6BF-AD49-4340-A26E-9E0D33ED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Writing in the style of a film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C908-8170-944D-A1C6-22039FF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226549" cy="4419600"/>
          </a:xfrm>
        </p:spPr>
        <p:txBody>
          <a:bodyPr>
            <a:normAutofit/>
          </a:bodyPr>
          <a:lstStyle/>
          <a:p>
            <a:r>
              <a:rPr lang="en-US" sz="2000" dirty="0"/>
              <a:t>Describe, don’t summarize</a:t>
            </a:r>
          </a:p>
          <a:p>
            <a:pPr lvl="1"/>
            <a:r>
              <a:rPr lang="en-US" sz="2000" dirty="0"/>
              <a:t>“What does a text look like?” </a:t>
            </a:r>
          </a:p>
          <a:p>
            <a:pPr lvl="1"/>
            <a:r>
              <a:rPr lang="en-US" sz="2000" dirty="0"/>
              <a:t>“How does it make you feel?” </a:t>
            </a:r>
          </a:p>
          <a:p>
            <a:r>
              <a:rPr lang="en-US" sz="2000" dirty="0"/>
              <a:t>Explain your opinion</a:t>
            </a:r>
          </a:p>
          <a:p>
            <a:pPr lvl="1"/>
            <a:r>
              <a:rPr lang="en-US" sz="2000" dirty="0"/>
              <a:t>It’s not enough to say it was “good” or “bad”</a:t>
            </a:r>
          </a:p>
          <a:p>
            <a:pPr lvl="1"/>
            <a:r>
              <a:rPr lang="en-US" sz="2000" dirty="0"/>
              <a:t>Your purpose is to help the reader (Me, your instructor, other students) make decisions about this text </a:t>
            </a:r>
          </a:p>
          <a:p>
            <a:r>
              <a:rPr lang="en-US" sz="2000" dirty="0"/>
              <a:t>Use “compelling” language</a:t>
            </a:r>
          </a:p>
          <a:p>
            <a:pPr lvl="1"/>
            <a:r>
              <a:rPr lang="en-US" sz="2000" dirty="0"/>
              <a:t>This means that your writing style should aim to affect the reader in some way (ex. make them laugh, cry, or run away screaming). </a:t>
            </a:r>
          </a:p>
          <a:p>
            <a:pPr lvl="1"/>
            <a:r>
              <a:rPr lang="en-US" sz="2000" dirty="0"/>
              <a:t>Doesn’t necessarily have to be structured as a “formal” report-style paper. </a:t>
            </a:r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515FBEEE-46D2-4290-9A7E-9D75883D7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r="3999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0A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40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A40C4-540E-E244-A209-EA0CEE18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Text Review Rubric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FC35-238D-AB43-A660-4436D1D0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Fill out the rubric, giving your text a ranking in each category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Organization </a:t>
            </a:r>
          </a:p>
          <a:p>
            <a:pPr lvl="1"/>
            <a:r>
              <a:rPr lang="en-US" dirty="0"/>
              <a:t>Extra Features</a:t>
            </a:r>
          </a:p>
          <a:p>
            <a:pPr lvl="1"/>
            <a:r>
              <a:rPr lang="en-US" dirty="0"/>
              <a:t>Usefulness</a:t>
            </a:r>
          </a:p>
          <a:p>
            <a:pPr lvl="1"/>
            <a:r>
              <a:rPr lang="en-US" dirty="0"/>
              <a:t>Attention to MARSI Strategies</a:t>
            </a:r>
          </a:p>
          <a:p>
            <a:r>
              <a:rPr lang="en-US" sz="2400" dirty="0"/>
              <a:t>Under each ranking, write some brief notes to support your response. </a:t>
            </a:r>
          </a:p>
        </p:txBody>
      </p:sp>
    </p:spTree>
    <p:extLst>
      <p:ext uri="{BB962C8B-B14F-4D97-AF65-F5344CB8AC3E}">
        <p14:creationId xmlns:p14="http://schemas.microsoft.com/office/powerpoint/2010/main" val="296981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7F9B2-8320-1F41-B165-29894446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Text Review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A835-CCCD-1F4D-9BA9-B99D8B7C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After you complete the rubric, at the bottom of the document write a brief (500 word) review of the text that you selected. </a:t>
            </a:r>
          </a:p>
          <a:p>
            <a:pPr lvl="0"/>
            <a:r>
              <a:rPr lang="en-US" sz="2400" dirty="0"/>
              <a:t>First, write a fun tagline as an introduction to your review.</a:t>
            </a:r>
          </a:p>
          <a:p>
            <a:pPr lvl="1"/>
            <a:r>
              <a:rPr lang="en-US" dirty="0"/>
              <a:t>Example: “Bartleby the Scrivener: If you didn’t like Moby Dick, you’re sure as hell not going to like this.” </a:t>
            </a:r>
          </a:p>
          <a:p>
            <a:pPr lvl="0"/>
            <a:r>
              <a:rPr lang="en-US" sz="2400" dirty="0"/>
              <a:t>Second, summarize your comments from the text review rubric into a cohesive review of the text. </a:t>
            </a:r>
          </a:p>
          <a:p>
            <a:pPr lvl="0"/>
            <a:r>
              <a:rPr lang="en-US" sz="2400" dirty="0"/>
              <a:t>Remember – it’s not enough to just say “this was good” or “this was bad.” Give support, and consider how your review might help a reader interact with this same text.  </a:t>
            </a:r>
          </a:p>
          <a:p>
            <a:pPr lvl="0"/>
            <a:r>
              <a:rPr lang="en-US" sz="2400" dirty="0"/>
              <a:t>At the end, give a recommendation</a:t>
            </a:r>
          </a:p>
          <a:p>
            <a:pPr lvl="1"/>
            <a:r>
              <a:rPr lang="en-US" dirty="0"/>
              <a:t>Should your instructor include this in their future classes?</a:t>
            </a:r>
          </a:p>
          <a:p>
            <a:pPr lvl="1"/>
            <a:r>
              <a:rPr lang="en-US" dirty="0"/>
              <a:t>How should another student approach this text? </a:t>
            </a:r>
          </a:p>
          <a:p>
            <a:r>
              <a:rPr lang="en-US" sz="2400" dirty="0"/>
              <a:t>Feel free to have fun with this!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28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188C-04F6-3043-AA9D-B5CCA715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James is lazy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2D7B-C6CA-6243-A975-44D53CF8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If you want more examples on writing in a movie review-style, check out this link: </a:t>
            </a:r>
          </a:p>
          <a:p>
            <a:pPr lvl="1"/>
            <a:r>
              <a:rPr lang="en-US" dirty="0">
                <a:hlinkClick r:id="rId3"/>
              </a:rPr>
              <a:t>https://www.wikihow.com/Write-a-Movie-Review</a:t>
            </a:r>
            <a:endParaRPr lang="en-US" dirty="0"/>
          </a:p>
        </p:txBody>
      </p:sp>
      <p:pic>
        <p:nvPicPr>
          <p:cNvPr id="5" name="Picture 4" descr="A cat lying on a blanket&#10;&#10;Description automatically generated with medium confidence">
            <a:extLst>
              <a:ext uri="{FF2B5EF4-FFF2-40B4-BE49-F238E27FC236}">
                <a16:creationId xmlns:a16="http://schemas.microsoft.com/office/drawing/2014/main" id="{AF983201-86C6-624B-B489-38C7E5DF9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6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D0C32F-32A2-2344-93B9-17E7FCEA570B}"/>
              </a:ext>
            </a:extLst>
          </p:cNvPr>
          <p:cNvSpPr txBox="1"/>
          <p:nvPr/>
        </p:nvSpPr>
        <p:spPr>
          <a:xfrm>
            <a:off x="2159869" y="579850"/>
            <a:ext cx="1760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Wikihow</a:t>
            </a:r>
            <a:r>
              <a:rPr lang="en-US" sz="2800" b="1" dirty="0">
                <a:solidFill>
                  <a:schemeClr val="bg1"/>
                </a:solidFill>
              </a:rPr>
              <a:t>? Are you serious? </a:t>
            </a:r>
          </a:p>
        </p:txBody>
      </p:sp>
    </p:spTree>
    <p:extLst>
      <p:ext uri="{BB962C8B-B14F-4D97-AF65-F5344CB8AC3E}">
        <p14:creationId xmlns:p14="http://schemas.microsoft.com/office/powerpoint/2010/main" val="25978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3DA24-9329-8442-B798-7353CB5C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CB94-434B-3C43-9A73-AFEE4553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What papers have you written for college writing thus far? 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598FEBD7-9EB4-4493-82B8-F2BEF24AD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E3334-5FDC-9644-9810-196860DF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For next time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685F31-650C-41D4-B946-140BF6173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4763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97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2028-F061-694E-89FC-4AC02A7F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33E7-66FA-1349-A028-F338DBE6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Review of “Crayola-</a:t>
            </a:r>
            <a:r>
              <a:rPr lang="en-US" sz="2200" dirty="0" err="1"/>
              <a:t>ification</a:t>
            </a:r>
            <a:r>
              <a:rPr lang="en-US" sz="2200" dirty="0"/>
              <a:t>” </a:t>
            </a:r>
          </a:p>
          <a:p>
            <a:r>
              <a:rPr lang="en-US" sz="2200" dirty="0"/>
              <a:t>Expansion #3: Text Review</a:t>
            </a:r>
          </a:p>
          <a:p>
            <a:r>
              <a:rPr lang="en-US" sz="2200" dirty="0"/>
              <a:t>Prepping for Next Class  </a:t>
            </a:r>
          </a:p>
        </p:txBody>
      </p:sp>
      <p:pic>
        <p:nvPicPr>
          <p:cNvPr id="5" name="Picture 4" descr="A cat with green eyes&#10;&#10;Description automatically generated with low confidence">
            <a:extLst>
              <a:ext uri="{FF2B5EF4-FFF2-40B4-BE49-F238E27FC236}">
                <a16:creationId xmlns:a16="http://schemas.microsoft.com/office/drawing/2014/main" id="{2C34FF5C-796E-8643-9B1C-6D1A0D76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4E647FC-9405-524A-BB4B-003C35975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71433" y="1507861"/>
            <a:ext cx="3320668" cy="33206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642D6A-F1E6-E24A-9968-793A6CE6C2A9}"/>
              </a:ext>
            </a:extLst>
          </p:cNvPr>
          <p:cNvSpPr txBox="1"/>
          <p:nvPr/>
        </p:nvSpPr>
        <p:spPr>
          <a:xfrm>
            <a:off x="5551729" y="4902185"/>
            <a:ext cx="194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Clipboard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858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0A0E8-DA13-F146-AC55-F727C5DD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In-Class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85C4-3E76-8C44-8246-DFF3A066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Reviewing “Crayola-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ification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6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F1E8C-D635-AA4D-BF3E-AA349115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Your Review of Crayola-ification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891F0B-A5D2-2E4A-8C5A-892C6AD4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/>
              <a:t>Should include:</a:t>
            </a:r>
          </a:p>
          <a:p>
            <a:r>
              <a:rPr lang="en-US" dirty="0"/>
              <a:t>Your review should include:</a:t>
            </a:r>
          </a:p>
          <a:p>
            <a:r>
              <a:rPr lang="en-US" dirty="0"/>
              <a:t>A fun tagline to introduce your review </a:t>
            </a:r>
          </a:p>
          <a:p>
            <a:pPr lvl="1"/>
            <a:r>
              <a:rPr lang="en-US" dirty="0"/>
              <a:t>Example: "If you like root canals and falling down stairs, you'll love reading this article" </a:t>
            </a:r>
          </a:p>
          <a:p>
            <a:r>
              <a:rPr lang="en-US" dirty="0"/>
              <a:t>Your overall opinion of the article</a:t>
            </a:r>
          </a:p>
          <a:p>
            <a:r>
              <a:rPr lang="en-US" dirty="0"/>
              <a:t>Come up with some kind of review metric </a:t>
            </a:r>
          </a:p>
          <a:p>
            <a:pPr lvl="1"/>
            <a:r>
              <a:rPr lang="en-US" dirty="0"/>
              <a:t>Example: "4/5 stars" OR “Certified fresh” OR "12 toothless Terry’s" </a:t>
            </a:r>
          </a:p>
          <a:p>
            <a:r>
              <a:rPr lang="en-US" dirty="0"/>
              <a:t>Your recommendation – would you recommend someone else to read this article? </a:t>
            </a:r>
          </a:p>
          <a:p>
            <a:pPr lvl="1"/>
            <a:r>
              <a:rPr lang="en-US" dirty="0"/>
              <a:t>How would you suggest they approach reading it (ex. What reading strategies might be helpful)? 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60FB25-5BD9-0C43-A181-8A055D0E6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4" r="2300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6B740-01EE-C54D-8CCA-009B4819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“The Crayola-ification of the World”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739E-6359-D947-AABC-6254A67B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In your small groups</a:t>
            </a:r>
          </a:p>
          <a:p>
            <a:r>
              <a:rPr lang="en-US" dirty="0"/>
              <a:t>Discuss your review for “The Crayola-</a:t>
            </a:r>
            <a:r>
              <a:rPr lang="en-US" dirty="0" err="1"/>
              <a:t>ification</a:t>
            </a:r>
            <a:r>
              <a:rPr lang="en-US" dirty="0"/>
              <a:t> of the World”</a:t>
            </a:r>
          </a:p>
          <a:p>
            <a:pPr lvl="1"/>
            <a:r>
              <a:rPr lang="en-US" dirty="0"/>
              <a:t>What were your favorite parts? What parts were boring to you? </a:t>
            </a:r>
          </a:p>
          <a:p>
            <a:pPr lvl="1"/>
            <a:r>
              <a:rPr lang="en-US" dirty="0"/>
              <a:t>Evaluate the author’s writing style – what were some features they included? Did it improve your overall reading experience? </a:t>
            </a:r>
          </a:p>
          <a:p>
            <a:pPr marL="0" indent="0">
              <a:buNone/>
            </a:pPr>
            <a:r>
              <a:rPr lang="en-US" b="1" dirty="0"/>
              <a:t>What was your purpose for reading this? </a:t>
            </a:r>
          </a:p>
        </p:txBody>
      </p:sp>
    </p:spTree>
    <p:extLst>
      <p:ext uri="{BB962C8B-B14F-4D97-AF65-F5344CB8AC3E}">
        <p14:creationId xmlns:p14="http://schemas.microsoft.com/office/powerpoint/2010/main" val="55469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7366-70D6-464E-99A8-23D8A105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Reading Strategies to Different Disciplines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CBB66-2F51-1D4B-BE5E-5F00CF7B93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619293" y="4314574"/>
            <a:ext cx="10515600" cy="29291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C86F-C2E6-AE4F-A7AE-53D7976FD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Reading is NOT Equal</a:t>
            </a:r>
          </a:p>
          <a:p>
            <a:pPr lvl="1"/>
            <a:r>
              <a:rPr lang="en-US" sz="4000" dirty="0"/>
              <a:t>Math vs. English text: What are similarities and differences?</a:t>
            </a:r>
          </a:p>
          <a:p>
            <a:pPr lvl="1"/>
            <a:r>
              <a:rPr lang="en-US" sz="4000" dirty="0"/>
              <a:t>How do we “read” the math text? The English?</a:t>
            </a:r>
          </a:p>
          <a:p>
            <a:pPr lvl="1"/>
            <a:r>
              <a:rPr lang="en-US" sz="4000" dirty="0"/>
              <a:t>How do our purposes for reading these texts differ?</a:t>
            </a:r>
          </a:p>
        </p:txBody>
      </p:sp>
    </p:spTree>
    <p:extLst>
      <p:ext uri="{BB962C8B-B14F-4D97-AF65-F5344CB8AC3E}">
        <p14:creationId xmlns:p14="http://schemas.microsoft.com/office/powerpoint/2010/main" val="413375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C9B9-2D3D-E341-87C5-4755137B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accent5"/>
                </a:solidFill>
              </a:rPr>
              <a:t>Show and Tell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16D3103-3C93-4BFF-B50A-753D9149B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35458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84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000EE-5FA6-D24D-AB16-AA39FB07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Group 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4588-55D0-D446-9634-AAA9676C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As a group, discuss the texts that you brought in for today’s class. </a:t>
            </a:r>
          </a:p>
          <a:p>
            <a:pPr lvl="1"/>
            <a:r>
              <a:rPr lang="en-US" dirty="0"/>
              <a:t>What was your </a:t>
            </a:r>
            <a:r>
              <a:rPr lang="en-US" i="1" dirty="0"/>
              <a:t>purpose </a:t>
            </a:r>
            <a:r>
              <a:rPr lang="en-US" dirty="0"/>
              <a:t>for reading this text?</a:t>
            </a:r>
          </a:p>
          <a:p>
            <a:pPr lvl="1"/>
            <a:r>
              <a:rPr lang="en-US" dirty="0"/>
              <a:t>What academic tasks were you expected to accomplish?</a:t>
            </a:r>
          </a:p>
          <a:p>
            <a:pPr lvl="1"/>
            <a:r>
              <a:rPr lang="en-US" dirty="0"/>
              <a:t>How does the text (if at all) help you complete these tasks? </a:t>
            </a:r>
          </a:p>
          <a:p>
            <a:pPr lvl="1"/>
            <a:r>
              <a:rPr lang="en-US" dirty="0"/>
              <a:t>Which reading strategies work best for this type of text? (Recommend specific strategies for GLOB, SUP, and PROB)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529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65508-D051-2447-8265-CFEA849D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Expansion 3: Text Review</a:t>
            </a:r>
          </a:p>
        </p:txBody>
      </p:sp>
      <p:pic>
        <p:nvPicPr>
          <p:cNvPr id="5" name="Picture 4" descr="A cat wearing a hat&#10;&#10;Description automatically generated with low confidence">
            <a:extLst>
              <a:ext uri="{FF2B5EF4-FFF2-40B4-BE49-F238E27FC236}">
                <a16:creationId xmlns:a16="http://schemas.microsoft.com/office/drawing/2014/main" id="{8CF50064-4C3C-D04A-8E81-8D9404EE3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95C9-93E3-AD48-AEC2-BE3ACF87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73574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Your purpose</a:t>
            </a:r>
          </a:p>
          <a:p>
            <a:r>
              <a:rPr lang="en-US" sz="2200" dirty="0"/>
              <a:t>Using the text review rubric, you will write a movie critic-style review of the text that you brought in for class today. </a:t>
            </a:r>
          </a:p>
          <a:p>
            <a:pPr marL="0" indent="0">
              <a:buNone/>
            </a:pPr>
            <a:r>
              <a:rPr lang="en-US" sz="2200" b="1" dirty="0"/>
              <a:t>Your review will focus on:</a:t>
            </a:r>
          </a:p>
          <a:p>
            <a:r>
              <a:rPr lang="en-US" sz="2200" dirty="0"/>
              <a:t>The tasks that you were expected to complete using the text you selected </a:t>
            </a:r>
          </a:p>
          <a:p>
            <a:r>
              <a:rPr lang="en-US" sz="2200" dirty="0"/>
              <a:t>How the text works with your reading approach</a:t>
            </a:r>
          </a:p>
          <a:p>
            <a:r>
              <a:rPr lang="en-US" sz="2200" dirty="0"/>
              <a:t>How the author (or your instructor) might re-approach this text to make it more appropriate for use in your class</a:t>
            </a:r>
          </a:p>
        </p:txBody>
      </p:sp>
    </p:spTree>
    <p:extLst>
      <p:ext uri="{BB962C8B-B14F-4D97-AF65-F5344CB8AC3E}">
        <p14:creationId xmlns:p14="http://schemas.microsoft.com/office/powerpoint/2010/main" val="2852552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850</Words>
  <Application>Microsoft Macintosh PowerPoint</Application>
  <PresentationFormat>Widescreen</PresentationFormat>
  <Paragraphs>89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Neue Haas Grotesk Text Pro</vt:lpstr>
      <vt:lpstr>Office Theme</vt:lpstr>
      <vt:lpstr>AccentBoxVTI</vt:lpstr>
      <vt:lpstr>RDG 1300_P07</vt:lpstr>
      <vt:lpstr>Agenda</vt:lpstr>
      <vt:lpstr>In-Class Writing</vt:lpstr>
      <vt:lpstr>Your Review of Crayola-ification</vt:lpstr>
      <vt:lpstr>“The Crayola-ification of the World”</vt:lpstr>
      <vt:lpstr>Applying Reading Strategies to Different Disciplines</vt:lpstr>
      <vt:lpstr>Show and Tell</vt:lpstr>
      <vt:lpstr>Group Discussion</vt:lpstr>
      <vt:lpstr>Expansion 3: Text Review</vt:lpstr>
      <vt:lpstr>How to write a movie review</vt:lpstr>
      <vt:lpstr>Writing in the style of a film review</vt:lpstr>
      <vt:lpstr>Text Review Rubric</vt:lpstr>
      <vt:lpstr>Text Review</vt:lpstr>
      <vt:lpstr>James is lazy</vt:lpstr>
      <vt:lpstr>Question</vt:lpstr>
      <vt:lpstr>For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RDG 1300 P06</dc:title>
  <dc:creator>Dyer, James M</dc:creator>
  <cp:lastModifiedBy>Dyer, James M</cp:lastModifiedBy>
  <cp:revision>14</cp:revision>
  <dcterms:created xsi:type="dcterms:W3CDTF">2021-10-04T04:14:57Z</dcterms:created>
  <dcterms:modified xsi:type="dcterms:W3CDTF">2021-10-14T15:44:16Z</dcterms:modified>
</cp:coreProperties>
</file>