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327" r:id="rId3"/>
    <p:sldId id="257" r:id="rId4"/>
    <p:sldId id="259" r:id="rId5"/>
    <p:sldId id="328" r:id="rId6"/>
    <p:sldId id="329" r:id="rId7"/>
    <p:sldId id="331" r:id="rId8"/>
    <p:sldId id="330" r:id="rId9"/>
    <p:sldId id="336" r:id="rId10"/>
    <p:sldId id="332" r:id="rId11"/>
    <p:sldId id="337" r:id="rId12"/>
    <p:sldId id="335" r:id="rId13"/>
    <p:sldId id="334" r:id="rId14"/>
    <p:sldId id="338" r:id="rId15"/>
    <p:sldId id="339" r:id="rId16"/>
    <p:sldId id="340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9"/>
    <p:restoredTop sz="94521"/>
  </p:normalViewPr>
  <p:slideViewPr>
    <p:cSldViewPr snapToGrid="0" snapToObjects="1">
      <p:cViewPr varScale="1">
        <p:scale>
          <a:sx n="107" d="100"/>
          <a:sy n="107" d="100"/>
        </p:scale>
        <p:origin x="11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97733-BEB6-49DB-851D-65A870C282C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E15083-1D56-4977-B83E-FBA56BF055E0}">
      <dgm:prSet/>
      <dgm:spPr/>
      <dgm:t>
        <a:bodyPr/>
        <a:lstStyle/>
        <a:p>
          <a:r>
            <a:rPr lang="en-US" dirty="0"/>
            <a:t>Read “The Crayola-</a:t>
          </a:r>
          <a:r>
            <a:rPr lang="en-US" dirty="0" err="1"/>
            <a:t>ification</a:t>
          </a:r>
          <a:r>
            <a:rPr lang="en-US" dirty="0"/>
            <a:t> of the World” (Parts 1 AND 2)</a:t>
          </a:r>
        </a:p>
      </dgm:t>
    </dgm:pt>
    <dgm:pt modelId="{5342EDFF-0EEE-4F69-9AAA-0C4B87873F28}" type="parTrans" cxnId="{8C0F56F3-6FD2-4E0D-A03D-963BF5521B5C}">
      <dgm:prSet/>
      <dgm:spPr/>
      <dgm:t>
        <a:bodyPr/>
        <a:lstStyle/>
        <a:p>
          <a:endParaRPr lang="en-US"/>
        </a:p>
      </dgm:t>
    </dgm:pt>
    <dgm:pt modelId="{FA80A687-BC4D-4268-9A0E-877D30870F73}" type="sibTrans" cxnId="{8C0F56F3-6FD2-4E0D-A03D-963BF5521B5C}">
      <dgm:prSet/>
      <dgm:spPr/>
      <dgm:t>
        <a:bodyPr/>
        <a:lstStyle/>
        <a:p>
          <a:endParaRPr lang="en-US"/>
        </a:p>
      </dgm:t>
    </dgm:pt>
    <dgm:pt modelId="{2942DBC3-A515-4B49-BFDD-1259EB10EAA9}">
      <dgm:prSet/>
      <dgm:spPr/>
      <dgm:t>
        <a:bodyPr/>
        <a:lstStyle/>
        <a:p>
          <a:r>
            <a:rPr lang="en-US" dirty="0"/>
            <a:t>Complete Reading Log 7</a:t>
          </a:r>
        </a:p>
      </dgm:t>
    </dgm:pt>
    <dgm:pt modelId="{A8A95A98-D6A3-4A82-999D-BD2EE2F2E71F}" type="parTrans" cxnId="{AA27D2BA-A516-495F-ADAF-6A5DA7302A57}">
      <dgm:prSet/>
      <dgm:spPr/>
      <dgm:t>
        <a:bodyPr/>
        <a:lstStyle/>
        <a:p>
          <a:endParaRPr lang="en-US"/>
        </a:p>
      </dgm:t>
    </dgm:pt>
    <dgm:pt modelId="{AD55445B-C42F-4F95-8005-E0EAAD5949A8}" type="sibTrans" cxnId="{AA27D2BA-A516-495F-ADAF-6A5DA7302A57}">
      <dgm:prSet/>
      <dgm:spPr/>
      <dgm:t>
        <a:bodyPr/>
        <a:lstStyle/>
        <a:p>
          <a:endParaRPr lang="en-US"/>
        </a:p>
      </dgm:t>
    </dgm:pt>
    <dgm:pt modelId="{AA74E286-B0CD-1C4E-8D64-601425AA3DAE}">
      <dgm:prSet/>
      <dgm:spPr/>
      <dgm:t>
        <a:bodyPr/>
        <a:lstStyle/>
        <a:p>
          <a:r>
            <a:rPr lang="en-US" dirty="0"/>
            <a:t>Bring an example of a "text" that you are reading for another class </a:t>
          </a:r>
        </a:p>
      </dgm:t>
    </dgm:pt>
    <dgm:pt modelId="{E7ED01B1-9B42-104B-BA83-8688C3EDA534}" type="parTrans" cxnId="{7544D73D-E383-FB4C-9282-A81063D577F8}">
      <dgm:prSet/>
      <dgm:spPr/>
      <dgm:t>
        <a:bodyPr/>
        <a:lstStyle/>
        <a:p>
          <a:endParaRPr lang="en-US"/>
        </a:p>
      </dgm:t>
    </dgm:pt>
    <dgm:pt modelId="{FD052462-724D-0B4F-B5BB-83928AB9A658}" type="sibTrans" cxnId="{7544D73D-E383-FB4C-9282-A81063D577F8}">
      <dgm:prSet/>
      <dgm:spPr/>
      <dgm:t>
        <a:bodyPr/>
        <a:lstStyle/>
        <a:p>
          <a:endParaRPr lang="en-US"/>
        </a:p>
      </dgm:t>
    </dgm:pt>
    <dgm:pt modelId="{D088EF9C-E68C-E143-9F77-434F002DE800}" type="pres">
      <dgm:prSet presAssocID="{EEA97733-BEB6-49DB-851D-65A870C282CD}" presName="linear" presStyleCnt="0">
        <dgm:presLayoutVars>
          <dgm:animLvl val="lvl"/>
          <dgm:resizeHandles val="exact"/>
        </dgm:presLayoutVars>
      </dgm:prSet>
      <dgm:spPr/>
    </dgm:pt>
    <dgm:pt modelId="{92A5195B-598C-814E-90B8-4534E35F6801}" type="pres">
      <dgm:prSet presAssocID="{2AE15083-1D56-4977-B83E-FBA56BF055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78A4BB-1F2C-4F47-9076-38FCB1A9AB04}" type="pres">
      <dgm:prSet presAssocID="{FA80A687-BC4D-4268-9A0E-877D30870F73}" presName="spacer" presStyleCnt="0"/>
      <dgm:spPr/>
    </dgm:pt>
    <dgm:pt modelId="{AB00B9D5-E531-1447-B618-84ABB0954E28}" type="pres">
      <dgm:prSet presAssocID="{2942DBC3-A515-4B49-BFDD-1259EB10EA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7A21C7-FC6F-AA41-9212-E7D5DDDFD5EF}" type="pres">
      <dgm:prSet presAssocID="{AD55445B-C42F-4F95-8005-E0EAAD5949A8}" presName="spacer" presStyleCnt="0"/>
      <dgm:spPr/>
    </dgm:pt>
    <dgm:pt modelId="{6DA6136F-1A0F-394F-AAF0-7E1217CCB200}" type="pres">
      <dgm:prSet presAssocID="{AA74E286-B0CD-1C4E-8D64-601425AA3D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544D73D-E383-FB4C-9282-A81063D577F8}" srcId="{EEA97733-BEB6-49DB-851D-65A870C282CD}" destId="{AA74E286-B0CD-1C4E-8D64-601425AA3DAE}" srcOrd="2" destOrd="0" parTransId="{E7ED01B1-9B42-104B-BA83-8688C3EDA534}" sibTransId="{FD052462-724D-0B4F-B5BB-83928AB9A658}"/>
    <dgm:cxn modelId="{3546469C-46A7-2D4C-8CCD-0059EB98CD0A}" type="presOf" srcId="{AA74E286-B0CD-1C4E-8D64-601425AA3DAE}" destId="{6DA6136F-1A0F-394F-AAF0-7E1217CCB200}" srcOrd="0" destOrd="0" presId="urn:microsoft.com/office/officeart/2005/8/layout/vList2"/>
    <dgm:cxn modelId="{F5B14A9D-B4ED-C949-B842-F3F6BBC80E37}" type="presOf" srcId="{2AE15083-1D56-4977-B83E-FBA56BF055E0}" destId="{92A5195B-598C-814E-90B8-4534E35F6801}" srcOrd="0" destOrd="0" presId="urn:microsoft.com/office/officeart/2005/8/layout/vList2"/>
    <dgm:cxn modelId="{AA27D2BA-A516-495F-ADAF-6A5DA7302A57}" srcId="{EEA97733-BEB6-49DB-851D-65A870C282CD}" destId="{2942DBC3-A515-4B49-BFDD-1259EB10EAA9}" srcOrd="1" destOrd="0" parTransId="{A8A95A98-D6A3-4A82-999D-BD2EE2F2E71F}" sibTransId="{AD55445B-C42F-4F95-8005-E0EAAD5949A8}"/>
    <dgm:cxn modelId="{B9D893CD-932F-A843-8D05-9430232F7DF3}" type="presOf" srcId="{2942DBC3-A515-4B49-BFDD-1259EB10EAA9}" destId="{AB00B9D5-E531-1447-B618-84ABB0954E28}" srcOrd="0" destOrd="0" presId="urn:microsoft.com/office/officeart/2005/8/layout/vList2"/>
    <dgm:cxn modelId="{313C68CF-890F-0C4C-B938-DB63955D1F36}" type="presOf" srcId="{EEA97733-BEB6-49DB-851D-65A870C282CD}" destId="{D088EF9C-E68C-E143-9F77-434F002DE800}" srcOrd="0" destOrd="0" presId="urn:microsoft.com/office/officeart/2005/8/layout/vList2"/>
    <dgm:cxn modelId="{8C0F56F3-6FD2-4E0D-A03D-963BF5521B5C}" srcId="{EEA97733-BEB6-49DB-851D-65A870C282CD}" destId="{2AE15083-1D56-4977-B83E-FBA56BF055E0}" srcOrd="0" destOrd="0" parTransId="{5342EDFF-0EEE-4F69-9AAA-0C4B87873F28}" sibTransId="{FA80A687-BC4D-4268-9A0E-877D30870F73}"/>
    <dgm:cxn modelId="{CED03D17-AA49-CD4A-816F-B102B3C287B6}" type="presParOf" srcId="{D088EF9C-E68C-E143-9F77-434F002DE800}" destId="{92A5195B-598C-814E-90B8-4534E35F6801}" srcOrd="0" destOrd="0" presId="urn:microsoft.com/office/officeart/2005/8/layout/vList2"/>
    <dgm:cxn modelId="{42700662-439F-E248-B845-CFB817A75172}" type="presParOf" srcId="{D088EF9C-E68C-E143-9F77-434F002DE800}" destId="{4F78A4BB-1F2C-4F47-9076-38FCB1A9AB04}" srcOrd="1" destOrd="0" presId="urn:microsoft.com/office/officeart/2005/8/layout/vList2"/>
    <dgm:cxn modelId="{1BAE8AA0-CBAA-F440-B023-31FF4D27ECF4}" type="presParOf" srcId="{D088EF9C-E68C-E143-9F77-434F002DE800}" destId="{AB00B9D5-E531-1447-B618-84ABB0954E28}" srcOrd="2" destOrd="0" presId="urn:microsoft.com/office/officeart/2005/8/layout/vList2"/>
    <dgm:cxn modelId="{F7FEE2F9-DA6D-F240-A0EC-A1EC147D18AA}" type="presParOf" srcId="{D088EF9C-E68C-E143-9F77-434F002DE800}" destId="{B57A21C7-FC6F-AA41-9212-E7D5DDDFD5EF}" srcOrd="3" destOrd="0" presId="urn:microsoft.com/office/officeart/2005/8/layout/vList2"/>
    <dgm:cxn modelId="{4642C743-F46C-0042-9500-7B8F971E5E87}" type="presParOf" srcId="{D088EF9C-E68C-E143-9F77-434F002DE800}" destId="{6DA6136F-1A0F-394F-AAF0-7E1217CCB2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195B-598C-814E-90B8-4534E35F6801}">
      <dsp:nvSpPr>
        <dsp:cNvPr id="0" name=""/>
        <dsp:cNvSpPr/>
      </dsp:nvSpPr>
      <dsp:spPr>
        <a:xfrm>
          <a:off x="0" y="625643"/>
          <a:ext cx="6263640" cy="135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Read “The Crayola-</a:t>
          </a:r>
          <a:r>
            <a:rPr lang="en-US" sz="3400" kern="1200" dirty="0" err="1"/>
            <a:t>ification</a:t>
          </a:r>
          <a:r>
            <a:rPr lang="en-US" sz="3400" kern="1200" dirty="0"/>
            <a:t> of the World” (Parts 1 AND 2)</a:t>
          </a:r>
        </a:p>
      </dsp:txBody>
      <dsp:txXfrm>
        <a:off x="66025" y="691668"/>
        <a:ext cx="6131590" cy="1220470"/>
      </dsp:txXfrm>
    </dsp:sp>
    <dsp:sp modelId="{AB00B9D5-E531-1447-B618-84ABB0954E28}">
      <dsp:nvSpPr>
        <dsp:cNvPr id="0" name=""/>
        <dsp:cNvSpPr/>
      </dsp:nvSpPr>
      <dsp:spPr>
        <a:xfrm>
          <a:off x="0" y="2076083"/>
          <a:ext cx="6263640" cy="13525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Complete Reading Log 7</a:t>
          </a:r>
        </a:p>
      </dsp:txBody>
      <dsp:txXfrm>
        <a:off x="66025" y="2142108"/>
        <a:ext cx="6131590" cy="1220470"/>
      </dsp:txXfrm>
    </dsp:sp>
    <dsp:sp modelId="{6DA6136F-1A0F-394F-AAF0-7E1217CCB200}">
      <dsp:nvSpPr>
        <dsp:cNvPr id="0" name=""/>
        <dsp:cNvSpPr/>
      </dsp:nvSpPr>
      <dsp:spPr>
        <a:xfrm>
          <a:off x="0" y="3526523"/>
          <a:ext cx="6263640" cy="1352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Bring an example of a "text" that you are reading for another class </a:t>
          </a:r>
        </a:p>
      </dsp:txBody>
      <dsp:txXfrm>
        <a:off x="66025" y="3592548"/>
        <a:ext cx="6131590" cy="1220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BE9D-F7C6-4243-BA12-7669A87CF49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E708-289E-8D49-91FB-8E50AEF8A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1E708-289E-8D49-91FB-8E50AEF8AE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1E708-289E-8D49-91FB-8E50AEF8AE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1C78-248C-2F40-9EC1-094C1906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B5443-7AC7-5C4B-984C-411B786C0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D09C5-0ABF-1C4B-998C-21C58F65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A026A-44C0-0049-AFC2-861CE397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6A655-38D4-9342-855A-3F773852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7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1F5F-C75A-EE4D-8342-966169A5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E2DB3-7629-1C40-97B8-F40EDDC57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924DE-1F26-4E46-B953-34C88A09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56188-9B0B-4746-A6A2-AFF85261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1B3BA-3880-7743-B7F7-2AC247D3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7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30B8EA-EFF2-E549-87F3-A1885695F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28341-5205-914D-A90A-C9F9A2358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950A-A70D-114A-A670-8ACD8E8A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9E57F-3A66-8D40-97E1-2F8445A8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76419-2463-5943-8F0B-BA05A2B9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99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02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3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6B7A-76B7-B644-AC25-20FD9024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6BB74-0D4A-9C4A-9CD7-33588B503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9A417-1CA9-B04C-B623-CF552EE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FF9FB-7FED-E64A-BC40-85571756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268EA-CB17-1647-9524-15F2ED69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54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2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2A84-CED5-714C-A255-ED5DDCC7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1F3B-9A9E-A34B-9D3F-A231733E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684EF-F075-2E42-AEFD-82FAD62C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7ADF5-3026-FA41-899F-794F104D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D55A-6B03-4749-87CB-26E3302A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88C5-E679-CD42-9492-FB64E702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DC08C-91A2-B34D-AE45-4219D6FDA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C7D-0F76-D447-A55E-05BC1A968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7DD52-DE42-8242-BFFE-6A911DBC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350E9-B4B2-0E40-8E0C-DD8D4FE5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3A72C-4605-CE4E-B447-CC5E9028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0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7CFC-034D-E64A-9548-1904E99C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0136B-CEB5-5D4F-9DFA-DDB24457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590FF-4816-864A-A403-1D9BE036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D7914-ADE1-9145-9095-972997DA3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F565E-4697-164F-AC81-5E8C60E75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6FD60-0721-3F48-ACA3-1DBD791D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28433-2C79-E445-8CE7-77B1F57D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4EBD4-5DDA-F840-AADB-3B6D1636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B306-AAB9-164C-833C-412D18CB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33BF9-7957-FD42-8BAE-80BD903F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4FC7F-462D-5B4F-9595-DBC0E75A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7F16-360F-EE4C-A63C-755F36E7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0F7CC-8F98-FA49-8887-D4A5E1E0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7E990-CA73-A54F-A1D7-78ED3887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5B20-9BF9-8D48-B456-809888F0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2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F273-5827-B746-80C9-6841D1B7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C324-EE6F-2F48-94E9-2C3B2A43F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1E86D-F61F-C04E-A4C2-DF93E0138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722CD-FE82-F04B-9669-9897EA96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C40B7-9640-674B-836E-E4CCAA7D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BB549-2F86-8E4C-A13F-E0AEA7F4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3931-FB5A-6B48-8867-B7992264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D02DF-1A58-C34D-B41E-01D26ED2E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51FA3-114C-9342-BCCA-62052BAEE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0F518-CA77-FA4D-9B1C-F2496571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0C4A0-91E7-6A41-9B41-0889A9B7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11E8A-4F03-DC41-AF29-9B692282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5720A-9188-B745-BF00-F18274A9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55F3B-BB05-5745-91AC-B4B4CDB2B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70E1-67CF-BE4F-8182-40AD8602E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542C-70B4-F940-9246-099BE12122D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3694-605F-534F-A5AB-4C6BDFB4A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4065-64A5-8844-A110-B3E84AE8D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Clipboard.sv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1B00-1B0D-334A-A10C-3A81EB289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90" y="1280035"/>
            <a:ext cx="4857650" cy="2449002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RDG 1300_P07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A4A98-0506-9E45-8BDB-5C804CB5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290" y="3729037"/>
            <a:ext cx="3518850" cy="850517"/>
          </a:xfrm>
          <a:solidFill>
            <a:schemeClr val="bg1">
              <a:alpha val="62897"/>
            </a:schemeClr>
          </a:solidFill>
        </p:spPr>
        <p:txBody>
          <a:bodyPr/>
          <a:lstStyle/>
          <a:p>
            <a:r>
              <a:rPr lang="en-US" dirty="0"/>
              <a:t>Monday, 10.12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DBE9C-E7B5-0B46-8076-EA269FFA53D4}"/>
              </a:ext>
            </a:extLst>
          </p:cNvPr>
          <p:cNvSpPr txBox="1"/>
          <p:nvPr/>
        </p:nvSpPr>
        <p:spPr>
          <a:xfrm>
            <a:off x="707160" y="4712702"/>
            <a:ext cx="285911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NOTE: I can’t require masks or vaccines in this class, but university leadership recommends both so that we can remain in-person this semester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D85907-7B0F-EB42-BC12-6939C241B73A}"/>
              </a:ext>
            </a:extLst>
          </p:cNvPr>
          <p:cNvSpPr txBox="1">
            <a:spLocks/>
          </p:cNvSpPr>
          <p:nvPr/>
        </p:nvSpPr>
        <p:spPr>
          <a:xfrm>
            <a:off x="7072994" y="1272666"/>
            <a:ext cx="4741716" cy="2864453"/>
          </a:xfrm>
          <a:prstGeom prst="rect">
            <a:avLst/>
          </a:prstGeom>
          <a:solidFill>
            <a:schemeClr val="bg1">
              <a:alpha val="62897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For the start of class</a:t>
            </a:r>
            <a:r>
              <a:rPr lang="en-US" dirty="0"/>
              <a:t>: </a:t>
            </a:r>
          </a:p>
          <a:p>
            <a:r>
              <a:rPr lang="en-US" dirty="0"/>
              <a:t>Please have your computers open to Canvas</a:t>
            </a:r>
          </a:p>
        </p:txBody>
      </p:sp>
    </p:spTree>
    <p:extLst>
      <p:ext uri="{BB962C8B-B14F-4D97-AF65-F5344CB8AC3E}">
        <p14:creationId xmlns:p14="http://schemas.microsoft.com/office/powerpoint/2010/main" val="372899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t looking at a computer&#10;&#10;Description automatically generated">
            <a:extLst>
              <a:ext uri="{FF2B5EF4-FFF2-40B4-BE49-F238E27FC236}">
                <a16:creationId xmlns:a16="http://schemas.microsoft.com/office/drawing/2014/main" id="{B896C32C-7F90-CB4B-9EB8-71A129BC5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0" r="8631" b="-1"/>
          <a:stretch/>
        </p:blipFill>
        <p:spPr>
          <a:xfrm>
            <a:off x="4451862" y="0"/>
            <a:ext cx="8668512" cy="6857990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FEB1E-409C-4A40-8B4B-068465C3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Question: Where do we go for basic information about something? 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1B03E-B3B5-4B4F-B93E-6022731F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Look Online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85BEC-6A2C-4841-BC3A-3FFB32573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b="1" dirty="0"/>
              <a:t>Select </a:t>
            </a:r>
            <a:r>
              <a:rPr lang="en-US" dirty="0"/>
              <a:t>1-2 Topics</a:t>
            </a:r>
          </a:p>
          <a:p>
            <a:pPr lvl="1"/>
            <a:r>
              <a:rPr lang="en-US" dirty="0"/>
              <a:t>As a group, select 1-2 topics from our list.</a:t>
            </a:r>
          </a:p>
          <a:p>
            <a:pPr lvl="1"/>
            <a:r>
              <a:rPr lang="en-US" dirty="0"/>
              <a:t>Using more generalized sources for information, look up information about the topic(s) that you’ve selected. </a:t>
            </a:r>
          </a:p>
          <a:p>
            <a:r>
              <a:rPr lang="en-US" b="1" dirty="0"/>
              <a:t>Record</a:t>
            </a:r>
            <a:r>
              <a:rPr lang="en-US" dirty="0"/>
              <a:t> what you find (and where you found it) on the google doc. </a:t>
            </a:r>
          </a:p>
        </p:txBody>
      </p:sp>
    </p:spTree>
    <p:extLst>
      <p:ext uri="{BB962C8B-B14F-4D97-AF65-F5344CB8AC3E}">
        <p14:creationId xmlns:p14="http://schemas.microsoft.com/office/powerpoint/2010/main" val="63475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8F76-2C9F-4B45-B32F-A5ACF8D1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PILLAR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D273-097D-B94A-911D-F465EB8D0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230"/>
            <a:ext cx="10515600" cy="488393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Preview</a:t>
            </a:r>
          </a:p>
          <a:p>
            <a:pPr lvl="1"/>
            <a:r>
              <a:rPr lang="en-US" dirty="0"/>
              <a:t>Scan the text for text features like pictures, bolded words, section headings, etc. </a:t>
            </a:r>
          </a:p>
          <a:p>
            <a:r>
              <a:rPr lang="en-US" dirty="0"/>
              <a:t>Identify</a:t>
            </a:r>
          </a:p>
          <a:p>
            <a:pPr lvl="1"/>
            <a:r>
              <a:rPr lang="en-US" dirty="0"/>
              <a:t>Make note of major topics or concepts that you find in the text. </a:t>
            </a:r>
          </a:p>
          <a:p>
            <a:r>
              <a:rPr lang="en-US" dirty="0"/>
              <a:t>List</a:t>
            </a:r>
          </a:p>
          <a:p>
            <a:pPr lvl="1"/>
            <a:r>
              <a:rPr lang="en-US" dirty="0"/>
              <a:t>Make a list of all of these important topics or concepts. </a:t>
            </a:r>
          </a:p>
          <a:p>
            <a:pPr lvl="1"/>
            <a:r>
              <a:rPr lang="en-US" dirty="0"/>
              <a:t>Make this list as detailed as possible – it will help you later on</a:t>
            </a:r>
          </a:p>
          <a:p>
            <a:r>
              <a:rPr lang="en-US" dirty="0"/>
              <a:t>Look online (or by using other resources)</a:t>
            </a:r>
          </a:p>
          <a:p>
            <a:pPr lvl="1"/>
            <a:r>
              <a:rPr lang="en-US" dirty="0"/>
              <a:t>First focus on common sources for basic information</a:t>
            </a:r>
          </a:p>
          <a:p>
            <a:pPr lvl="1"/>
            <a:r>
              <a:rPr lang="en-US" dirty="0"/>
              <a:t>Then look at more specific sources (google scholar, Texas State Library, course materials)</a:t>
            </a:r>
          </a:p>
          <a:p>
            <a:r>
              <a:rPr lang="en-US" dirty="0"/>
              <a:t>Attempt to make sense</a:t>
            </a:r>
          </a:p>
          <a:p>
            <a:pPr lvl="1"/>
            <a:r>
              <a:rPr lang="en-US" dirty="0"/>
              <a:t>Using the information that you’ve found, attempt to define the topic in your own words</a:t>
            </a:r>
          </a:p>
          <a:p>
            <a:r>
              <a:rPr lang="en-US" dirty="0"/>
              <a:t>Read</a:t>
            </a:r>
          </a:p>
          <a:p>
            <a:pPr lvl="1"/>
            <a:r>
              <a:rPr lang="en-US" dirty="0"/>
              <a:t>(!!!)</a:t>
            </a:r>
          </a:p>
          <a:p>
            <a:pPr lvl="1"/>
            <a:r>
              <a:rPr lang="en-US" dirty="0"/>
              <a:t>Pay attention to how the text confirms (or rejects) information that you found while prereading.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D629C-0ECB-034A-8EEC-E91CF9CC1011}"/>
              </a:ext>
            </a:extLst>
          </p:cNvPr>
          <p:cNvSpPr txBox="1"/>
          <p:nvPr/>
        </p:nvSpPr>
        <p:spPr>
          <a:xfrm>
            <a:off x="3087585" y="6211669"/>
            <a:ext cx="972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Armstrong, S. L., </a:t>
            </a:r>
            <a:r>
              <a:rPr lang="en-US" dirty="0" err="1"/>
              <a:t>Lampi</a:t>
            </a:r>
            <a:r>
              <a:rPr lang="en-US" dirty="0"/>
              <a:t>, J. P. (2017). PILLAR: A reading strategy for a new era of strategy instruction at the college level. </a:t>
            </a:r>
            <a:r>
              <a:rPr lang="en-US" i="1" dirty="0"/>
              <a:t>Journal of Adolescent and Adult Literacy, 43, </a:t>
            </a:r>
            <a:r>
              <a:rPr lang="en-US" dirty="0"/>
              <a:t>3-17. </a:t>
            </a:r>
          </a:p>
        </p:txBody>
      </p:sp>
    </p:spTree>
    <p:extLst>
      <p:ext uri="{BB962C8B-B14F-4D97-AF65-F5344CB8AC3E}">
        <p14:creationId xmlns:p14="http://schemas.microsoft.com/office/powerpoint/2010/main" val="1001606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A7D72-B7B9-A94B-A328-1AF2C89E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Crayola-ification of the World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FC6F-1A38-474B-A70C-6B044863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Won a lot of awards as a blog post from science writer </a:t>
            </a:r>
            <a:r>
              <a:rPr lang="en-US" dirty="0" err="1"/>
              <a:t>Aatish</a:t>
            </a:r>
            <a:r>
              <a:rPr lang="en-US" dirty="0"/>
              <a:t> Bhatia</a:t>
            </a:r>
          </a:p>
          <a:p>
            <a:r>
              <a:rPr lang="en-US" dirty="0"/>
              <a:t>Focuses on language, but from a more empirical perspective </a:t>
            </a:r>
          </a:p>
          <a:p>
            <a:r>
              <a:rPr lang="en-US" dirty="0"/>
              <a:t>Parts 1 AND 2 are linked on CANVAS</a:t>
            </a:r>
          </a:p>
          <a:p>
            <a:r>
              <a:rPr lang="en-US" dirty="0"/>
              <a:t>There is also a .pdf file that has the two parts merged together</a:t>
            </a:r>
          </a:p>
        </p:txBody>
      </p:sp>
    </p:spTree>
    <p:extLst>
      <p:ext uri="{BB962C8B-B14F-4D97-AF65-F5344CB8AC3E}">
        <p14:creationId xmlns:p14="http://schemas.microsoft.com/office/powerpoint/2010/main" val="287515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EAD7E-95E8-BB48-9C61-CF33369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Reading Log 7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7795-910C-8D42-8100-2508F7A5C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For this reading log I want you to focus on the links that the article includes to external information. </a:t>
            </a:r>
          </a:p>
          <a:p>
            <a:r>
              <a:rPr lang="en-US" dirty="0"/>
              <a:t>Follow 5 of these links as you read. In the left column, tell me what link you decided to follow for more information. </a:t>
            </a:r>
          </a:p>
          <a:p>
            <a:r>
              <a:rPr lang="en-US" dirty="0"/>
              <a:t>Complete the right column in the way we have always done. Focus on the questions: "Why is this information important?" and "What text connections can I make?"</a:t>
            </a:r>
          </a:p>
        </p:txBody>
      </p:sp>
    </p:spTree>
    <p:extLst>
      <p:ext uri="{BB962C8B-B14F-4D97-AF65-F5344CB8AC3E}">
        <p14:creationId xmlns:p14="http://schemas.microsoft.com/office/powerpoint/2010/main" val="407428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2665-0D74-7947-9035-356A395C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Show and Tell</a:t>
            </a:r>
          </a:p>
        </p:txBody>
      </p:sp>
      <p:cxnSp>
        <p:nvCxnSpPr>
          <p:cNvPr id="19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1134-D1A1-6549-B8B4-B2FC8D1D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91506"/>
            <a:ext cx="5120113" cy="3462228"/>
          </a:xfrm>
        </p:spPr>
        <p:txBody>
          <a:bodyPr>
            <a:normAutofit/>
          </a:bodyPr>
          <a:lstStyle/>
          <a:p>
            <a:r>
              <a:rPr lang="en-US" sz="2400" dirty="0"/>
              <a:t>For next class, bring in a “text”  that you are reading (or have read) for another class.</a:t>
            </a:r>
          </a:p>
          <a:p>
            <a:r>
              <a:rPr lang="en-US" sz="2400" dirty="0"/>
              <a:t>This could be content from a learning module, lecture notes, a textbook, an article, etc. </a:t>
            </a:r>
          </a:p>
          <a:p>
            <a:r>
              <a:rPr lang="en-US" sz="2400" dirty="0"/>
              <a:t>Have access to it somehow for class Wednesday. </a:t>
            </a:r>
          </a:p>
        </p:txBody>
      </p:sp>
      <p:pic>
        <p:nvPicPr>
          <p:cNvPr id="5" name="Picture 4" descr="A cat lying on a couch&#10;&#10;Description automatically generated">
            <a:extLst>
              <a:ext uri="{FF2B5EF4-FFF2-40B4-BE49-F238E27FC236}">
                <a16:creationId xmlns:a16="http://schemas.microsoft.com/office/drawing/2014/main" id="{E1B2E6C3-313B-A348-A2D9-3836A873A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3" r="1464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378FF-8D5A-B646-8B7D-F445C6412C9B}"/>
              </a:ext>
            </a:extLst>
          </p:cNvPr>
          <p:cNvSpPr txBox="1"/>
          <p:nvPr/>
        </p:nvSpPr>
        <p:spPr>
          <a:xfrm>
            <a:off x="8431643" y="5345848"/>
            <a:ext cx="3760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FF"/>
                </a:highlight>
              </a:rPr>
              <a:t>I have this blanket and also this couch and also this broken phone. </a:t>
            </a:r>
          </a:p>
        </p:txBody>
      </p:sp>
    </p:spTree>
    <p:extLst>
      <p:ext uri="{BB962C8B-B14F-4D97-AF65-F5344CB8AC3E}">
        <p14:creationId xmlns:p14="http://schemas.microsoft.com/office/powerpoint/2010/main" val="184602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E3334-5FDC-9644-9810-196860DF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For next time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85F31-650C-41D4-B946-140BF61731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13940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97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52028-F061-694E-89FC-4AC02A7F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Agenda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33E7-66FA-1349-A028-F338DBE68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Conference debrief</a:t>
            </a:r>
          </a:p>
          <a:p>
            <a:r>
              <a:rPr lang="en-US" sz="2200" dirty="0"/>
              <a:t>Pre-reading “Crayola-</a:t>
            </a:r>
            <a:r>
              <a:rPr lang="en-US" sz="2200" dirty="0" err="1"/>
              <a:t>ification</a:t>
            </a:r>
            <a:r>
              <a:rPr lang="en-US" sz="2200" dirty="0"/>
              <a:t>” </a:t>
            </a:r>
          </a:p>
          <a:p>
            <a:r>
              <a:rPr lang="en-US" sz="2200" dirty="0"/>
              <a:t>PILLAR</a:t>
            </a:r>
          </a:p>
          <a:p>
            <a:r>
              <a:rPr lang="en-US" sz="2200" dirty="0"/>
              <a:t>Prepping for Next Class  </a:t>
            </a:r>
          </a:p>
        </p:txBody>
      </p:sp>
      <p:pic>
        <p:nvPicPr>
          <p:cNvPr id="5" name="Picture 4" descr="A cat with green eyes&#10;&#10;Description automatically generated with low confidence">
            <a:extLst>
              <a:ext uri="{FF2B5EF4-FFF2-40B4-BE49-F238E27FC236}">
                <a16:creationId xmlns:a16="http://schemas.microsoft.com/office/drawing/2014/main" id="{2C34FF5C-796E-8643-9B1C-6D1A0D76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4E647FC-9405-524A-BB4B-003C35975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71433" y="1507861"/>
            <a:ext cx="3320668" cy="3320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42D6A-F1E6-E24A-9968-793A6CE6C2A9}"/>
              </a:ext>
            </a:extLst>
          </p:cNvPr>
          <p:cNvSpPr txBox="1"/>
          <p:nvPr/>
        </p:nvSpPr>
        <p:spPr>
          <a:xfrm>
            <a:off x="5551729" y="4902185"/>
            <a:ext cx="194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Clipboard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9858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0A0E8-DA13-F146-AC55-F727C5DD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Conference Debrief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85C4-3E76-8C44-8246-DFF3A066E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Well, how did they go? </a:t>
            </a:r>
          </a:p>
        </p:txBody>
      </p:sp>
    </p:spTree>
    <p:extLst>
      <p:ext uri="{BB962C8B-B14F-4D97-AF65-F5344CB8AC3E}">
        <p14:creationId xmlns:p14="http://schemas.microsoft.com/office/powerpoint/2010/main" val="8366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19E3F-4B57-9A47-A29A-4A592834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Pre-Reading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A9CC-8A09-634E-8B6B-28D27461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/>
              <a:t>Why is prereading important?</a:t>
            </a:r>
          </a:p>
          <a:p>
            <a:pPr lvl="1"/>
            <a:r>
              <a:rPr lang="en-US" sz="2000"/>
              <a:t>Most neglected stage in the reading process (at least by James). </a:t>
            </a:r>
          </a:p>
          <a:p>
            <a:r>
              <a:rPr lang="en-US" sz="2000"/>
              <a:t>Most effective strategy for those who “lose focus” or have trouble concentrating </a:t>
            </a:r>
          </a:p>
          <a:p>
            <a:r>
              <a:rPr lang="en-US" sz="2000"/>
              <a:t>GLOB #4 “I preview the text to see what it’s about before I read” </a:t>
            </a:r>
          </a:p>
          <a:p>
            <a:r>
              <a:rPr lang="en-US" sz="2000"/>
              <a:t>GLOB #10 “I skim the text first by noting characteristics like length and organization</a:t>
            </a:r>
          </a:p>
        </p:txBody>
      </p:sp>
      <p:pic>
        <p:nvPicPr>
          <p:cNvPr id="5" name="Picture 4" descr="A picture containing indoor, dog&#10;&#10;Description automatically generated">
            <a:extLst>
              <a:ext uri="{FF2B5EF4-FFF2-40B4-BE49-F238E27FC236}">
                <a16:creationId xmlns:a16="http://schemas.microsoft.com/office/drawing/2014/main" id="{C8DDF35F-06B2-7B47-8741-21343ACEA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7" b="9903"/>
          <a:stretch/>
        </p:blipFill>
        <p:spPr>
          <a:xfrm>
            <a:off x="622616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22883-77AF-7B42-97A1-A9057711A875}"/>
              </a:ext>
            </a:extLst>
          </p:cNvPr>
          <p:cNvSpPr txBox="1"/>
          <p:nvPr/>
        </p:nvSpPr>
        <p:spPr>
          <a:xfrm>
            <a:off x="9485376" y="945611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Meow meow, I am a large </a:t>
            </a:r>
            <a:r>
              <a:rPr lang="en-US" dirty="0" err="1">
                <a:solidFill>
                  <a:schemeClr val="bg1"/>
                </a:solidFill>
              </a:rPr>
              <a:t>kitteh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2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838E3-622D-0247-8DCC-8563D7E7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Activate Your Prior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2904-074C-D64B-9EEA-4EE778F64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Our prior knowledge or understanding of topics can: </a:t>
            </a:r>
          </a:p>
          <a:p>
            <a:r>
              <a:rPr lang="en-US" sz="2000"/>
              <a:t>Help us make text connections</a:t>
            </a:r>
          </a:p>
          <a:p>
            <a:r>
              <a:rPr lang="en-US" sz="2000"/>
              <a:t>Help us form a purpose for reading</a:t>
            </a:r>
          </a:p>
          <a:p>
            <a:r>
              <a:rPr lang="en-US" sz="2000"/>
              <a:t>Help us become more strategic readings </a:t>
            </a:r>
          </a:p>
          <a:p>
            <a:pPr marL="0" indent="0">
              <a:buNone/>
            </a:pPr>
            <a:r>
              <a:rPr lang="en-US" sz="2000" b="1"/>
              <a:t>Our prior knowledge or understanding of topics can also: </a:t>
            </a:r>
          </a:p>
          <a:p>
            <a:r>
              <a:rPr lang="en-US" sz="2000"/>
              <a:t>Form our assumptions about a topic (which may aid or interfere with how we read a text)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at lying on a chair&#10;&#10;Description automatically generated with medium confidence">
            <a:extLst>
              <a:ext uri="{FF2B5EF4-FFF2-40B4-BE49-F238E27FC236}">
                <a16:creationId xmlns:a16="http://schemas.microsoft.com/office/drawing/2014/main" id="{3ED7A04B-9741-2845-8F6D-5737ECC1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33" y="909081"/>
            <a:ext cx="3803798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D71DA6F5-34AA-401F-BB78-30F15AD16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9FC9B-1FBD-1D43-B705-3A54FE0D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bg1"/>
                </a:solidFill>
              </a:rPr>
              <a:t>In Canvas, follow the link: “The Crayola-ification of the World” Part 1 </a:t>
            </a:r>
          </a:p>
        </p:txBody>
      </p:sp>
    </p:spTree>
    <p:extLst>
      <p:ext uri="{BB962C8B-B14F-4D97-AF65-F5344CB8AC3E}">
        <p14:creationId xmlns:p14="http://schemas.microsoft.com/office/powerpoint/2010/main" val="37958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6B740-01EE-C54D-8CCA-009B4819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“The Crayola-ification of the World”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739E-6359-D947-AABC-6254A67B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Do</a:t>
            </a:r>
          </a:p>
          <a:p>
            <a:r>
              <a:rPr lang="en-US" dirty="0"/>
              <a:t>In 5-10 minutes, practice whatever method of prereading you’ve used in the past</a:t>
            </a:r>
          </a:p>
          <a:p>
            <a:pPr marL="0" indent="0">
              <a:buNone/>
            </a:pPr>
            <a:r>
              <a:rPr lang="en-US" b="1" dirty="0"/>
              <a:t>Look </a:t>
            </a:r>
            <a:r>
              <a:rPr lang="en-US" dirty="0"/>
              <a:t>for answers to the following questions</a:t>
            </a:r>
          </a:p>
          <a:p>
            <a:r>
              <a:rPr lang="en-US" dirty="0"/>
              <a:t>What are some topics covered by this reading? </a:t>
            </a:r>
          </a:p>
          <a:p>
            <a:r>
              <a:rPr lang="en-US" dirty="0"/>
              <a:t>What text features do I see (bold words, links, pictures, etc.)? </a:t>
            </a:r>
          </a:p>
          <a:p>
            <a:r>
              <a:rPr lang="en-US" dirty="0"/>
              <a:t>What </a:t>
            </a:r>
            <a:r>
              <a:rPr lang="en-US" i="1" dirty="0"/>
              <a:t>type</a:t>
            </a:r>
            <a:r>
              <a:rPr lang="en-US" dirty="0"/>
              <a:t> of reading is this? What else do I know about this type of reading? </a:t>
            </a:r>
          </a:p>
          <a:p>
            <a:pPr marL="0" indent="0">
              <a:buNone/>
            </a:pPr>
            <a:r>
              <a:rPr lang="en-US" b="1" dirty="0"/>
              <a:t>Record</a:t>
            </a:r>
            <a:r>
              <a:rPr lang="en-US" dirty="0"/>
              <a:t> your responses on a blank sheet of paper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469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CDF0A1DB-B945-4BDB-8D02-8551A1564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AEFBB6-0784-434E-91FB-7465E435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bg1"/>
                </a:solidFill>
              </a:rPr>
              <a:t>On Canvas, follow the link titled “PILLAR Prereading Strategy”</a:t>
            </a:r>
          </a:p>
        </p:txBody>
      </p:sp>
    </p:spTree>
    <p:extLst>
      <p:ext uri="{BB962C8B-B14F-4D97-AF65-F5344CB8AC3E}">
        <p14:creationId xmlns:p14="http://schemas.microsoft.com/office/powerpoint/2010/main" val="8636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AC13-3A23-D34F-861D-5D864EA8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7E72-D892-8548-971E-93F06B64D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 your groups</a:t>
            </a:r>
          </a:p>
          <a:p>
            <a:r>
              <a:rPr lang="en-US" b="1" dirty="0"/>
              <a:t>Select</a:t>
            </a:r>
            <a:r>
              <a:rPr lang="en-US" dirty="0"/>
              <a:t> someone in your groups to take notes</a:t>
            </a:r>
          </a:p>
          <a:p>
            <a:pPr lvl="1"/>
            <a:r>
              <a:rPr lang="en-US" dirty="0"/>
              <a:t>The rest of the group should begin skimming the reading. </a:t>
            </a:r>
          </a:p>
          <a:p>
            <a:r>
              <a:rPr lang="en-US" dirty="0"/>
              <a:t>On the google doc, make a list of topics that you see covered in the article</a:t>
            </a:r>
          </a:p>
          <a:p>
            <a:pPr lvl="1"/>
            <a:r>
              <a:rPr lang="en-US" dirty="0"/>
              <a:t>Be specific (ex. don’t just write “colors” instead write “words for colors in different languages</a:t>
            </a:r>
          </a:p>
          <a:p>
            <a:pPr lvl="1"/>
            <a:r>
              <a:rPr lang="en-US" dirty="0"/>
              <a:t>What do you already know about these topics?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6C7A5-F4FA-6340-8629-A4ED3CF614C5}"/>
              </a:ext>
            </a:extLst>
          </p:cNvPr>
          <p:cNvSpPr txBox="1"/>
          <p:nvPr/>
        </p:nvSpPr>
        <p:spPr>
          <a:xfrm>
            <a:off x="8463149" y="230188"/>
            <a:ext cx="3728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***A reading might not just be ONE kind of text. In fact, readings often share features of multiple types of text</a:t>
            </a:r>
          </a:p>
        </p:txBody>
      </p:sp>
    </p:spTree>
    <p:extLst>
      <p:ext uri="{BB962C8B-B14F-4D97-AF65-F5344CB8AC3E}">
        <p14:creationId xmlns:p14="http://schemas.microsoft.com/office/powerpoint/2010/main" val="2669967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DA8F7A"/>
      </a:accent1>
      <a:accent2>
        <a:srgbClr val="C59D55"/>
      </a:accent2>
      <a:accent3>
        <a:srgbClr val="A2A661"/>
      </a:accent3>
      <a:accent4>
        <a:srgbClr val="84B053"/>
      </a:accent4>
      <a:accent5>
        <a:srgbClr val="67B45D"/>
      </a:accent5>
      <a:accent6>
        <a:srgbClr val="55B472"/>
      </a:accent6>
      <a:hlink>
        <a:srgbClr val="5C8B9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898</Words>
  <Application>Microsoft Macintosh PowerPoint</Application>
  <PresentationFormat>Widescreen</PresentationFormat>
  <Paragraphs>89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Neue Haas Grotesk Text Pro</vt:lpstr>
      <vt:lpstr>Office Theme</vt:lpstr>
      <vt:lpstr>AccentBoxVTI</vt:lpstr>
      <vt:lpstr>RDG 1300_P07</vt:lpstr>
      <vt:lpstr>Agenda</vt:lpstr>
      <vt:lpstr>Conference Debrief </vt:lpstr>
      <vt:lpstr>Pre-Reading</vt:lpstr>
      <vt:lpstr>Activate Your Prior Knowledge</vt:lpstr>
      <vt:lpstr>In Canvas, follow the link: “The Crayola-ification of the World” Part 1 </vt:lpstr>
      <vt:lpstr>“The Crayola-ification of the World”</vt:lpstr>
      <vt:lpstr>On Canvas, follow the link titled “PILLAR Prereading Strategy”</vt:lpstr>
      <vt:lpstr>List of topics</vt:lpstr>
      <vt:lpstr>Question: Where do we go for basic information about something? </vt:lpstr>
      <vt:lpstr>Look Online</vt:lpstr>
      <vt:lpstr>PILLAR Method </vt:lpstr>
      <vt:lpstr>Crayola-ification of the World</vt:lpstr>
      <vt:lpstr>Reading Log 7</vt:lpstr>
      <vt:lpstr>Show and Tell</vt:lpstr>
      <vt:lpstr>For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RDG 1300 P06</dc:title>
  <dc:creator>Dyer, James M</dc:creator>
  <cp:lastModifiedBy>Dyer, James M</cp:lastModifiedBy>
  <cp:revision>12</cp:revision>
  <dcterms:created xsi:type="dcterms:W3CDTF">2021-10-04T04:14:57Z</dcterms:created>
  <dcterms:modified xsi:type="dcterms:W3CDTF">2021-10-12T17:17:04Z</dcterms:modified>
</cp:coreProperties>
</file>