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27" r:id="rId3"/>
    <p:sldId id="270" r:id="rId4"/>
    <p:sldId id="257" r:id="rId5"/>
    <p:sldId id="259" r:id="rId6"/>
    <p:sldId id="264" r:id="rId7"/>
    <p:sldId id="265" r:id="rId8"/>
    <p:sldId id="266" r:id="rId9"/>
    <p:sldId id="267" r:id="rId10"/>
    <p:sldId id="269" r:id="rId11"/>
    <p:sldId id="268" r:id="rId12"/>
    <p:sldId id="271" r:id="rId13"/>
    <p:sldId id="272" r:id="rId14"/>
    <p:sldId id="273" r:id="rId15"/>
    <p:sldId id="274" r:id="rId16"/>
    <p:sldId id="329" r:id="rId17"/>
    <p:sldId id="260" r:id="rId18"/>
    <p:sldId id="330" r:id="rId19"/>
    <p:sldId id="275" r:id="rId20"/>
    <p:sldId id="276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/>
    <p:restoredTop sz="94521"/>
  </p:normalViewPr>
  <p:slideViewPr>
    <p:cSldViewPr snapToGrid="0" snapToObjects="1">
      <p:cViewPr varScale="1">
        <p:scale>
          <a:sx n="107" d="100"/>
          <a:sy n="107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58A7E-FB69-480D-81AB-9F363D9D5A0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38FE62-FD26-4818-89E8-1B01EDEF1153}">
      <dgm:prSet/>
      <dgm:spPr/>
      <dgm:t>
        <a:bodyPr/>
        <a:lstStyle/>
        <a:p>
          <a:r>
            <a:rPr lang="en-US" dirty="0"/>
            <a:t>Using the rubric that I passed out to you, provide a score for your midterm essay assignment in each box. Does this match up with the score that I gave you? </a:t>
          </a:r>
        </a:p>
      </dgm:t>
    </dgm:pt>
    <dgm:pt modelId="{768112CB-E691-4713-94AB-B5BE420DB183}" type="parTrans" cxnId="{9B47CAF3-C05F-4A15-87D4-30EB92E3491B}">
      <dgm:prSet/>
      <dgm:spPr/>
      <dgm:t>
        <a:bodyPr/>
        <a:lstStyle/>
        <a:p>
          <a:endParaRPr lang="en-US"/>
        </a:p>
      </dgm:t>
    </dgm:pt>
    <dgm:pt modelId="{E24E50BF-CCE4-40A2-9AFC-C95EAC157992}" type="sibTrans" cxnId="{9B47CAF3-C05F-4A15-87D4-30EB92E3491B}">
      <dgm:prSet/>
      <dgm:spPr/>
      <dgm:t>
        <a:bodyPr/>
        <a:lstStyle/>
        <a:p>
          <a:endParaRPr lang="en-US"/>
        </a:p>
      </dgm:t>
    </dgm:pt>
    <dgm:pt modelId="{33DB1A62-57FD-4406-B6DF-F4CA2D7C1EF2}">
      <dgm:prSet/>
      <dgm:spPr/>
      <dgm:t>
        <a:bodyPr/>
        <a:lstStyle/>
        <a:p>
          <a:r>
            <a:rPr lang="en-US" dirty="0"/>
            <a:t>In a few sentences, explain and give your own reasoning for scoring your essay how you did. </a:t>
          </a:r>
        </a:p>
      </dgm:t>
    </dgm:pt>
    <dgm:pt modelId="{E2F1B18E-6C23-47D9-8E6B-C9B28DEBE392}" type="parTrans" cxnId="{DCFA6D1F-80DB-4541-B86F-F87C5A08C6E4}">
      <dgm:prSet/>
      <dgm:spPr/>
      <dgm:t>
        <a:bodyPr/>
        <a:lstStyle/>
        <a:p>
          <a:endParaRPr lang="en-US"/>
        </a:p>
      </dgm:t>
    </dgm:pt>
    <dgm:pt modelId="{A008B596-944D-4EB7-9489-A36A14775A7D}" type="sibTrans" cxnId="{DCFA6D1F-80DB-4541-B86F-F87C5A08C6E4}">
      <dgm:prSet/>
      <dgm:spPr/>
      <dgm:t>
        <a:bodyPr/>
        <a:lstStyle/>
        <a:p>
          <a:endParaRPr lang="en-US"/>
        </a:p>
      </dgm:t>
    </dgm:pt>
    <dgm:pt modelId="{1060C88F-A548-0546-B58C-E5A26BAA7C4F}" type="pres">
      <dgm:prSet presAssocID="{D8A58A7E-FB69-480D-81AB-9F363D9D5A01}" presName="linear" presStyleCnt="0">
        <dgm:presLayoutVars>
          <dgm:animLvl val="lvl"/>
          <dgm:resizeHandles val="exact"/>
        </dgm:presLayoutVars>
      </dgm:prSet>
      <dgm:spPr/>
    </dgm:pt>
    <dgm:pt modelId="{0F83FD6F-F411-5E4E-A999-7A2663287366}" type="pres">
      <dgm:prSet presAssocID="{B138FE62-FD26-4818-89E8-1B01EDEF115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31638A6-80C6-A54F-95B8-64F1949D84AA}" type="pres">
      <dgm:prSet presAssocID="{E24E50BF-CCE4-40A2-9AFC-C95EAC157992}" presName="spacer" presStyleCnt="0"/>
      <dgm:spPr/>
    </dgm:pt>
    <dgm:pt modelId="{94EC6E06-984A-3446-A6A0-669B70C92DDC}" type="pres">
      <dgm:prSet presAssocID="{33DB1A62-57FD-4406-B6DF-F4CA2D7C1EF2}" presName="parentText" presStyleLbl="node1" presStyleIdx="1" presStyleCnt="2" custLinFactNeighborX="-1034" custLinFactNeighborY="13020">
        <dgm:presLayoutVars>
          <dgm:chMax val="0"/>
          <dgm:bulletEnabled val="1"/>
        </dgm:presLayoutVars>
      </dgm:prSet>
      <dgm:spPr/>
    </dgm:pt>
  </dgm:ptLst>
  <dgm:cxnLst>
    <dgm:cxn modelId="{9D059105-68B1-FF42-B663-9D1773DD7495}" type="presOf" srcId="{D8A58A7E-FB69-480D-81AB-9F363D9D5A01}" destId="{1060C88F-A548-0546-B58C-E5A26BAA7C4F}" srcOrd="0" destOrd="0" presId="urn:microsoft.com/office/officeart/2005/8/layout/vList2"/>
    <dgm:cxn modelId="{DCFA6D1F-80DB-4541-B86F-F87C5A08C6E4}" srcId="{D8A58A7E-FB69-480D-81AB-9F363D9D5A01}" destId="{33DB1A62-57FD-4406-B6DF-F4CA2D7C1EF2}" srcOrd="1" destOrd="0" parTransId="{E2F1B18E-6C23-47D9-8E6B-C9B28DEBE392}" sibTransId="{A008B596-944D-4EB7-9489-A36A14775A7D}"/>
    <dgm:cxn modelId="{821EA171-1C0C-D943-9D89-2A815525FF3D}" type="presOf" srcId="{33DB1A62-57FD-4406-B6DF-F4CA2D7C1EF2}" destId="{94EC6E06-984A-3446-A6A0-669B70C92DDC}" srcOrd="0" destOrd="0" presId="urn:microsoft.com/office/officeart/2005/8/layout/vList2"/>
    <dgm:cxn modelId="{5DD46AEA-4CD8-3C4B-9D65-B0C6EA98E813}" type="presOf" srcId="{B138FE62-FD26-4818-89E8-1B01EDEF1153}" destId="{0F83FD6F-F411-5E4E-A999-7A2663287366}" srcOrd="0" destOrd="0" presId="urn:microsoft.com/office/officeart/2005/8/layout/vList2"/>
    <dgm:cxn modelId="{9B47CAF3-C05F-4A15-87D4-30EB92E3491B}" srcId="{D8A58A7E-FB69-480D-81AB-9F363D9D5A01}" destId="{B138FE62-FD26-4818-89E8-1B01EDEF1153}" srcOrd="0" destOrd="0" parTransId="{768112CB-E691-4713-94AB-B5BE420DB183}" sibTransId="{E24E50BF-CCE4-40A2-9AFC-C95EAC157992}"/>
    <dgm:cxn modelId="{074E8244-5A7B-A94D-9E73-A02BB87A47B3}" type="presParOf" srcId="{1060C88F-A548-0546-B58C-E5A26BAA7C4F}" destId="{0F83FD6F-F411-5E4E-A999-7A2663287366}" srcOrd="0" destOrd="0" presId="urn:microsoft.com/office/officeart/2005/8/layout/vList2"/>
    <dgm:cxn modelId="{C02238D6-68E7-3144-9B04-2E78D5311A2D}" type="presParOf" srcId="{1060C88F-A548-0546-B58C-E5A26BAA7C4F}" destId="{731638A6-80C6-A54F-95B8-64F1949D84AA}" srcOrd="1" destOrd="0" presId="urn:microsoft.com/office/officeart/2005/8/layout/vList2"/>
    <dgm:cxn modelId="{7B9A4785-C745-0E46-93C1-D39DD5906398}" type="presParOf" srcId="{1060C88F-A548-0546-B58C-E5A26BAA7C4F}" destId="{94EC6E06-984A-3446-A6A0-669B70C92DD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2E409C-D442-4F44-B23D-6D90DA31236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46FF56-235B-4ECB-A0B7-4217EEB6765C}">
      <dgm:prSet/>
      <dgm:spPr/>
      <dgm:t>
        <a:bodyPr/>
        <a:lstStyle/>
        <a:p>
          <a:r>
            <a:rPr lang="en-US"/>
            <a:t>Extra credit! </a:t>
          </a:r>
        </a:p>
      </dgm:t>
    </dgm:pt>
    <dgm:pt modelId="{8B66078B-4E7E-41FF-99D4-DA5C067FD179}" type="parTrans" cxnId="{0EC1B730-A421-46C6-991F-69768551E642}">
      <dgm:prSet/>
      <dgm:spPr/>
      <dgm:t>
        <a:bodyPr/>
        <a:lstStyle/>
        <a:p>
          <a:endParaRPr lang="en-US"/>
        </a:p>
      </dgm:t>
    </dgm:pt>
    <dgm:pt modelId="{B7B4D988-88B8-49B1-AED5-DA97AAD61489}" type="sibTrans" cxnId="{0EC1B730-A421-46C6-991F-69768551E642}">
      <dgm:prSet/>
      <dgm:spPr/>
      <dgm:t>
        <a:bodyPr/>
        <a:lstStyle/>
        <a:p>
          <a:endParaRPr lang="en-US"/>
        </a:p>
      </dgm:t>
    </dgm:pt>
    <dgm:pt modelId="{2DE271B2-67BC-469A-ABA5-87BE3F25330A}">
      <dgm:prSet/>
      <dgm:spPr/>
      <dgm:t>
        <a:bodyPr/>
        <a:lstStyle/>
        <a:p>
          <a:r>
            <a:rPr lang="en-US"/>
            <a:t>Divided into two sections: Midterm Questions (1-10) and Midterm Essay (11) </a:t>
          </a:r>
        </a:p>
      </dgm:t>
    </dgm:pt>
    <dgm:pt modelId="{9A468B3D-24CF-4B49-9B0C-3CA6B0D1BA2B}" type="parTrans" cxnId="{52596EFC-6818-407B-8719-9863AA4B024A}">
      <dgm:prSet/>
      <dgm:spPr/>
      <dgm:t>
        <a:bodyPr/>
        <a:lstStyle/>
        <a:p>
          <a:endParaRPr lang="en-US"/>
        </a:p>
      </dgm:t>
    </dgm:pt>
    <dgm:pt modelId="{2D19A635-A655-4FC0-9D32-FBC81274AB03}" type="sibTrans" cxnId="{52596EFC-6818-407B-8719-9863AA4B024A}">
      <dgm:prSet/>
      <dgm:spPr/>
      <dgm:t>
        <a:bodyPr/>
        <a:lstStyle/>
        <a:p>
          <a:endParaRPr lang="en-US"/>
        </a:p>
      </dgm:t>
    </dgm:pt>
    <dgm:pt modelId="{F1B38F42-E7E2-44E2-ABA6-06BA6671E1A4}">
      <dgm:prSet/>
      <dgm:spPr/>
      <dgm:t>
        <a:bodyPr/>
        <a:lstStyle/>
        <a:p>
          <a:r>
            <a:rPr lang="en-US"/>
            <a:t>Reflecting on ALL sections can earn you ½ of the points you missed back.</a:t>
          </a:r>
        </a:p>
      </dgm:t>
    </dgm:pt>
    <dgm:pt modelId="{986FFE7E-8A8F-4BFB-92E5-00ACAA1F9E7D}" type="parTrans" cxnId="{EC7DC08A-4BB2-4F10-B31E-20BAC163C3F3}">
      <dgm:prSet/>
      <dgm:spPr/>
      <dgm:t>
        <a:bodyPr/>
        <a:lstStyle/>
        <a:p>
          <a:endParaRPr lang="en-US"/>
        </a:p>
      </dgm:t>
    </dgm:pt>
    <dgm:pt modelId="{A38FFCD8-20FF-42C5-96A2-B8581EAF89F1}" type="sibTrans" cxnId="{EC7DC08A-4BB2-4F10-B31E-20BAC163C3F3}">
      <dgm:prSet/>
      <dgm:spPr/>
      <dgm:t>
        <a:bodyPr/>
        <a:lstStyle/>
        <a:p>
          <a:endParaRPr lang="en-US"/>
        </a:p>
      </dgm:t>
    </dgm:pt>
    <dgm:pt modelId="{C1A861A3-6BA6-422F-8076-8C17C8816FC4}">
      <dgm:prSet/>
      <dgm:spPr/>
      <dgm:t>
        <a:bodyPr/>
        <a:lstStyle/>
        <a:p>
          <a:r>
            <a:rPr lang="en-US"/>
            <a:t>For example: if you missed 10 points (40/50) you can complete this reflection for 5 points extra credit. </a:t>
          </a:r>
        </a:p>
      </dgm:t>
    </dgm:pt>
    <dgm:pt modelId="{30EC969C-2050-4EE7-A558-57724D023F7C}" type="parTrans" cxnId="{3E010BCB-5B24-4779-B5BA-852197D9E410}">
      <dgm:prSet/>
      <dgm:spPr/>
      <dgm:t>
        <a:bodyPr/>
        <a:lstStyle/>
        <a:p>
          <a:endParaRPr lang="en-US"/>
        </a:p>
      </dgm:t>
    </dgm:pt>
    <dgm:pt modelId="{9C9B2499-38DF-4AA5-94EC-0CDC2778F706}" type="sibTrans" cxnId="{3E010BCB-5B24-4779-B5BA-852197D9E410}">
      <dgm:prSet/>
      <dgm:spPr/>
      <dgm:t>
        <a:bodyPr/>
        <a:lstStyle/>
        <a:p>
          <a:endParaRPr lang="en-US"/>
        </a:p>
      </dgm:t>
    </dgm:pt>
    <dgm:pt modelId="{4913890A-0AF8-8B45-8C8D-AE35DEC84C13}" type="pres">
      <dgm:prSet presAssocID="{CE2E409C-D442-4F44-B23D-6D90DA31236A}" presName="linear" presStyleCnt="0">
        <dgm:presLayoutVars>
          <dgm:animLvl val="lvl"/>
          <dgm:resizeHandles val="exact"/>
        </dgm:presLayoutVars>
      </dgm:prSet>
      <dgm:spPr/>
    </dgm:pt>
    <dgm:pt modelId="{108FAE01-3909-D848-9DB2-736FCE351B39}" type="pres">
      <dgm:prSet presAssocID="{6046FF56-235B-4ECB-A0B7-4217EEB6765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3BD096-CF24-5C44-86CB-30B7C41DB451}" type="pres">
      <dgm:prSet presAssocID="{B7B4D988-88B8-49B1-AED5-DA97AAD61489}" presName="spacer" presStyleCnt="0"/>
      <dgm:spPr/>
    </dgm:pt>
    <dgm:pt modelId="{9A4914CF-64E9-5A46-B4D8-22B354F58599}" type="pres">
      <dgm:prSet presAssocID="{2DE271B2-67BC-469A-ABA5-87BE3F2533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97232C6-24F7-C449-A1C9-DCB63242B76C}" type="pres">
      <dgm:prSet presAssocID="{2D19A635-A655-4FC0-9D32-FBC81274AB03}" presName="spacer" presStyleCnt="0"/>
      <dgm:spPr/>
    </dgm:pt>
    <dgm:pt modelId="{8C4702AD-F24E-444C-95B9-884C1041DE99}" type="pres">
      <dgm:prSet presAssocID="{F1B38F42-E7E2-44E2-ABA6-06BA6671E1A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735B61C-C5F2-1B46-9034-9CCB713B09C1}" type="pres">
      <dgm:prSet presAssocID="{F1B38F42-E7E2-44E2-ABA6-06BA6671E1A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EC1B730-A421-46C6-991F-69768551E642}" srcId="{CE2E409C-D442-4F44-B23D-6D90DA31236A}" destId="{6046FF56-235B-4ECB-A0B7-4217EEB6765C}" srcOrd="0" destOrd="0" parTransId="{8B66078B-4E7E-41FF-99D4-DA5C067FD179}" sibTransId="{B7B4D988-88B8-49B1-AED5-DA97AAD61489}"/>
    <dgm:cxn modelId="{8164D650-3340-AF40-A524-B35BFE517276}" type="presOf" srcId="{F1B38F42-E7E2-44E2-ABA6-06BA6671E1A4}" destId="{8C4702AD-F24E-444C-95B9-884C1041DE99}" srcOrd="0" destOrd="0" presId="urn:microsoft.com/office/officeart/2005/8/layout/vList2"/>
    <dgm:cxn modelId="{9375DD55-F9C0-1A45-B8FE-1CC6370C2B45}" type="presOf" srcId="{C1A861A3-6BA6-422F-8076-8C17C8816FC4}" destId="{9735B61C-C5F2-1B46-9034-9CCB713B09C1}" srcOrd="0" destOrd="0" presId="urn:microsoft.com/office/officeart/2005/8/layout/vList2"/>
    <dgm:cxn modelId="{7AA76D69-DF8B-6444-8C22-EDA54DF125E5}" type="presOf" srcId="{6046FF56-235B-4ECB-A0B7-4217EEB6765C}" destId="{108FAE01-3909-D848-9DB2-736FCE351B39}" srcOrd="0" destOrd="0" presId="urn:microsoft.com/office/officeart/2005/8/layout/vList2"/>
    <dgm:cxn modelId="{EC7DC08A-4BB2-4F10-B31E-20BAC163C3F3}" srcId="{CE2E409C-D442-4F44-B23D-6D90DA31236A}" destId="{F1B38F42-E7E2-44E2-ABA6-06BA6671E1A4}" srcOrd="2" destOrd="0" parTransId="{986FFE7E-8A8F-4BFB-92E5-00ACAA1F9E7D}" sibTransId="{A38FFCD8-20FF-42C5-96A2-B8581EAF89F1}"/>
    <dgm:cxn modelId="{7E9084B8-5C5D-CB4E-8FA9-1B2A29AC6F13}" type="presOf" srcId="{CE2E409C-D442-4F44-B23D-6D90DA31236A}" destId="{4913890A-0AF8-8B45-8C8D-AE35DEC84C13}" srcOrd="0" destOrd="0" presId="urn:microsoft.com/office/officeart/2005/8/layout/vList2"/>
    <dgm:cxn modelId="{7041F9C1-477B-5142-BC33-4E2B47E0E1AD}" type="presOf" srcId="{2DE271B2-67BC-469A-ABA5-87BE3F25330A}" destId="{9A4914CF-64E9-5A46-B4D8-22B354F58599}" srcOrd="0" destOrd="0" presId="urn:microsoft.com/office/officeart/2005/8/layout/vList2"/>
    <dgm:cxn modelId="{3E010BCB-5B24-4779-B5BA-852197D9E410}" srcId="{F1B38F42-E7E2-44E2-ABA6-06BA6671E1A4}" destId="{C1A861A3-6BA6-422F-8076-8C17C8816FC4}" srcOrd="0" destOrd="0" parTransId="{30EC969C-2050-4EE7-A558-57724D023F7C}" sibTransId="{9C9B2499-38DF-4AA5-94EC-0CDC2778F706}"/>
    <dgm:cxn modelId="{52596EFC-6818-407B-8719-9863AA4B024A}" srcId="{CE2E409C-D442-4F44-B23D-6D90DA31236A}" destId="{2DE271B2-67BC-469A-ABA5-87BE3F25330A}" srcOrd="1" destOrd="0" parTransId="{9A468B3D-24CF-4B49-9B0C-3CA6B0D1BA2B}" sibTransId="{2D19A635-A655-4FC0-9D32-FBC81274AB03}"/>
    <dgm:cxn modelId="{C88738D3-B680-4A44-919E-8C4CCCB97A2C}" type="presParOf" srcId="{4913890A-0AF8-8B45-8C8D-AE35DEC84C13}" destId="{108FAE01-3909-D848-9DB2-736FCE351B39}" srcOrd="0" destOrd="0" presId="urn:microsoft.com/office/officeart/2005/8/layout/vList2"/>
    <dgm:cxn modelId="{31B61130-D34E-E741-8AC5-6282795B4DAB}" type="presParOf" srcId="{4913890A-0AF8-8B45-8C8D-AE35DEC84C13}" destId="{BA3BD096-CF24-5C44-86CB-30B7C41DB451}" srcOrd="1" destOrd="0" presId="urn:microsoft.com/office/officeart/2005/8/layout/vList2"/>
    <dgm:cxn modelId="{CD2DB071-1B9C-9E42-A999-2C38979352A4}" type="presParOf" srcId="{4913890A-0AF8-8B45-8C8D-AE35DEC84C13}" destId="{9A4914CF-64E9-5A46-B4D8-22B354F58599}" srcOrd="2" destOrd="0" presId="urn:microsoft.com/office/officeart/2005/8/layout/vList2"/>
    <dgm:cxn modelId="{EC5B9E7F-670D-0544-97B5-3E3B5E46DE39}" type="presParOf" srcId="{4913890A-0AF8-8B45-8C8D-AE35DEC84C13}" destId="{497232C6-24F7-C449-A1C9-DCB63242B76C}" srcOrd="3" destOrd="0" presId="urn:microsoft.com/office/officeart/2005/8/layout/vList2"/>
    <dgm:cxn modelId="{B9B4F7E6-09D4-D349-AB2A-6979A034ED08}" type="presParOf" srcId="{4913890A-0AF8-8B45-8C8D-AE35DEC84C13}" destId="{8C4702AD-F24E-444C-95B9-884C1041DE99}" srcOrd="4" destOrd="0" presId="urn:microsoft.com/office/officeart/2005/8/layout/vList2"/>
    <dgm:cxn modelId="{CEE7B339-8734-484B-BA3D-AF5D55F07A8F}" type="presParOf" srcId="{4913890A-0AF8-8B45-8C8D-AE35DEC84C13}" destId="{9735B61C-C5F2-1B46-9034-9CCB713B09C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DBBD60-D2C4-4D73-B199-E22CB947CF7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8124D0-1464-4375-994B-317B6502D55A}">
      <dgm:prSet/>
      <dgm:spPr/>
      <dgm:t>
        <a:bodyPr/>
        <a:lstStyle/>
        <a:p>
          <a:r>
            <a:rPr lang="en-US" dirty="0"/>
            <a:t>Must be completed by your conference time.</a:t>
          </a:r>
        </a:p>
      </dgm:t>
    </dgm:pt>
    <dgm:pt modelId="{5E7C1BA4-F4D1-4177-BAE8-C3E61CBA6000}" type="parTrans" cxnId="{B2A0E24A-B92A-4675-8367-2BF3C5B09AF3}">
      <dgm:prSet/>
      <dgm:spPr/>
      <dgm:t>
        <a:bodyPr/>
        <a:lstStyle/>
        <a:p>
          <a:endParaRPr lang="en-US"/>
        </a:p>
      </dgm:t>
    </dgm:pt>
    <dgm:pt modelId="{4515D8D8-A03F-43B8-886C-4824D0910BA2}" type="sibTrans" cxnId="{B2A0E24A-B92A-4675-8367-2BF3C5B09AF3}">
      <dgm:prSet/>
      <dgm:spPr/>
      <dgm:t>
        <a:bodyPr/>
        <a:lstStyle/>
        <a:p>
          <a:endParaRPr lang="en-US"/>
        </a:p>
      </dgm:t>
    </dgm:pt>
    <dgm:pt modelId="{0442C529-F30B-4119-BAFD-1F9F19653F45}">
      <dgm:prSet/>
      <dgm:spPr/>
      <dgm:t>
        <a:bodyPr/>
        <a:lstStyle/>
        <a:p>
          <a:r>
            <a:rPr lang="en-US" dirty="0"/>
            <a:t>Submit on Canvas! </a:t>
          </a:r>
        </a:p>
      </dgm:t>
    </dgm:pt>
    <dgm:pt modelId="{374E6FBA-0420-45AF-8155-ED65C822E414}" type="parTrans" cxnId="{AAC83C02-8894-4CF5-BB2E-D4CAD6C2041A}">
      <dgm:prSet/>
      <dgm:spPr/>
      <dgm:t>
        <a:bodyPr/>
        <a:lstStyle/>
        <a:p>
          <a:endParaRPr lang="en-US"/>
        </a:p>
      </dgm:t>
    </dgm:pt>
    <dgm:pt modelId="{135D1469-2B94-41DF-86B0-CAE1CF3F6F74}" type="sibTrans" cxnId="{AAC83C02-8894-4CF5-BB2E-D4CAD6C2041A}">
      <dgm:prSet/>
      <dgm:spPr/>
      <dgm:t>
        <a:bodyPr/>
        <a:lstStyle/>
        <a:p>
          <a:endParaRPr lang="en-US"/>
        </a:p>
      </dgm:t>
    </dgm:pt>
    <dgm:pt modelId="{1F451566-B5C3-4F46-BD70-590322145A17}" type="pres">
      <dgm:prSet presAssocID="{33DBBD60-D2C4-4D73-B199-E22CB947CF7F}" presName="linear" presStyleCnt="0">
        <dgm:presLayoutVars>
          <dgm:animLvl val="lvl"/>
          <dgm:resizeHandles val="exact"/>
        </dgm:presLayoutVars>
      </dgm:prSet>
      <dgm:spPr/>
    </dgm:pt>
    <dgm:pt modelId="{1FAA095C-6BDB-F34D-A5C5-9CF81025BA91}" type="pres">
      <dgm:prSet presAssocID="{088124D0-1464-4375-994B-317B6502D55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0B9C0F9-DA9B-B24F-918D-1777EFA6E4A9}" type="pres">
      <dgm:prSet presAssocID="{4515D8D8-A03F-43B8-886C-4824D0910BA2}" presName="spacer" presStyleCnt="0"/>
      <dgm:spPr/>
    </dgm:pt>
    <dgm:pt modelId="{05749A56-81F6-7141-9152-A51E4B15AE72}" type="pres">
      <dgm:prSet presAssocID="{0442C529-F30B-4119-BAFD-1F9F19653F4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AC83C02-8894-4CF5-BB2E-D4CAD6C2041A}" srcId="{33DBBD60-D2C4-4D73-B199-E22CB947CF7F}" destId="{0442C529-F30B-4119-BAFD-1F9F19653F45}" srcOrd="1" destOrd="0" parTransId="{374E6FBA-0420-45AF-8155-ED65C822E414}" sibTransId="{135D1469-2B94-41DF-86B0-CAE1CF3F6F74}"/>
    <dgm:cxn modelId="{4E6E2933-AA88-BC4D-B1A4-1623E1CD71AC}" type="presOf" srcId="{33DBBD60-D2C4-4D73-B199-E22CB947CF7F}" destId="{1F451566-B5C3-4F46-BD70-590322145A17}" srcOrd="0" destOrd="0" presId="urn:microsoft.com/office/officeart/2005/8/layout/vList2"/>
    <dgm:cxn modelId="{B2A0E24A-B92A-4675-8367-2BF3C5B09AF3}" srcId="{33DBBD60-D2C4-4D73-B199-E22CB947CF7F}" destId="{088124D0-1464-4375-994B-317B6502D55A}" srcOrd="0" destOrd="0" parTransId="{5E7C1BA4-F4D1-4177-BAE8-C3E61CBA6000}" sibTransId="{4515D8D8-A03F-43B8-886C-4824D0910BA2}"/>
    <dgm:cxn modelId="{40D21DC8-4980-ED49-928B-B3C22CDDAD1E}" type="presOf" srcId="{0442C529-F30B-4119-BAFD-1F9F19653F45}" destId="{05749A56-81F6-7141-9152-A51E4B15AE72}" srcOrd="0" destOrd="0" presId="urn:microsoft.com/office/officeart/2005/8/layout/vList2"/>
    <dgm:cxn modelId="{F0EF14D4-A4F2-E443-A85F-5699972D8555}" type="presOf" srcId="{088124D0-1464-4375-994B-317B6502D55A}" destId="{1FAA095C-6BDB-F34D-A5C5-9CF81025BA91}" srcOrd="0" destOrd="0" presId="urn:microsoft.com/office/officeart/2005/8/layout/vList2"/>
    <dgm:cxn modelId="{EA236951-1E2A-B647-B009-5FE76CB6EDBA}" type="presParOf" srcId="{1F451566-B5C3-4F46-BD70-590322145A17}" destId="{1FAA095C-6BDB-F34D-A5C5-9CF81025BA91}" srcOrd="0" destOrd="0" presId="urn:microsoft.com/office/officeart/2005/8/layout/vList2"/>
    <dgm:cxn modelId="{7F753BC7-F412-184A-A15B-14248F9068A6}" type="presParOf" srcId="{1F451566-B5C3-4F46-BD70-590322145A17}" destId="{50B9C0F9-DA9B-B24F-918D-1777EFA6E4A9}" srcOrd="1" destOrd="0" presId="urn:microsoft.com/office/officeart/2005/8/layout/vList2"/>
    <dgm:cxn modelId="{264894B4-3CBF-0248-B4EA-CAA807F17FFD}" type="presParOf" srcId="{1F451566-B5C3-4F46-BD70-590322145A17}" destId="{05749A56-81F6-7141-9152-A51E4B15AE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8FEB06-5338-4545-BDD8-1AAB7CFF1D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8C72D91-819A-4FC3-B2A9-59478FC72AC5}">
      <dgm:prSet/>
      <dgm:spPr/>
      <dgm:t>
        <a:bodyPr/>
        <a:lstStyle/>
        <a:p>
          <a:r>
            <a:rPr lang="en-US"/>
            <a:t>Purpose of these conferences is to:</a:t>
          </a:r>
        </a:p>
      </dgm:t>
    </dgm:pt>
    <dgm:pt modelId="{E2AA8310-D99E-4495-BD8B-CF8F81F06B6D}" type="parTrans" cxnId="{A532B3A7-F341-4031-898A-DFD52B75EC55}">
      <dgm:prSet/>
      <dgm:spPr/>
      <dgm:t>
        <a:bodyPr/>
        <a:lstStyle/>
        <a:p>
          <a:endParaRPr lang="en-US"/>
        </a:p>
      </dgm:t>
    </dgm:pt>
    <dgm:pt modelId="{DD8EB2F4-5E1B-47F7-813F-0C8AA3DA596A}" type="sibTrans" cxnId="{A532B3A7-F341-4031-898A-DFD52B75EC55}">
      <dgm:prSet/>
      <dgm:spPr/>
      <dgm:t>
        <a:bodyPr/>
        <a:lstStyle/>
        <a:p>
          <a:endParaRPr lang="en-US"/>
        </a:p>
      </dgm:t>
    </dgm:pt>
    <dgm:pt modelId="{27BF96C5-81B4-4B1E-AFE8-40F02E1D8D71}">
      <dgm:prSet/>
      <dgm:spPr/>
      <dgm:t>
        <a:bodyPr/>
        <a:lstStyle/>
        <a:p>
          <a:r>
            <a:rPr lang="en-US"/>
            <a:t>Go over your progress in class</a:t>
          </a:r>
        </a:p>
      </dgm:t>
    </dgm:pt>
    <dgm:pt modelId="{C11004DC-6AF8-4646-A677-ADE2079962A3}" type="parTrans" cxnId="{0702796C-E139-4F4D-9D32-C899CE583FA3}">
      <dgm:prSet/>
      <dgm:spPr/>
      <dgm:t>
        <a:bodyPr/>
        <a:lstStyle/>
        <a:p>
          <a:endParaRPr lang="en-US"/>
        </a:p>
      </dgm:t>
    </dgm:pt>
    <dgm:pt modelId="{0A302A4D-7381-4EA0-BEA8-3D1A5BF798AB}" type="sibTrans" cxnId="{0702796C-E139-4F4D-9D32-C899CE583FA3}">
      <dgm:prSet/>
      <dgm:spPr/>
      <dgm:t>
        <a:bodyPr/>
        <a:lstStyle/>
        <a:p>
          <a:endParaRPr lang="en-US"/>
        </a:p>
      </dgm:t>
    </dgm:pt>
    <dgm:pt modelId="{FDE62887-E1A8-4358-AFCB-4141352E007D}">
      <dgm:prSet/>
      <dgm:spPr/>
      <dgm:t>
        <a:bodyPr/>
        <a:lstStyle/>
        <a:p>
          <a:r>
            <a:rPr lang="en-US"/>
            <a:t>Review your midterm responses</a:t>
          </a:r>
        </a:p>
      </dgm:t>
    </dgm:pt>
    <dgm:pt modelId="{B3D8190F-2E6D-4116-B0D7-A428EE69B6D1}" type="parTrans" cxnId="{C30BAB05-9BA9-44F4-8144-1D311C410789}">
      <dgm:prSet/>
      <dgm:spPr/>
      <dgm:t>
        <a:bodyPr/>
        <a:lstStyle/>
        <a:p>
          <a:endParaRPr lang="en-US"/>
        </a:p>
      </dgm:t>
    </dgm:pt>
    <dgm:pt modelId="{866F0D13-14DC-44F0-A922-08A8958E2739}" type="sibTrans" cxnId="{C30BAB05-9BA9-44F4-8144-1D311C410789}">
      <dgm:prSet/>
      <dgm:spPr/>
      <dgm:t>
        <a:bodyPr/>
        <a:lstStyle/>
        <a:p>
          <a:endParaRPr lang="en-US"/>
        </a:p>
      </dgm:t>
    </dgm:pt>
    <dgm:pt modelId="{11E67497-F078-4E94-A201-521916845002}">
      <dgm:prSet/>
      <dgm:spPr/>
      <dgm:t>
        <a:bodyPr/>
        <a:lstStyle/>
        <a:p>
          <a:r>
            <a:rPr lang="en-US"/>
            <a:t>Talk about how the class is going to look moving forward</a:t>
          </a:r>
        </a:p>
      </dgm:t>
    </dgm:pt>
    <dgm:pt modelId="{77C0CA96-EDAD-48EC-807D-41FC24FC2C4B}" type="parTrans" cxnId="{3ABBFCBE-DCC3-4665-9760-6D046B430720}">
      <dgm:prSet/>
      <dgm:spPr/>
      <dgm:t>
        <a:bodyPr/>
        <a:lstStyle/>
        <a:p>
          <a:endParaRPr lang="en-US"/>
        </a:p>
      </dgm:t>
    </dgm:pt>
    <dgm:pt modelId="{26725B80-4790-46E1-9C1F-5ED5CE9C62E6}" type="sibTrans" cxnId="{3ABBFCBE-DCC3-4665-9760-6D046B430720}">
      <dgm:prSet/>
      <dgm:spPr/>
      <dgm:t>
        <a:bodyPr/>
        <a:lstStyle/>
        <a:p>
          <a:endParaRPr lang="en-US"/>
        </a:p>
      </dgm:t>
    </dgm:pt>
    <dgm:pt modelId="{46C7D94B-C7CD-4630-94EF-C6E1779FBB98}" type="pres">
      <dgm:prSet presAssocID="{658FEB06-5338-4545-BDD8-1AAB7CFF1DE3}" presName="root" presStyleCnt="0">
        <dgm:presLayoutVars>
          <dgm:dir/>
          <dgm:resizeHandles val="exact"/>
        </dgm:presLayoutVars>
      </dgm:prSet>
      <dgm:spPr/>
    </dgm:pt>
    <dgm:pt modelId="{B4F243DD-47F4-407F-8485-61C6BC0A88D0}" type="pres">
      <dgm:prSet presAssocID="{B8C72D91-819A-4FC3-B2A9-59478FC72AC5}" presName="compNode" presStyleCnt="0"/>
      <dgm:spPr/>
    </dgm:pt>
    <dgm:pt modelId="{E22AE2B8-96B4-486D-8B54-63F7493CEF6D}" type="pres">
      <dgm:prSet presAssocID="{B8C72D91-819A-4FC3-B2A9-59478FC72AC5}" presName="bgRect" presStyleLbl="bgShp" presStyleIdx="0" presStyleCnt="4"/>
      <dgm:spPr/>
    </dgm:pt>
    <dgm:pt modelId="{505853BE-313F-4415-9896-4B6CB593A141}" type="pres">
      <dgm:prSet presAssocID="{B8C72D91-819A-4FC3-B2A9-59478FC72A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2E6AE4B9-FDB1-4DEB-98C8-7D111A2B3D56}" type="pres">
      <dgm:prSet presAssocID="{B8C72D91-819A-4FC3-B2A9-59478FC72AC5}" presName="spaceRect" presStyleCnt="0"/>
      <dgm:spPr/>
    </dgm:pt>
    <dgm:pt modelId="{F8DCA757-83D9-4A86-9905-9B1032B33391}" type="pres">
      <dgm:prSet presAssocID="{B8C72D91-819A-4FC3-B2A9-59478FC72AC5}" presName="parTx" presStyleLbl="revTx" presStyleIdx="0" presStyleCnt="4">
        <dgm:presLayoutVars>
          <dgm:chMax val="0"/>
          <dgm:chPref val="0"/>
        </dgm:presLayoutVars>
      </dgm:prSet>
      <dgm:spPr/>
    </dgm:pt>
    <dgm:pt modelId="{9FCFB893-B3DD-4E57-8D21-F9B7ED548FB8}" type="pres">
      <dgm:prSet presAssocID="{DD8EB2F4-5E1B-47F7-813F-0C8AA3DA596A}" presName="sibTrans" presStyleCnt="0"/>
      <dgm:spPr/>
    </dgm:pt>
    <dgm:pt modelId="{CA8D8089-97F8-4DDD-B37D-E18E69D4079A}" type="pres">
      <dgm:prSet presAssocID="{27BF96C5-81B4-4B1E-AFE8-40F02E1D8D71}" presName="compNode" presStyleCnt="0"/>
      <dgm:spPr/>
    </dgm:pt>
    <dgm:pt modelId="{9F484C7A-2FF4-4ACC-9867-B1951D981925}" type="pres">
      <dgm:prSet presAssocID="{27BF96C5-81B4-4B1E-AFE8-40F02E1D8D71}" presName="bgRect" presStyleLbl="bgShp" presStyleIdx="1" presStyleCnt="4"/>
      <dgm:spPr/>
    </dgm:pt>
    <dgm:pt modelId="{6176DE20-BF61-47CE-9100-6ED25A704ECA}" type="pres">
      <dgm:prSet presAssocID="{27BF96C5-81B4-4B1E-AFE8-40F02E1D8D7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C02DD70-97F4-4BC9-BAE0-03E9845D8D9A}" type="pres">
      <dgm:prSet presAssocID="{27BF96C5-81B4-4B1E-AFE8-40F02E1D8D71}" presName="spaceRect" presStyleCnt="0"/>
      <dgm:spPr/>
    </dgm:pt>
    <dgm:pt modelId="{C0A25C56-6386-44CD-946E-82D4D4068686}" type="pres">
      <dgm:prSet presAssocID="{27BF96C5-81B4-4B1E-AFE8-40F02E1D8D71}" presName="parTx" presStyleLbl="revTx" presStyleIdx="1" presStyleCnt="4">
        <dgm:presLayoutVars>
          <dgm:chMax val="0"/>
          <dgm:chPref val="0"/>
        </dgm:presLayoutVars>
      </dgm:prSet>
      <dgm:spPr/>
    </dgm:pt>
    <dgm:pt modelId="{C43302FF-1861-40F6-9220-5A8AE1411DFB}" type="pres">
      <dgm:prSet presAssocID="{0A302A4D-7381-4EA0-BEA8-3D1A5BF798AB}" presName="sibTrans" presStyleCnt="0"/>
      <dgm:spPr/>
    </dgm:pt>
    <dgm:pt modelId="{8CB38B49-9F11-4BD0-BBAF-FDB2C7A2EF4E}" type="pres">
      <dgm:prSet presAssocID="{FDE62887-E1A8-4358-AFCB-4141352E007D}" presName="compNode" presStyleCnt="0"/>
      <dgm:spPr/>
    </dgm:pt>
    <dgm:pt modelId="{F6619B58-21D2-431A-87CF-C43BD913CFDD}" type="pres">
      <dgm:prSet presAssocID="{FDE62887-E1A8-4358-AFCB-4141352E007D}" presName="bgRect" presStyleLbl="bgShp" presStyleIdx="2" presStyleCnt="4"/>
      <dgm:spPr/>
    </dgm:pt>
    <dgm:pt modelId="{AF909039-BD67-4CBA-9FF1-8A41B64A0D15}" type="pres">
      <dgm:prSet presAssocID="{FDE62887-E1A8-4358-AFCB-4141352E00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E216F83-AFAA-4B18-924B-827683CA2679}" type="pres">
      <dgm:prSet presAssocID="{FDE62887-E1A8-4358-AFCB-4141352E007D}" presName="spaceRect" presStyleCnt="0"/>
      <dgm:spPr/>
    </dgm:pt>
    <dgm:pt modelId="{89F9F178-7434-47B3-8CE6-6935630DF557}" type="pres">
      <dgm:prSet presAssocID="{FDE62887-E1A8-4358-AFCB-4141352E007D}" presName="parTx" presStyleLbl="revTx" presStyleIdx="2" presStyleCnt="4">
        <dgm:presLayoutVars>
          <dgm:chMax val="0"/>
          <dgm:chPref val="0"/>
        </dgm:presLayoutVars>
      </dgm:prSet>
      <dgm:spPr/>
    </dgm:pt>
    <dgm:pt modelId="{29D5115A-C82B-4C10-9834-B744EF76F067}" type="pres">
      <dgm:prSet presAssocID="{866F0D13-14DC-44F0-A922-08A8958E2739}" presName="sibTrans" presStyleCnt="0"/>
      <dgm:spPr/>
    </dgm:pt>
    <dgm:pt modelId="{8FDABD86-8176-40C6-8101-581D9840005C}" type="pres">
      <dgm:prSet presAssocID="{11E67497-F078-4E94-A201-521916845002}" presName="compNode" presStyleCnt="0"/>
      <dgm:spPr/>
    </dgm:pt>
    <dgm:pt modelId="{83103452-0EC3-4BFC-9CDB-D377C2478E54}" type="pres">
      <dgm:prSet presAssocID="{11E67497-F078-4E94-A201-521916845002}" presName="bgRect" presStyleLbl="bgShp" presStyleIdx="3" presStyleCnt="4"/>
      <dgm:spPr/>
    </dgm:pt>
    <dgm:pt modelId="{3CD12314-86A6-4D9B-99FB-75B5E5BE3EC7}" type="pres">
      <dgm:prSet presAssocID="{11E67497-F078-4E94-A201-52191684500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8DE2A7B-639B-4BD1-8524-4D68D0092C4B}" type="pres">
      <dgm:prSet presAssocID="{11E67497-F078-4E94-A201-521916845002}" presName="spaceRect" presStyleCnt="0"/>
      <dgm:spPr/>
    </dgm:pt>
    <dgm:pt modelId="{9989E40A-61D8-42E6-84D9-5E2005394E2A}" type="pres">
      <dgm:prSet presAssocID="{11E67497-F078-4E94-A201-52191684500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30BAB05-9BA9-44F4-8144-1D311C410789}" srcId="{658FEB06-5338-4545-BDD8-1AAB7CFF1DE3}" destId="{FDE62887-E1A8-4358-AFCB-4141352E007D}" srcOrd="2" destOrd="0" parTransId="{B3D8190F-2E6D-4116-B0D7-A428EE69B6D1}" sibTransId="{866F0D13-14DC-44F0-A922-08A8958E2739}"/>
    <dgm:cxn modelId="{B3495009-9730-4A0B-BA6A-E4764AFE19C2}" type="presOf" srcId="{27BF96C5-81B4-4B1E-AFE8-40F02E1D8D71}" destId="{C0A25C56-6386-44CD-946E-82D4D4068686}" srcOrd="0" destOrd="0" presId="urn:microsoft.com/office/officeart/2018/2/layout/IconVerticalSolidList"/>
    <dgm:cxn modelId="{0D4E7543-9226-45BD-BEC0-0BED7276EE11}" type="presOf" srcId="{11E67497-F078-4E94-A201-521916845002}" destId="{9989E40A-61D8-42E6-84D9-5E2005394E2A}" srcOrd="0" destOrd="0" presId="urn:microsoft.com/office/officeart/2018/2/layout/IconVerticalSolidList"/>
    <dgm:cxn modelId="{0702796C-E139-4F4D-9D32-C899CE583FA3}" srcId="{658FEB06-5338-4545-BDD8-1AAB7CFF1DE3}" destId="{27BF96C5-81B4-4B1E-AFE8-40F02E1D8D71}" srcOrd="1" destOrd="0" parTransId="{C11004DC-6AF8-4646-A677-ADE2079962A3}" sibTransId="{0A302A4D-7381-4EA0-BEA8-3D1A5BF798AB}"/>
    <dgm:cxn modelId="{C55A826C-5555-4F1C-98C1-8D0CA8C0B859}" type="presOf" srcId="{B8C72D91-819A-4FC3-B2A9-59478FC72AC5}" destId="{F8DCA757-83D9-4A86-9905-9B1032B33391}" srcOrd="0" destOrd="0" presId="urn:microsoft.com/office/officeart/2018/2/layout/IconVerticalSolidList"/>
    <dgm:cxn modelId="{05A1388F-2005-4599-87FE-162A1E74EC82}" type="presOf" srcId="{658FEB06-5338-4545-BDD8-1AAB7CFF1DE3}" destId="{46C7D94B-C7CD-4630-94EF-C6E1779FBB98}" srcOrd="0" destOrd="0" presId="urn:microsoft.com/office/officeart/2018/2/layout/IconVerticalSolidList"/>
    <dgm:cxn modelId="{9E6BC7A6-0ADD-457B-9795-294AC84CCFFD}" type="presOf" srcId="{FDE62887-E1A8-4358-AFCB-4141352E007D}" destId="{89F9F178-7434-47B3-8CE6-6935630DF557}" srcOrd="0" destOrd="0" presId="urn:microsoft.com/office/officeart/2018/2/layout/IconVerticalSolidList"/>
    <dgm:cxn modelId="{A532B3A7-F341-4031-898A-DFD52B75EC55}" srcId="{658FEB06-5338-4545-BDD8-1AAB7CFF1DE3}" destId="{B8C72D91-819A-4FC3-B2A9-59478FC72AC5}" srcOrd="0" destOrd="0" parTransId="{E2AA8310-D99E-4495-BD8B-CF8F81F06B6D}" sibTransId="{DD8EB2F4-5E1B-47F7-813F-0C8AA3DA596A}"/>
    <dgm:cxn modelId="{3ABBFCBE-DCC3-4665-9760-6D046B430720}" srcId="{658FEB06-5338-4545-BDD8-1AAB7CFF1DE3}" destId="{11E67497-F078-4E94-A201-521916845002}" srcOrd="3" destOrd="0" parTransId="{77C0CA96-EDAD-48EC-807D-41FC24FC2C4B}" sibTransId="{26725B80-4790-46E1-9C1F-5ED5CE9C62E6}"/>
    <dgm:cxn modelId="{08FBB4BC-BFE5-4713-8DAD-9E6D0803E987}" type="presParOf" srcId="{46C7D94B-C7CD-4630-94EF-C6E1779FBB98}" destId="{B4F243DD-47F4-407F-8485-61C6BC0A88D0}" srcOrd="0" destOrd="0" presId="urn:microsoft.com/office/officeart/2018/2/layout/IconVerticalSolidList"/>
    <dgm:cxn modelId="{8686C392-5809-4558-9AA4-949CCFAB8B4F}" type="presParOf" srcId="{B4F243DD-47F4-407F-8485-61C6BC0A88D0}" destId="{E22AE2B8-96B4-486D-8B54-63F7493CEF6D}" srcOrd="0" destOrd="0" presId="urn:microsoft.com/office/officeart/2018/2/layout/IconVerticalSolidList"/>
    <dgm:cxn modelId="{EE9CC31D-FE6B-4178-B5AA-B7FB547E0C7A}" type="presParOf" srcId="{B4F243DD-47F4-407F-8485-61C6BC0A88D0}" destId="{505853BE-313F-4415-9896-4B6CB593A141}" srcOrd="1" destOrd="0" presId="urn:microsoft.com/office/officeart/2018/2/layout/IconVerticalSolidList"/>
    <dgm:cxn modelId="{3DA0A49D-4CCF-47F1-A23F-5B319149B4C6}" type="presParOf" srcId="{B4F243DD-47F4-407F-8485-61C6BC0A88D0}" destId="{2E6AE4B9-FDB1-4DEB-98C8-7D111A2B3D56}" srcOrd="2" destOrd="0" presId="urn:microsoft.com/office/officeart/2018/2/layout/IconVerticalSolidList"/>
    <dgm:cxn modelId="{E94382F9-AF12-412E-8CAB-617EA0D9B692}" type="presParOf" srcId="{B4F243DD-47F4-407F-8485-61C6BC0A88D0}" destId="{F8DCA757-83D9-4A86-9905-9B1032B33391}" srcOrd="3" destOrd="0" presId="urn:microsoft.com/office/officeart/2018/2/layout/IconVerticalSolidList"/>
    <dgm:cxn modelId="{42FAC3F9-EC2C-4662-9BBA-325D68761BCD}" type="presParOf" srcId="{46C7D94B-C7CD-4630-94EF-C6E1779FBB98}" destId="{9FCFB893-B3DD-4E57-8D21-F9B7ED548FB8}" srcOrd="1" destOrd="0" presId="urn:microsoft.com/office/officeart/2018/2/layout/IconVerticalSolidList"/>
    <dgm:cxn modelId="{B7B99CA7-FDEF-4BA7-8D35-599995912086}" type="presParOf" srcId="{46C7D94B-C7CD-4630-94EF-C6E1779FBB98}" destId="{CA8D8089-97F8-4DDD-B37D-E18E69D4079A}" srcOrd="2" destOrd="0" presId="urn:microsoft.com/office/officeart/2018/2/layout/IconVerticalSolidList"/>
    <dgm:cxn modelId="{DA7DED9B-E978-479F-8338-6F78F8EA6B66}" type="presParOf" srcId="{CA8D8089-97F8-4DDD-B37D-E18E69D4079A}" destId="{9F484C7A-2FF4-4ACC-9867-B1951D981925}" srcOrd="0" destOrd="0" presId="urn:microsoft.com/office/officeart/2018/2/layout/IconVerticalSolidList"/>
    <dgm:cxn modelId="{89D1D81A-2EAA-41C5-BD9E-6409093AC0D2}" type="presParOf" srcId="{CA8D8089-97F8-4DDD-B37D-E18E69D4079A}" destId="{6176DE20-BF61-47CE-9100-6ED25A704ECA}" srcOrd="1" destOrd="0" presId="urn:microsoft.com/office/officeart/2018/2/layout/IconVerticalSolidList"/>
    <dgm:cxn modelId="{A684A2EB-6F71-4CE2-9C66-086B44EB3D1D}" type="presParOf" srcId="{CA8D8089-97F8-4DDD-B37D-E18E69D4079A}" destId="{DC02DD70-97F4-4BC9-BAE0-03E9845D8D9A}" srcOrd="2" destOrd="0" presId="urn:microsoft.com/office/officeart/2018/2/layout/IconVerticalSolidList"/>
    <dgm:cxn modelId="{5062DDBD-6E9D-44C3-AAAA-0573E8863622}" type="presParOf" srcId="{CA8D8089-97F8-4DDD-B37D-E18E69D4079A}" destId="{C0A25C56-6386-44CD-946E-82D4D4068686}" srcOrd="3" destOrd="0" presId="urn:microsoft.com/office/officeart/2018/2/layout/IconVerticalSolidList"/>
    <dgm:cxn modelId="{192F3EDE-828F-4842-AB7F-575A795AB761}" type="presParOf" srcId="{46C7D94B-C7CD-4630-94EF-C6E1779FBB98}" destId="{C43302FF-1861-40F6-9220-5A8AE1411DFB}" srcOrd="3" destOrd="0" presId="urn:microsoft.com/office/officeart/2018/2/layout/IconVerticalSolidList"/>
    <dgm:cxn modelId="{18FDF9AD-DC18-45A7-B77A-28881CA33E1F}" type="presParOf" srcId="{46C7D94B-C7CD-4630-94EF-C6E1779FBB98}" destId="{8CB38B49-9F11-4BD0-BBAF-FDB2C7A2EF4E}" srcOrd="4" destOrd="0" presId="urn:microsoft.com/office/officeart/2018/2/layout/IconVerticalSolidList"/>
    <dgm:cxn modelId="{29BCD863-4D68-420D-81EA-9CE04790FABB}" type="presParOf" srcId="{8CB38B49-9F11-4BD0-BBAF-FDB2C7A2EF4E}" destId="{F6619B58-21D2-431A-87CF-C43BD913CFDD}" srcOrd="0" destOrd="0" presId="urn:microsoft.com/office/officeart/2018/2/layout/IconVerticalSolidList"/>
    <dgm:cxn modelId="{A875D4EB-749F-4362-B997-CEABA4E0DB00}" type="presParOf" srcId="{8CB38B49-9F11-4BD0-BBAF-FDB2C7A2EF4E}" destId="{AF909039-BD67-4CBA-9FF1-8A41B64A0D15}" srcOrd="1" destOrd="0" presId="urn:microsoft.com/office/officeart/2018/2/layout/IconVerticalSolidList"/>
    <dgm:cxn modelId="{EB56115F-99C5-4653-A2BB-58FB21CED0D9}" type="presParOf" srcId="{8CB38B49-9F11-4BD0-BBAF-FDB2C7A2EF4E}" destId="{7E216F83-AFAA-4B18-924B-827683CA2679}" srcOrd="2" destOrd="0" presId="urn:microsoft.com/office/officeart/2018/2/layout/IconVerticalSolidList"/>
    <dgm:cxn modelId="{5D9CB6CA-1D6C-4845-AD58-50EC92C8690F}" type="presParOf" srcId="{8CB38B49-9F11-4BD0-BBAF-FDB2C7A2EF4E}" destId="{89F9F178-7434-47B3-8CE6-6935630DF557}" srcOrd="3" destOrd="0" presId="urn:microsoft.com/office/officeart/2018/2/layout/IconVerticalSolidList"/>
    <dgm:cxn modelId="{9E291910-2948-4E4C-83AE-784BDE7B84A4}" type="presParOf" srcId="{46C7D94B-C7CD-4630-94EF-C6E1779FBB98}" destId="{29D5115A-C82B-4C10-9834-B744EF76F067}" srcOrd="5" destOrd="0" presId="urn:microsoft.com/office/officeart/2018/2/layout/IconVerticalSolidList"/>
    <dgm:cxn modelId="{DFE95EB5-2FC5-46E2-A333-585A41B44593}" type="presParOf" srcId="{46C7D94B-C7CD-4630-94EF-C6E1779FBB98}" destId="{8FDABD86-8176-40C6-8101-581D9840005C}" srcOrd="6" destOrd="0" presId="urn:microsoft.com/office/officeart/2018/2/layout/IconVerticalSolidList"/>
    <dgm:cxn modelId="{E006ECA3-1CBA-4D4D-80DE-80734BFE8E06}" type="presParOf" srcId="{8FDABD86-8176-40C6-8101-581D9840005C}" destId="{83103452-0EC3-4BFC-9CDB-D377C2478E54}" srcOrd="0" destOrd="0" presId="urn:microsoft.com/office/officeart/2018/2/layout/IconVerticalSolidList"/>
    <dgm:cxn modelId="{E6672ECE-0F76-47F5-8166-0B843DCFB134}" type="presParOf" srcId="{8FDABD86-8176-40C6-8101-581D9840005C}" destId="{3CD12314-86A6-4D9B-99FB-75B5E5BE3EC7}" srcOrd="1" destOrd="0" presId="urn:microsoft.com/office/officeart/2018/2/layout/IconVerticalSolidList"/>
    <dgm:cxn modelId="{446DB39B-9286-4F80-9BF1-6B625FC8D6CF}" type="presParOf" srcId="{8FDABD86-8176-40C6-8101-581D9840005C}" destId="{18DE2A7B-639B-4BD1-8524-4D68D0092C4B}" srcOrd="2" destOrd="0" presId="urn:microsoft.com/office/officeart/2018/2/layout/IconVerticalSolidList"/>
    <dgm:cxn modelId="{7545DB70-FCA4-46E2-9053-A7172714F2E3}" type="presParOf" srcId="{8FDABD86-8176-40C6-8101-581D9840005C}" destId="{9989E40A-61D8-42E6-84D9-5E2005394E2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A97733-BEB6-49DB-851D-65A870C282C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AE15083-1D56-4977-B83E-FBA56BF055E0}">
      <dgm:prSet/>
      <dgm:spPr/>
      <dgm:t>
        <a:bodyPr/>
        <a:lstStyle/>
        <a:p>
          <a:r>
            <a:rPr lang="en-US"/>
            <a:t>Midterm Reflection due by your conference time</a:t>
          </a:r>
        </a:p>
      </dgm:t>
    </dgm:pt>
    <dgm:pt modelId="{5342EDFF-0EEE-4F69-9AAA-0C4B87873F28}" type="parTrans" cxnId="{8C0F56F3-6FD2-4E0D-A03D-963BF5521B5C}">
      <dgm:prSet/>
      <dgm:spPr/>
      <dgm:t>
        <a:bodyPr/>
        <a:lstStyle/>
        <a:p>
          <a:endParaRPr lang="en-US"/>
        </a:p>
      </dgm:t>
    </dgm:pt>
    <dgm:pt modelId="{FA80A687-BC4D-4268-9A0E-877D30870F73}" type="sibTrans" cxnId="{8C0F56F3-6FD2-4E0D-A03D-963BF5521B5C}">
      <dgm:prSet/>
      <dgm:spPr/>
      <dgm:t>
        <a:bodyPr/>
        <a:lstStyle/>
        <a:p>
          <a:endParaRPr lang="en-US"/>
        </a:p>
      </dgm:t>
    </dgm:pt>
    <dgm:pt modelId="{2942DBC3-A515-4B49-BFDD-1259EB10EAA9}">
      <dgm:prSet/>
      <dgm:spPr/>
      <dgm:t>
        <a:bodyPr/>
        <a:lstStyle/>
        <a:p>
          <a:r>
            <a:rPr lang="en-US"/>
            <a:t>Come to your assigned conference! </a:t>
          </a:r>
        </a:p>
      </dgm:t>
    </dgm:pt>
    <dgm:pt modelId="{A8A95A98-D6A3-4A82-999D-BD2EE2F2E71F}" type="parTrans" cxnId="{AA27D2BA-A516-495F-ADAF-6A5DA7302A57}">
      <dgm:prSet/>
      <dgm:spPr/>
      <dgm:t>
        <a:bodyPr/>
        <a:lstStyle/>
        <a:p>
          <a:endParaRPr lang="en-US"/>
        </a:p>
      </dgm:t>
    </dgm:pt>
    <dgm:pt modelId="{AD55445B-C42F-4F95-8005-E0EAAD5949A8}" type="sibTrans" cxnId="{AA27D2BA-A516-495F-ADAF-6A5DA7302A57}">
      <dgm:prSet/>
      <dgm:spPr/>
      <dgm:t>
        <a:bodyPr/>
        <a:lstStyle/>
        <a:p>
          <a:endParaRPr lang="en-US"/>
        </a:p>
      </dgm:t>
    </dgm:pt>
    <dgm:pt modelId="{D088EF9C-E68C-E143-9F77-434F002DE800}" type="pres">
      <dgm:prSet presAssocID="{EEA97733-BEB6-49DB-851D-65A870C282CD}" presName="linear" presStyleCnt="0">
        <dgm:presLayoutVars>
          <dgm:animLvl val="lvl"/>
          <dgm:resizeHandles val="exact"/>
        </dgm:presLayoutVars>
      </dgm:prSet>
      <dgm:spPr/>
    </dgm:pt>
    <dgm:pt modelId="{92A5195B-598C-814E-90B8-4534E35F6801}" type="pres">
      <dgm:prSet presAssocID="{2AE15083-1D56-4977-B83E-FBA56BF055E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F78A4BB-1F2C-4F47-9076-38FCB1A9AB04}" type="pres">
      <dgm:prSet presAssocID="{FA80A687-BC4D-4268-9A0E-877D30870F73}" presName="spacer" presStyleCnt="0"/>
      <dgm:spPr/>
    </dgm:pt>
    <dgm:pt modelId="{AB00B9D5-E531-1447-B618-84ABB0954E28}" type="pres">
      <dgm:prSet presAssocID="{2942DBC3-A515-4B49-BFDD-1259EB10EAA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5B14A9D-B4ED-C949-B842-F3F6BBC80E37}" type="presOf" srcId="{2AE15083-1D56-4977-B83E-FBA56BF055E0}" destId="{92A5195B-598C-814E-90B8-4534E35F6801}" srcOrd="0" destOrd="0" presId="urn:microsoft.com/office/officeart/2005/8/layout/vList2"/>
    <dgm:cxn modelId="{AA27D2BA-A516-495F-ADAF-6A5DA7302A57}" srcId="{EEA97733-BEB6-49DB-851D-65A870C282CD}" destId="{2942DBC3-A515-4B49-BFDD-1259EB10EAA9}" srcOrd="1" destOrd="0" parTransId="{A8A95A98-D6A3-4A82-999D-BD2EE2F2E71F}" sibTransId="{AD55445B-C42F-4F95-8005-E0EAAD5949A8}"/>
    <dgm:cxn modelId="{B9D893CD-932F-A843-8D05-9430232F7DF3}" type="presOf" srcId="{2942DBC3-A515-4B49-BFDD-1259EB10EAA9}" destId="{AB00B9D5-E531-1447-B618-84ABB0954E28}" srcOrd="0" destOrd="0" presId="urn:microsoft.com/office/officeart/2005/8/layout/vList2"/>
    <dgm:cxn modelId="{313C68CF-890F-0C4C-B938-DB63955D1F36}" type="presOf" srcId="{EEA97733-BEB6-49DB-851D-65A870C282CD}" destId="{D088EF9C-E68C-E143-9F77-434F002DE800}" srcOrd="0" destOrd="0" presId="urn:microsoft.com/office/officeart/2005/8/layout/vList2"/>
    <dgm:cxn modelId="{8C0F56F3-6FD2-4E0D-A03D-963BF5521B5C}" srcId="{EEA97733-BEB6-49DB-851D-65A870C282CD}" destId="{2AE15083-1D56-4977-B83E-FBA56BF055E0}" srcOrd="0" destOrd="0" parTransId="{5342EDFF-0EEE-4F69-9AAA-0C4B87873F28}" sibTransId="{FA80A687-BC4D-4268-9A0E-877D30870F73}"/>
    <dgm:cxn modelId="{CED03D17-AA49-CD4A-816F-B102B3C287B6}" type="presParOf" srcId="{D088EF9C-E68C-E143-9F77-434F002DE800}" destId="{92A5195B-598C-814E-90B8-4534E35F6801}" srcOrd="0" destOrd="0" presId="urn:microsoft.com/office/officeart/2005/8/layout/vList2"/>
    <dgm:cxn modelId="{42700662-439F-E248-B845-CFB817A75172}" type="presParOf" srcId="{D088EF9C-E68C-E143-9F77-434F002DE800}" destId="{4F78A4BB-1F2C-4F47-9076-38FCB1A9AB04}" srcOrd="1" destOrd="0" presId="urn:microsoft.com/office/officeart/2005/8/layout/vList2"/>
    <dgm:cxn modelId="{1BAE8AA0-CBAA-F440-B023-31FF4D27ECF4}" type="presParOf" srcId="{D088EF9C-E68C-E143-9F77-434F002DE800}" destId="{AB00B9D5-E531-1447-B618-84ABB0954E2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3FD6F-F411-5E4E-A999-7A2663287366}">
      <dsp:nvSpPr>
        <dsp:cNvPr id="0" name=""/>
        <dsp:cNvSpPr/>
      </dsp:nvSpPr>
      <dsp:spPr>
        <a:xfrm>
          <a:off x="0" y="23724"/>
          <a:ext cx="6263640" cy="2683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Using the rubric that I passed out to you, provide a score for your midterm essay assignment in each box. Does this match up with the score that I gave you? </a:t>
          </a:r>
        </a:p>
      </dsp:txBody>
      <dsp:txXfrm>
        <a:off x="131021" y="154745"/>
        <a:ext cx="6001598" cy="2421937"/>
      </dsp:txXfrm>
    </dsp:sp>
    <dsp:sp modelId="{94EC6E06-984A-3446-A6A0-669B70C92DDC}">
      <dsp:nvSpPr>
        <dsp:cNvPr id="0" name=""/>
        <dsp:cNvSpPr/>
      </dsp:nvSpPr>
      <dsp:spPr>
        <a:xfrm>
          <a:off x="0" y="2808608"/>
          <a:ext cx="6263640" cy="26839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 a few sentences, explain and give your own reasoning for scoring your essay how you did. </a:t>
          </a:r>
        </a:p>
      </dsp:txBody>
      <dsp:txXfrm>
        <a:off x="131021" y="2939629"/>
        <a:ext cx="6001598" cy="2421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FAE01-3909-D848-9DB2-736FCE351B39}">
      <dsp:nvSpPr>
        <dsp:cNvPr id="0" name=""/>
        <dsp:cNvSpPr/>
      </dsp:nvSpPr>
      <dsp:spPr>
        <a:xfrm>
          <a:off x="0" y="496097"/>
          <a:ext cx="6263640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Extra credit! </a:t>
          </a:r>
        </a:p>
      </dsp:txBody>
      <dsp:txXfrm>
        <a:off x="54298" y="550395"/>
        <a:ext cx="6155044" cy="1003708"/>
      </dsp:txXfrm>
    </dsp:sp>
    <dsp:sp modelId="{9A4914CF-64E9-5A46-B4D8-22B354F58599}">
      <dsp:nvSpPr>
        <dsp:cNvPr id="0" name=""/>
        <dsp:cNvSpPr/>
      </dsp:nvSpPr>
      <dsp:spPr>
        <a:xfrm>
          <a:off x="0" y="1689041"/>
          <a:ext cx="6263640" cy="111230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Divided into two sections: Midterm Questions (1-10) and Midterm Essay (11) </a:t>
          </a:r>
        </a:p>
      </dsp:txBody>
      <dsp:txXfrm>
        <a:off x="54298" y="1743339"/>
        <a:ext cx="6155044" cy="1003708"/>
      </dsp:txXfrm>
    </dsp:sp>
    <dsp:sp modelId="{8C4702AD-F24E-444C-95B9-884C1041DE99}">
      <dsp:nvSpPr>
        <dsp:cNvPr id="0" name=""/>
        <dsp:cNvSpPr/>
      </dsp:nvSpPr>
      <dsp:spPr>
        <a:xfrm>
          <a:off x="0" y="2881986"/>
          <a:ext cx="6263640" cy="111230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Reflecting on ALL sections can earn you ½ of the points you missed back.</a:t>
          </a:r>
        </a:p>
      </dsp:txBody>
      <dsp:txXfrm>
        <a:off x="54298" y="2936284"/>
        <a:ext cx="6155044" cy="1003708"/>
      </dsp:txXfrm>
    </dsp:sp>
    <dsp:sp modelId="{9735B61C-C5F2-1B46-9034-9CCB713B09C1}">
      <dsp:nvSpPr>
        <dsp:cNvPr id="0" name=""/>
        <dsp:cNvSpPr/>
      </dsp:nvSpPr>
      <dsp:spPr>
        <a:xfrm>
          <a:off x="0" y="3994290"/>
          <a:ext cx="6263640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For example: if you missed 10 points (40/50) you can complete this reflection for 5 points extra credit. </a:t>
          </a:r>
        </a:p>
      </dsp:txBody>
      <dsp:txXfrm>
        <a:off x="0" y="3994290"/>
        <a:ext cx="6263640" cy="1014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A095C-6BDB-F34D-A5C5-9CF81025BA91}">
      <dsp:nvSpPr>
        <dsp:cNvPr id="0" name=""/>
        <dsp:cNvSpPr/>
      </dsp:nvSpPr>
      <dsp:spPr>
        <a:xfrm>
          <a:off x="0" y="732563"/>
          <a:ext cx="6263640" cy="19492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Must be completed by your conference time.</a:t>
          </a:r>
        </a:p>
      </dsp:txBody>
      <dsp:txXfrm>
        <a:off x="95153" y="827716"/>
        <a:ext cx="6073334" cy="1758914"/>
      </dsp:txXfrm>
    </dsp:sp>
    <dsp:sp modelId="{05749A56-81F6-7141-9152-A51E4B15AE72}">
      <dsp:nvSpPr>
        <dsp:cNvPr id="0" name=""/>
        <dsp:cNvSpPr/>
      </dsp:nvSpPr>
      <dsp:spPr>
        <a:xfrm>
          <a:off x="0" y="2822903"/>
          <a:ext cx="6263640" cy="19492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Submit on Canvas! </a:t>
          </a:r>
        </a:p>
      </dsp:txBody>
      <dsp:txXfrm>
        <a:off x="95153" y="2918056"/>
        <a:ext cx="6073334" cy="1758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AE2B8-96B4-486D-8B54-63F7493CEF6D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53BE-313F-4415-9896-4B6CB593A141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CA757-83D9-4A86-9905-9B1032B33391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Purpose of these conferences is to:</a:t>
          </a:r>
        </a:p>
      </dsp:txBody>
      <dsp:txXfrm>
        <a:off x="1384050" y="2364"/>
        <a:ext cx="4733285" cy="1198312"/>
      </dsp:txXfrm>
    </dsp:sp>
    <dsp:sp modelId="{9F484C7A-2FF4-4ACC-9867-B1951D981925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6DE20-BF61-47CE-9100-6ED25A704ECA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25C56-6386-44CD-946E-82D4D4068686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 over your progress in class</a:t>
          </a:r>
        </a:p>
      </dsp:txBody>
      <dsp:txXfrm>
        <a:off x="1384050" y="1500254"/>
        <a:ext cx="4733285" cy="1198312"/>
      </dsp:txXfrm>
    </dsp:sp>
    <dsp:sp modelId="{F6619B58-21D2-431A-87CF-C43BD913CFDD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09039-BD67-4CBA-9FF1-8A41B64A0D15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9F178-7434-47B3-8CE6-6935630DF557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your midterm responses</a:t>
          </a:r>
        </a:p>
      </dsp:txBody>
      <dsp:txXfrm>
        <a:off x="1384050" y="2998145"/>
        <a:ext cx="4733285" cy="1198312"/>
      </dsp:txXfrm>
    </dsp:sp>
    <dsp:sp modelId="{83103452-0EC3-4BFC-9CDB-D377C2478E54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12314-86A6-4D9B-99FB-75B5E5BE3EC7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9E40A-61D8-42E6-84D9-5E2005394E2A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Talk about how the class is going to look moving forward</a:t>
          </a:r>
        </a:p>
      </dsp:txBody>
      <dsp:txXfrm>
        <a:off x="1384050" y="4496035"/>
        <a:ext cx="4733285" cy="1198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195B-598C-814E-90B8-4534E35F6801}">
      <dsp:nvSpPr>
        <dsp:cNvPr id="0" name=""/>
        <dsp:cNvSpPr/>
      </dsp:nvSpPr>
      <dsp:spPr>
        <a:xfrm>
          <a:off x="0" y="43703"/>
          <a:ext cx="6263640" cy="26395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Midterm Reflection due by your conference time</a:t>
          </a:r>
        </a:p>
      </dsp:txBody>
      <dsp:txXfrm>
        <a:off x="128851" y="172554"/>
        <a:ext cx="6005938" cy="2381817"/>
      </dsp:txXfrm>
    </dsp:sp>
    <dsp:sp modelId="{AB00B9D5-E531-1447-B618-84ABB0954E28}">
      <dsp:nvSpPr>
        <dsp:cNvPr id="0" name=""/>
        <dsp:cNvSpPr/>
      </dsp:nvSpPr>
      <dsp:spPr>
        <a:xfrm>
          <a:off x="0" y="2821464"/>
          <a:ext cx="6263640" cy="263951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Come to your assigned conference! </a:t>
          </a:r>
        </a:p>
      </dsp:txBody>
      <dsp:txXfrm>
        <a:off x="128851" y="2950315"/>
        <a:ext cx="6005938" cy="2381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BE9D-F7C6-4243-BA12-7669A87CF495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E708-289E-8D49-91FB-8E50AEF8A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1E708-289E-8D49-91FB-8E50AEF8AE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1C78-248C-2F40-9EC1-094C1906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B5443-7AC7-5C4B-984C-411B786C0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D09C5-0ABF-1C4B-998C-21C58F65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A026A-44C0-0049-AFC2-861CE397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6A655-38D4-9342-855A-3F773852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7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1F5F-C75A-EE4D-8342-966169A5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E2DB3-7629-1C40-97B8-F40EDDC57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924DE-1F26-4E46-B953-34C88A09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56188-9B0B-4746-A6A2-AFF85261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1B3BA-3880-7743-B7F7-2AC247D3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7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30B8EA-EFF2-E549-87F3-A1885695F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28341-5205-914D-A90A-C9F9A2358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950A-A70D-114A-A670-8ACD8E8A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9E57F-3A66-8D40-97E1-2F8445A8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76419-2463-5943-8F0B-BA05A2B9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99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02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3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6B7A-76B7-B644-AC25-20FD9024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6BB74-0D4A-9C4A-9CD7-33588B503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9A417-1CA9-B04C-B623-CF552EE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FF9FB-7FED-E64A-BC40-85571756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268EA-CB17-1647-9524-15F2ED69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54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2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2A84-CED5-714C-A255-ED5DDCC7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1F3B-9A9E-A34B-9D3F-A231733E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684EF-F075-2E42-AEFD-82FAD62C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7ADF5-3026-FA41-899F-794F104D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D55A-6B03-4749-87CB-26E3302A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88C5-E679-CD42-9492-FB64E702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DC08C-91A2-B34D-AE45-4219D6FDA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C7D-0F76-D447-A55E-05BC1A968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7DD52-DE42-8242-BFFE-6A911DBC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350E9-B4B2-0E40-8E0C-DD8D4FE5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3A72C-4605-CE4E-B447-CC5E9028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0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7CFC-034D-E64A-9548-1904E99C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0136B-CEB5-5D4F-9DFA-DDB24457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590FF-4816-864A-A403-1D9BE036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D7914-ADE1-9145-9095-972997DA3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F565E-4697-164F-AC81-5E8C60E75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6FD60-0721-3F48-ACA3-1DBD791D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28433-2C79-E445-8CE7-77B1F57D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4EBD4-5DDA-F840-AADB-3B6D1636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B306-AAB9-164C-833C-412D18CB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33BF9-7957-FD42-8BAE-80BD903F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4FC7F-462D-5B4F-9595-DBC0E75A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7F16-360F-EE4C-A63C-755F36E7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0F7CC-8F98-FA49-8887-D4A5E1E0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7E990-CA73-A54F-A1D7-78ED3887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5B20-9BF9-8D48-B456-809888F0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2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F273-5827-B746-80C9-6841D1B7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C324-EE6F-2F48-94E9-2C3B2A43F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1E86D-F61F-C04E-A4C2-DF93E0138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722CD-FE82-F04B-9669-9897EA96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C40B7-9640-674B-836E-E4CCAA7D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BB549-2F86-8E4C-A13F-E0AEA7F4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3931-FB5A-6B48-8867-B7992264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D02DF-1A58-C34D-B41E-01D26ED2E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51FA3-114C-9342-BCCA-62052BAEE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0F518-CA77-FA4D-9B1C-F2496571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0C4A0-91E7-6A41-9B41-0889A9B7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11E8A-4F03-DC41-AF29-9B692282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5720A-9188-B745-BF00-F18274A9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55F3B-BB05-5745-91AC-B4B4CDB2B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70E1-67CF-BE4F-8182-40AD8602E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542C-70B4-F940-9246-099BE12122D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3694-605F-534F-A5AB-4C6BDFB4A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4065-64A5-8844-A110-B3E84AE8D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014B-0884-1B4E-B15A-9D6A8F86A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1B00-1B0D-334A-A10C-3A81EB289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90" y="1280035"/>
            <a:ext cx="4857650" cy="2449002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RDG 1300_P07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A4A98-0506-9E45-8BDB-5C804CB5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290" y="3729037"/>
            <a:ext cx="3518850" cy="850517"/>
          </a:xfrm>
          <a:solidFill>
            <a:schemeClr val="bg1">
              <a:alpha val="62897"/>
            </a:schemeClr>
          </a:solidFill>
        </p:spPr>
        <p:txBody>
          <a:bodyPr/>
          <a:lstStyle/>
          <a:p>
            <a:r>
              <a:rPr lang="en-US" dirty="0"/>
              <a:t>Tuesday, 10.5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DBE9C-E7B5-0B46-8076-EA269FFA53D4}"/>
              </a:ext>
            </a:extLst>
          </p:cNvPr>
          <p:cNvSpPr txBox="1"/>
          <p:nvPr/>
        </p:nvSpPr>
        <p:spPr>
          <a:xfrm>
            <a:off x="707160" y="4712702"/>
            <a:ext cx="285911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NOTE: I can’t require masks or vaccines in this class, but university leadership recommends both so that we can remain in-person this semester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D85907-7B0F-EB42-BC12-6939C241B73A}"/>
              </a:ext>
            </a:extLst>
          </p:cNvPr>
          <p:cNvSpPr txBox="1">
            <a:spLocks/>
          </p:cNvSpPr>
          <p:nvPr/>
        </p:nvSpPr>
        <p:spPr>
          <a:xfrm>
            <a:off x="7072994" y="1272666"/>
            <a:ext cx="4741716" cy="2864453"/>
          </a:xfrm>
          <a:prstGeom prst="rect">
            <a:avLst/>
          </a:prstGeom>
          <a:solidFill>
            <a:schemeClr val="bg1">
              <a:alpha val="62897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For the start of class</a:t>
            </a:r>
            <a:r>
              <a:rPr lang="en-US" dirty="0"/>
              <a:t>: </a:t>
            </a:r>
          </a:p>
          <a:p>
            <a:r>
              <a:rPr lang="en-US" dirty="0"/>
              <a:t>Please have your computers open to your Midterm Results on Canvas </a:t>
            </a:r>
          </a:p>
        </p:txBody>
      </p:sp>
    </p:spTree>
    <p:extLst>
      <p:ext uri="{BB962C8B-B14F-4D97-AF65-F5344CB8AC3E}">
        <p14:creationId xmlns:p14="http://schemas.microsoft.com/office/powerpoint/2010/main" val="372899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55FAD-7B0D-AA43-AFBB-11868233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Question 8</a:t>
            </a:r>
          </a:p>
        </p:txBody>
      </p:sp>
      <p:pic>
        <p:nvPicPr>
          <p:cNvPr id="6" name="Content Placeholder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2B4E833-6203-4847-9591-E4E3EE23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87" b="-1"/>
          <a:stretch/>
        </p:blipFill>
        <p:spPr>
          <a:xfrm>
            <a:off x="308952" y="2258845"/>
            <a:ext cx="8241089" cy="4836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6895D-E2C8-A741-89F3-9FAB44460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8992" y="2516777"/>
            <a:ext cx="2491760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Many folks missed this one – read carefully!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”hermaphrodite” is specifically mentioned as being discriminatory/stigmatizing </a:t>
            </a:r>
          </a:p>
        </p:txBody>
      </p:sp>
    </p:spTree>
    <p:extLst>
      <p:ext uri="{BB962C8B-B14F-4D97-AF65-F5344CB8AC3E}">
        <p14:creationId xmlns:p14="http://schemas.microsoft.com/office/powerpoint/2010/main" val="234493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9F69-D19D-E04C-9C7F-F0D4D59EF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5DA12-D9C8-C345-93EA-82A3BBA05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For this question I was looking for: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 clear explanation of the author’s purpose for using narratives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This could be various things – the important part was that you provided support for your answer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An explanation of how the narratives supported this purpose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A specific example from the text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Quotes weren’t necessary, but I was looking for specificity 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2364C9-74D8-AA42-AF82-5C00B271D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4469" y="2124181"/>
            <a:ext cx="7637531" cy="22530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950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23B3-5083-C747-B801-B50994FE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F2F0E-BBB2-6D44-8F8E-C6ED540EB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Looking for a clear argument summary from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The I.A.A.F.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Dutee Chand/Chand’s lawyers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Evidence from the text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NOT copy and pasted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Could use direct quotes, but sparingly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Paragraph format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/>
              <a:t>Loosely enforced, but if you copy and pasted large quotes, you lost points here.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29F366-214B-204A-AC31-E775FEDEA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993" y="2022123"/>
            <a:ext cx="7827070" cy="23089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42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08BC-22DB-5241-8FA2-E69631CB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Question 11</a:t>
            </a:r>
          </a:p>
        </p:txBody>
      </p:sp>
      <p:pic>
        <p:nvPicPr>
          <p:cNvPr id="6" name="Picture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EAAE35-4180-DC4A-A404-5993DD6D75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046" r="3" b="3049"/>
          <a:stretch/>
        </p:blipFill>
        <p:spPr>
          <a:xfrm>
            <a:off x="63335" y="2265517"/>
            <a:ext cx="7625858" cy="4475805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F8F741-4177-3A4C-9A8D-AF4C1B5BB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See rubric!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Unclear introduction/argument/thesis statement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Forgot to use evidence from both texts </a:t>
            </a:r>
          </a:p>
        </p:txBody>
      </p:sp>
    </p:spTree>
    <p:extLst>
      <p:ext uri="{BB962C8B-B14F-4D97-AF65-F5344CB8AC3E}">
        <p14:creationId xmlns:p14="http://schemas.microsoft.com/office/powerpoint/2010/main" val="264411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EE91-D522-7043-A08E-E959DD77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11: Continued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60C38-4875-4A49-B6FB-BC997ABF0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4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Introduction</a:t>
            </a:r>
            <a:r>
              <a:rPr lang="en-US" dirty="0"/>
              <a:t> </a:t>
            </a:r>
          </a:p>
          <a:p>
            <a:r>
              <a:rPr lang="en-US" i="1" dirty="0"/>
              <a:t>Clear </a:t>
            </a:r>
            <a:r>
              <a:rPr lang="en-US" dirty="0"/>
              <a:t>and </a:t>
            </a:r>
            <a:r>
              <a:rPr lang="en-US" i="1" dirty="0"/>
              <a:t>Relevant</a:t>
            </a:r>
            <a:r>
              <a:rPr lang="en-US" dirty="0"/>
              <a:t> argument to the question</a:t>
            </a:r>
          </a:p>
          <a:p>
            <a:r>
              <a:rPr lang="en-US" dirty="0"/>
              <a:t>Read the question carefully! </a:t>
            </a:r>
          </a:p>
          <a:p>
            <a:pPr marL="0" indent="0">
              <a:buNone/>
            </a:pPr>
            <a:r>
              <a:rPr lang="en-US" b="1" dirty="0"/>
              <a:t>Supporting Details </a:t>
            </a:r>
          </a:p>
          <a:p>
            <a:pPr lvl="1"/>
            <a:r>
              <a:rPr lang="en-US" dirty="0"/>
              <a:t>Does the content of your essay support/relate to your argument? </a:t>
            </a:r>
          </a:p>
          <a:p>
            <a:pPr marL="0" indent="0">
              <a:buNone/>
            </a:pPr>
            <a:r>
              <a:rPr lang="en-US" b="1" dirty="0"/>
              <a:t>Evidence </a:t>
            </a:r>
          </a:p>
          <a:p>
            <a:r>
              <a:rPr lang="en-US" dirty="0"/>
              <a:t>From BOTH texts! </a:t>
            </a:r>
          </a:p>
          <a:p>
            <a:r>
              <a:rPr lang="en-US" dirty="0"/>
              <a:t>Citations/quotes were helpful </a:t>
            </a:r>
          </a:p>
          <a:p>
            <a:pPr marL="0" indent="0">
              <a:buNone/>
            </a:pPr>
            <a:r>
              <a:rPr lang="en-US" b="1" dirty="0"/>
              <a:t>Organization</a:t>
            </a:r>
          </a:p>
          <a:p>
            <a:r>
              <a:rPr lang="en-US" dirty="0"/>
              <a:t>Structure = organized paragraphs</a:t>
            </a:r>
          </a:p>
          <a:p>
            <a:r>
              <a:rPr lang="en-US" dirty="0"/>
              <a:t>Relevance </a:t>
            </a:r>
          </a:p>
          <a:p>
            <a:pPr marL="0" indent="0">
              <a:buNone/>
            </a:pPr>
            <a:r>
              <a:rPr lang="en-US" b="1" dirty="0"/>
              <a:t>Usage</a:t>
            </a:r>
          </a:p>
          <a:p>
            <a:r>
              <a:rPr lang="en-US" dirty="0"/>
              <a:t>Not something I often grade on – we’ll go through specific examples during conferences</a:t>
            </a:r>
          </a:p>
          <a:p>
            <a:r>
              <a:rPr lang="en-US" dirty="0"/>
              <a:t>*** For revisions, take some extra time to proofread your work. What tone/use of language is a test grader looking for? </a:t>
            </a:r>
          </a:p>
        </p:txBody>
      </p:sp>
    </p:spTree>
    <p:extLst>
      <p:ext uri="{BB962C8B-B14F-4D97-AF65-F5344CB8AC3E}">
        <p14:creationId xmlns:p14="http://schemas.microsoft.com/office/powerpoint/2010/main" val="397475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75361-ECE0-CF4C-BC2D-A95364F2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Midterm Reflection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A7FF13-D830-4239-B235-CD8F21EE3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73602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997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B518-5FF3-0844-A709-580C42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Midterm Reflection Assignment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7574A-0184-CF4C-BF77-FFCE084427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Midterm Reflection Assignment is a chance to get points back on your midterm </a:t>
            </a:r>
          </a:p>
          <a:p>
            <a:r>
              <a:rPr lang="en-US" dirty="0"/>
              <a:t>For each question that you missed points on, write a few sentences reflecting on what you might have done differently </a:t>
            </a:r>
          </a:p>
          <a:p>
            <a:r>
              <a:rPr lang="en-US" dirty="0"/>
              <a:t>For your essay you may rewrite based on your rubric + feedback from classmates</a:t>
            </a:r>
          </a:p>
          <a:p>
            <a:pPr lvl="1"/>
            <a:r>
              <a:rPr lang="en-US" dirty="0"/>
              <a:t>I will provide more detailed feedback during our conferences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0A9AF-0335-4640-8E85-8544758446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Structure</a:t>
            </a:r>
          </a:p>
          <a:p>
            <a:r>
              <a:rPr lang="en-US" dirty="0"/>
              <a:t>Intro</a:t>
            </a:r>
          </a:p>
          <a:p>
            <a:pPr lvl="1"/>
            <a:r>
              <a:rPr lang="en-US" dirty="0"/>
              <a:t>What was your grade on your exam?</a:t>
            </a:r>
          </a:p>
          <a:p>
            <a:pPr lvl="1"/>
            <a:r>
              <a:rPr lang="en-US" dirty="0"/>
              <a:t>Was this surprising to you? Why/why not? </a:t>
            </a:r>
          </a:p>
          <a:p>
            <a:pPr lvl="1"/>
            <a:r>
              <a:rPr lang="en-US" dirty="0"/>
              <a:t>For which items did you not receive full credit? </a:t>
            </a:r>
          </a:p>
          <a:p>
            <a:r>
              <a:rPr lang="en-US" dirty="0"/>
              <a:t>Body </a:t>
            </a:r>
          </a:p>
          <a:p>
            <a:pPr lvl="1"/>
            <a:r>
              <a:rPr lang="en-US" dirty="0"/>
              <a:t>For each item that you answered incorrectly, reflect on your process/reading strategies</a:t>
            </a:r>
          </a:p>
          <a:p>
            <a:r>
              <a:rPr lang="en-US" dirty="0"/>
              <a:t>Essay</a:t>
            </a:r>
          </a:p>
          <a:p>
            <a:pPr lvl="1"/>
            <a:r>
              <a:rPr lang="en-US" dirty="0"/>
              <a:t>Rewrite based on your rubric</a:t>
            </a:r>
          </a:p>
          <a:p>
            <a:pPr lvl="1"/>
            <a:r>
              <a:rPr lang="en-US" dirty="0"/>
              <a:t>It doesn’t have to be perfect, but I should see an honest attempt </a:t>
            </a:r>
          </a:p>
        </p:txBody>
      </p:sp>
    </p:spTree>
    <p:extLst>
      <p:ext uri="{BB962C8B-B14F-4D97-AF65-F5344CB8AC3E}">
        <p14:creationId xmlns:p14="http://schemas.microsoft.com/office/powerpoint/2010/main" val="426568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A14115-03B8-6841-B76B-5967583E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Midterm Reflection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35E1528-9F18-4F62-8EFA-60D139184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33825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9278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192A9-9642-D141-BC5E-ACE0C95D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/>
              <a:t>Conferences!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6FCBB37-6DBE-4659-87CF-9BDB93897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4594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227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D474-4A8C-1F4E-ABBE-4FEF6E96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Conferences zoom invitation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4D37D-5A3D-6A46-91FA-DB14833D5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Zoom meeting link</a:t>
            </a:r>
          </a:p>
          <a:p>
            <a:pPr marL="0" indent="0">
              <a:buNone/>
            </a:pPr>
            <a:r>
              <a:rPr lang="en-US" sz="2000"/>
              <a:t>https://txstate.zoom.us/j/7439833496</a:t>
            </a:r>
            <a:br>
              <a:rPr lang="en-US" sz="2000"/>
            </a:br>
            <a:endParaRPr lang="en-US" sz="2000"/>
          </a:p>
          <a:p>
            <a:pPr marL="0" indent="0">
              <a:buNone/>
            </a:pPr>
            <a:r>
              <a:rPr lang="en-US" sz="2000" b="1"/>
              <a:t>Personal Meeting ID</a:t>
            </a:r>
            <a:r>
              <a:rPr lang="en-US" sz="2000"/>
              <a:t>: 743 983 3496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*Watch announcements for zoom invites! </a:t>
            </a:r>
          </a:p>
        </p:txBody>
      </p:sp>
      <p:pic>
        <p:nvPicPr>
          <p:cNvPr id="4" name="Picture 3" descr="A cat sitting on a table&#10;&#10;Description automatically generated">
            <a:extLst>
              <a:ext uri="{FF2B5EF4-FFF2-40B4-BE49-F238E27FC236}">
                <a16:creationId xmlns:a16="http://schemas.microsoft.com/office/drawing/2014/main" id="{6DA95729-E0AA-1445-B101-9267F196E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4" b="713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F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54C18-53F1-744F-9E4A-2359AA21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In-Class Writing Assignment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3C8C37-35D0-404D-A6B3-AC4B10A5E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34256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17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E3334-5FDC-9644-9810-196860DF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For next time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685F31-650C-41D4-B946-140BF61731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83317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97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52028-F061-694E-89FC-4AC02A7F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33E7-66FA-1349-A028-F338DBE68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Midterm review</a:t>
            </a:r>
          </a:p>
          <a:p>
            <a:r>
              <a:rPr lang="en-US" sz="2200" dirty="0"/>
              <a:t>Preparing for next class.. </a:t>
            </a:r>
          </a:p>
        </p:txBody>
      </p:sp>
      <p:pic>
        <p:nvPicPr>
          <p:cNvPr id="5" name="Picture 4" descr="A cat with green eyes&#10;&#10;Description automatically generated with low confidence">
            <a:extLst>
              <a:ext uri="{FF2B5EF4-FFF2-40B4-BE49-F238E27FC236}">
                <a16:creationId xmlns:a16="http://schemas.microsoft.com/office/drawing/2014/main" id="{2C34FF5C-796E-8643-9B1C-6D1A0D76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858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A0E8-DA13-F146-AC55-F727C5DD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85C4-3E76-8C44-8246-DFF3A066E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average: 76%</a:t>
            </a:r>
          </a:p>
          <a:p>
            <a:r>
              <a:rPr lang="en-US" dirty="0"/>
              <a:t>Most students missed points on the multiple choice</a:t>
            </a:r>
          </a:p>
          <a:p>
            <a:pPr lvl="1"/>
            <a:r>
              <a:rPr lang="en-US" dirty="0"/>
              <a:t>But quite a few got points back for their explanation</a:t>
            </a:r>
          </a:p>
          <a:p>
            <a:r>
              <a:rPr lang="en-US" dirty="0"/>
              <a:t>Many students did well on the long-answer questions (#9 and #10)</a:t>
            </a:r>
          </a:p>
          <a:p>
            <a:r>
              <a:rPr lang="en-US" dirty="0"/>
              <a:t>Essay question was difficult – most students got at least 15 points</a:t>
            </a:r>
          </a:p>
        </p:txBody>
      </p:sp>
    </p:spTree>
    <p:extLst>
      <p:ext uri="{BB962C8B-B14F-4D97-AF65-F5344CB8AC3E}">
        <p14:creationId xmlns:p14="http://schemas.microsoft.com/office/powerpoint/2010/main" val="836681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37F3D-79E5-0243-BBA6-C42DC498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Midterm Review: Question 1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9CD30A-C034-AA4E-B245-A4FFB62D2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8653"/>
          <a:stretch/>
        </p:blipFill>
        <p:spPr>
          <a:xfrm>
            <a:off x="118728" y="2298641"/>
            <a:ext cx="7771071" cy="456103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0C62098-FAFE-486C-8967-DBD091CDB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See examples in the text</a:t>
            </a:r>
          </a:p>
          <a:p>
            <a:r>
              <a:rPr lang="en-US" sz="2200" dirty="0"/>
              <a:t>Something we also talked about in class! </a:t>
            </a:r>
          </a:p>
        </p:txBody>
      </p:sp>
    </p:spTree>
    <p:extLst>
      <p:ext uri="{BB962C8B-B14F-4D97-AF65-F5344CB8AC3E}">
        <p14:creationId xmlns:p14="http://schemas.microsoft.com/office/powerpoint/2010/main" val="7235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09E0A-5336-B44B-888E-31105789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Midterm Review: Questions 2 and 3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326B83-13B4-2849-B7A6-421AD8B51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3390"/>
          <a:stretch/>
        </p:blipFill>
        <p:spPr>
          <a:xfrm>
            <a:off x="-929544" y="2139327"/>
            <a:ext cx="8444724" cy="49564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8B7A3-B59A-2443-B0D7-E1CD8AEEC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Most students got this one right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Most other statements true for other athletes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Fourth option was the reason she was tested, not the reason she was banned from racing </a:t>
            </a:r>
          </a:p>
        </p:txBody>
      </p:sp>
    </p:spTree>
    <p:extLst>
      <p:ext uri="{BB962C8B-B14F-4D97-AF65-F5344CB8AC3E}">
        <p14:creationId xmlns:p14="http://schemas.microsoft.com/office/powerpoint/2010/main" val="318463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1ACA-921E-E346-93B5-08D24EFE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 Question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E968E-3DE4-5447-92D3-B0E157709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Correct responses did the following: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Mentioned that intersectionality refers to multiple social/cultural categories that are a part of one’s identity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Mentioned how the intersection of these categories can affect oppression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Provided an example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Either text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Their personal lives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B6363B-4D1E-134A-8FFF-99A511FB0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2712708"/>
            <a:ext cx="6172200" cy="1755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“In your own words, briefly define the concept of intersectionality. Support your definition with an example.” </a:t>
            </a:r>
          </a:p>
        </p:txBody>
      </p:sp>
    </p:spTree>
    <p:extLst>
      <p:ext uri="{BB962C8B-B14F-4D97-AF65-F5344CB8AC3E}">
        <p14:creationId xmlns:p14="http://schemas.microsoft.com/office/powerpoint/2010/main" val="181685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7C1CE-FEF2-BA41-8394-D2BB1423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Questions 5 and 6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156027C-6271-2C49-93EA-F20846B1F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87" b="-1"/>
          <a:stretch/>
        </p:blipFill>
        <p:spPr>
          <a:xfrm>
            <a:off x="-1021558" y="2148524"/>
            <a:ext cx="8429055" cy="49472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76EED-1478-464E-A45C-CE7F059E9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/>
              <a:t>More students struggled with the multiple choice component...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/>
              <a:t>But were sometimes able to argue for their response using the definition of intersectionality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/>
              <a:t>Intersecting categories/identities mentioend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/>
              <a:t>Latinx students may be discriminated because of ethnicity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/>
              <a:t>Students may come from lower-income backgrounds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500"/>
              <a:t>As minors, they cannot advocate for themselves </a:t>
            </a:r>
          </a:p>
        </p:txBody>
      </p:sp>
    </p:spTree>
    <p:extLst>
      <p:ext uri="{BB962C8B-B14F-4D97-AF65-F5344CB8AC3E}">
        <p14:creationId xmlns:p14="http://schemas.microsoft.com/office/powerpoint/2010/main" val="90773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278E7A-31FC-F447-AF2C-E5806E2C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Question 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A34B4-8D08-A944-A771-B02FA5285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/>
              <a:t>“List four strategies that the International Association of Athletics Federations (I.A.A.F) and the International Olympics Committee (I.O.C) used to enforce gender boundaries for Olympic athletes.” </a:t>
            </a:r>
          </a:p>
          <a:p>
            <a:r>
              <a:rPr lang="en-US" sz="2400"/>
              <a:t>Acceptable responses included </a:t>
            </a:r>
          </a:p>
          <a:p>
            <a:pPr lvl="1"/>
            <a:r>
              <a:rPr lang="en-US" dirty="0"/>
              <a:t>Checking testosterone levels </a:t>
            </a:r>
          </a:p>
          <a:p>
            <a:pPr lvl="1"/>
            <a:r>
              <a:rPr lang="en-US" dirty="0"/>
              <a:t>Gender verification forms/certificates</a:t>
            </a:r>
          </a:p>
          <a:p>
            <a:pPr lvl="1"/>
            <a:r>
              <a:rPr lang="en-US" dirty="0"/>
              <a:t>Chromosome testing</a:t>
            </a:r>
          </a:p>
          <a:p>
            <a:pPr lvl="1"/>
            <a:r>
              <a:rPr lang="en-US" dirty="0"/>
              <a:t>”nude parades” </a:t>
            </a:r>
          </a:p>
        </p:txBody>
      </p:sp>
    </p:spTree>
    <p:extLst>
      <p:ext uri="{BB962C8B-B14F-4D97-AF65-F5344CB8AC3E}">
        <p14:creationId xmlns:p14="http://schemas.microsoft.com/office/powerpoint/2010/main" val="234014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DA8F7A"/>
      </a:accent1>
      <a:accent2>
        <a:srgbClr val="C59D55"/>
      </a:accent2>
      <a:accent3>
        <a:srgbClr val="A2A661"/>
      </a:accent3>
      <a:accent4>
        <a:srgbClr val="84B053"/>
      </a:accent4>
      <a:accent5>
        <a:srgbClr val="67B45D"/>
      </a:accent5>
      <a:accent6>
        <a:srgbClr val="55B472"/>
      </a:accent6>
      <a:hlink>
        <a:srgbClr val="5C8B9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926</Words>
  <Application>Microsoft Macintosh PowerPoint</Application>
  <PresentationFormat>Widescreen</PresentationFormat>
  <Paragraphs>123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Neue Haas Grotesk Text Pro</vt:lpstr>
      <vt:lpstr>Office Theme</vt:lpstr>
      <vt:lpstr>AccentBoxVTI</vt:lpstr>
      <vt:lpstr>RDG 1300_P07</vt:lpstr>
      <vt:lpstr>In-Class Writing Assignment</vt:lpstr>
      <vt:lpstr>Agenda</vt:lpstr>
      <vt:lpstr>Midterm Review</vt:lpstr>
      <vt:lpstr>Midterm Review: Question 1</vt:lpstr>
      <vt:lpstr>Midterm Review: Questions 2 and 3</vt:lpstr>
      <vt:lpstr>Midterm Review Question 4</vt:lpstr>
      <vt:lpstr>Questions 5 and 6</vt:lpstr>
      <vt:lpstr>Question 7</vt:lpstr>
      <vt:lpstr>Question 8</vt:lpstr>
      <vt:lpstr>Question 9</vt:lpstr>
      <vt:lpstr>Question 10</vt:lpstr>
      <vt:lpstr>Question 11</vt:lpstr>
      <vt:lpstr>Question 11: Continued </vt:lpstr>
      <vt:lpstr>Midterm Reflection</vt:lpstr>
      <vt:lpstr>Midterm Reflection Assignment </vt:lpstr>
      <vt:lpstr>Midterm Reflection</vt:lpstr>
      <vt:lpstr>Conferences! </vt:lpstr>
      <vt:lpstr>Conferences zoom invitation</vt:lpstr>
      <vt:lpstr>For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RDG 1300 P06</dc:title>
  <dc:creator>Dyer, James M</dc:creator>
  <cp:lastModifiedBy>Dyer, James M</cp:lastModifiedBy>
  <cp:revision>6</cp:revision>
  <dcterms:created xsi:type="dcterms:W3CDTF">2021-10-04T04:14:57Z</dcterms:created>
  <dcterms:modified xsi:type="dcterms:W3CDTF">2021-10-05T16:40:37Z</dcterms:modified>
</cp:coreProperties>
</file>