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7" r:id="rId2"/>
  </p:sldMasterIdLst>
  <p:notesMasterIdLst>
    <p:notesMasterId r:id="rId25"/>
  </p:notesMasterIdLst>
  <p:sldIdLst>
    <p:sldId id="327" r:id="rId3"/>
    <p:sldId id="257" r:id="rId4"/>
    <p:sldId id="339" r:id="rId5"/>
    <p:sldId id="314" r:id="rId6"/>
    <p:sldId id="260" r:id="rId7"/>
    <p:sldId id="272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340" r:id="rId20"/>
    <p:sldId id="288" r:id="rId21"/>
    <p:sldId id="289" r:id="rId22"/>
    <p:sldId id="276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83810"/>
  </p:normalViewPr>
  <p:slideViewPr>
    <p:cSldViewPr snapToGrid="0" snapToObjects="1">
      <p:cViewPr varScale="1">
        <p:scale>
          <a:sx n="106" d="100"/>
          <a:sy n="106" d="100"/>
        </p:scale>
        <p:origin x="1896" y="184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DBA6D-754D-4C2C-B71A-29012D56281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7FC291-5F18-A246-B53E-31A3F9CCD449}">
      <dgm:prSet/>
      <dgm:spPr/>
      <dgm:t>
        <a:bodyPr/>
        <a:lstStyle/>
        <a:p>
          <a:r>
            <a:rPr lang="en-US" dirty="0"/>
            <a:t>Types of Test Questions</a:t>
          </a:r>
        </a:p>
      </dgm:t>
    </dgm:pt>
    <dgm:pt modelId="{CF946F39-4C01-0247-BCB4-FBC68E5F3147}" type="sibTrans" cxnId="{4B98FEA3-63A6-474A-9333-E6893E715917}">
      <dgm:prSet/>
      <dgm:spPr/>
      <dgm:t>
        <a:bodyPr/>
        <a:lstStyle/>
        <a:p>
          <a:endParaRPr lang="en-US"/>
        </a:p>
      </dgm:t>
    </dgm:pt>
    <dgm:pt modelId="{A8BE8D99-1AB3-144E-9CCB-BB038DCDF5C7}" type="parTrans" cxnId="{4B98FEA3-63A6-474A-9333-E6893E715917}">
      <dgm:prSet/>
      <dgm:spPr/>
      <dgm:t>
        <a:bodyPr/>
        <a:lstStyle/>
        <a:p>
          <a:endParaRPr lang="en-US"/>
        </a:p>
      </dgm:t>
    </dgm:pt>
    <dgm:pt modelId="{69254E2B-38A2-0B41-BB76-D07DA89C18D8}">
      <dgm:prSet/>
      <dgm:spPr/>
      <dgm:t>
        <a:bodyPr/>
        <a:lstStyle/>
        <a:p>
          <a:r>
            <a:rPr lang="en-US" dirty="0"/>
            <a:t>Midterm Exam Practice</a:t>
          </a:r>
        </a:p>
      </dgm:t>
    </dgm:pt>
    <dgm:pt modelId="{CB7C953E-83C6-D449-B69D-470846CAEF60}" type="parTrans" cxnId="{A4D2C321-8DE4-4749-88FD-BCAD2098C6E4}">
      <dgm:prSet/>
      <dgm:spPr/>
      <dgm:t>
        <a:bodyPr/>
        <a:lstStyle/>
        <a:p>
          <a:endParaRPr lang="en-US"/>
        </a:p>
      </dgm:t>
    </dgm:pt>
    <dgm:pt modelId="{55A7F99D-536E-B741-8D9A-3BE637AD715F}" type="sibTrans" cxnId="{A4D2C321-8DE4-4749-88FD-BCAD2098C6E4}">
      <dgm:prSet/>
      <dgm:spPr/>
      <dgm:t>
        <a:bodyPr/>
        <a:lstStyle/>
        <a:p>
          <a:endParaRPr lang="en-US"/>
        </a:p>
      </dgm:t>
    </dgm:pt>
    <dgm:pt modelId="{BF60C94D-2B7B-654D-8338-D32C98744229}">
      <dgm:prSet/>
      <dgm:spPr/>
      <dgm:t>
        <a:bodyPr/>
        <a:lstStyle/>
        <a:p>
          <a:r>
            <a:rPr lang="en-US" dirty="0"/>
            <a:t>Preparing for the Exam</a:t>
          </a:r>
        </a:p>
      </dgm:t>
    </dgm:pt>
    <dgm:pt modelId="{F0D0842F-E02B-6141-BBA8-FC74183C9B14}" type="parTrans" cxnId="{47C97F24-4842-844D-8DB1-F39EBE0587DA}">
      <dgm:prSet/>
      <dgm:spPr/>
      <dgm:t>
        <a:bodyPr/>
        <a:lstStyle/>
        <a:p>
          <a:endParaRPr lang="en-US"/>
        </a:p>
      </dgm:t>
    </dgm:pt>
    <dgm:pt modelId="{8EFF385E-CA1C-464A-8000-E73697132963}" type="sibTrans" cxnId="{47C97F24-4842-844D-8DB1-F39EBE0587DA}">
      <dgm:prSet/>
      <dgm:spPr/>
      <dgm:t>
        <a:bodyPr/>
        <a:lstStyle/>
        <a:p>
          <a:endParaRPr lang="en-US"/>
        </a:p>
      </dgm:t>
    </dgm:pt>
    <dgm:pt modelId="{4A920D5F-992E-F543-92CF-D36ACF335151}" type="pres">
      <dgm:prSet presAssocID="{E4EDBA6D-754D-4C2C-B71A-29012D562810}" presName="outerComposite" presStyleCnt="0">
        <dgm:presLayoutVars>
          <dgm:chMax val="5"/>
          <dgm:dir/>
          <dgm:resizeHandles val="exact"/>
        </dgm:presLayoutVars>
      </dgm:prSet>
      <dgm:spPr/>
    </dgm:pt>
    <dgm:pt modelId="{75BE58F3-75AB-9248-8997-1D4AC05D6042}" type="pres">
      <dgm:prSet presAssocID="{E4EDBA6D-754D-4C2C-B71A-29012D562810}" presName="dummyMaxCanvas" presStyleCnt="0">
        <dgm:presLayoutVars/>
      </dgm:prSet>
      <dgm:spPr/>
    </dgm:pt>
    <dgm:pt modelId="{EB260C68-A687-3448-A377-931B3A64E5E3}" type="pres">
      <dgm:prSet presAssocID="{E4EDBA6D-754D-4C2C-B71A-29012D562810}" presName="ThreeNodes_1" presStyleLbl="node1" presStyleIdx="0" presStyleCnt="3">
        <dgm:presLayoutVars>
          <dgm:bulletEnabled val="1"/>
        </dgm:presLayoutVars>
      </dgm:prSet>
      <dgm:spPr/>
    </dgm:pt>
    <dgm:pt modelId="{BF07C8CA-B7B6-744A-9C1E-BB30EB64A54C}" type="pres">
      <dgm:prSet presAssocID="{E4EDBA6D-754D-4C2C-B71A-29012D562810}" presName="ThreeNodes_2" presStyleLbl="node1" presStyleIdx="1" presStyleCnt="3">
        <dgm:presLayoutVars>
          <dgm:bulletEnabled val="1"/>
        </dgm:presLayoutVars>
      </dgm:prSet>
      <dgm:spPr/>
    </dgm:pt>
    <dgm:pt modelId="{57F6CC65-87FE-8843-BA18-BF4321588205}" type="pres">
      <dgm:prSet presAssocID="{E4EDBA6D-754D-4C2C-B71A-29012D562810}" presName="ThreeNodes_3" presStyleLbl="node1" presStyleIdx="2" presStyleCnt="3">
        <dgm:presLayoutVars>
          <dgm:bulletEnabled val="1"/>
        </dgm:presLayoutVars>
      </dgm:prSet>
      <dgm:spPr/>
    </dgm:pt>
    <dgm:pt modelId="{9980E41E-952B-BD42-8F51-8A932FF8E2DE}" type="pres">
      <dgm:prSet presAssocID="{E4EDBA6D-754D-4C2C-B71A-29012D562810}" presName="ThreeConn_1-2" presStyleLbl="fgAccFollowNode1" presStyleIdx="0" presStyleCnt="2">
        <dgm:presLayoutVars>
          <dgm:bulletEnabled val="1"/>
        </dgm:presLayoutVars>
      </dgm:prSet>
      <dgm:spPr/>
    </dgm:pt>
    <dgm:pt modelId="{AA932414-FB50-B54F-B829-6592DE463AEF}" type="pres">
      <dgm:prSet presAssocID="{E4EDBA6D-754D-4C2C-B71A-29012D562810}" presName="ThreeConn_2-3" presStyleLbl="fgAccFollowNode1" presStyleIdx="1" presStyleCnt="2">
        <dgm:presLayoutVars>
          <dgm:bulletEnabled val="1"/>
        </dgm:presLayoutVars>
      </dgm:prSet>
      <dgm:spPr/>
    </dgm:pt>
    <dgm:pt modelId="{15164FF8-C00C-D94C-9F79-2CBC5116D6B8}" type="pres">
      <dgm:prSet presAssocID="{E4EDBA6D-754D-4C2C-B71A-29012D562810}" presName="ThreeNodes_1_text" presStyleLbl="node1" presStyleIdx="2" presStyleCnt="3">
        <dgm:presLayoutVars>
          <dgm:bulletEnabled val="1"/>
        </dgm:presLayoutVars>
      </dgm:prSet>
      <dgm:spPr/>
    </dgm:pt>
    <dgm:pt modelId="{5E477670-791B-F744-8448-417C995D1A3A}" type="pres">
      <dgm:prSet presAssocID="{E4EDBA6D-754D-4C2C-B71A-29012D562810}" presName="ThreeNodes_2_text" presStyleLbl="node1" presStyleIdx="2" presStyleCnt="3">
        <dgm:presLayoutVars>
          <dgm:bulletEnabled val="1"/>
        </dgm:presLayoutVars>
      </dgm:prSet>
      <dgm:spPr/>
    </dgm:pt>
    <dgm:pt modelId="{FAC91E4B-4CE7-0F40-A63D-8E6CA84889C3}" type="pres">
      <dgm:prSet presAssocID="{E4EDBA6D-754D-4C2C-B71A-29012D56281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315791F-6F5E-BA49-AD9B-7DE3D21AD0A2}" type="presOf" srcId="{BF60C94D-2B7B-654D-8338-D32C98744229}" destId="{5E477670-791B-F744-8448-417C995D1A3A}" srcOrd="1" destOrd="0" presId="urn:microsoft.com/office/officeart/2005/8/layout/vProcess5"/>
    <dgm:cxn modelId="{A4D2C321-8DE4-4749-88FD-BCAD2098C6E4}" srcId="{E4EDBA6D-754D-4C2C-B71A-29012D562810}" destId="{69254E2B-38A2-0B41-BB76-D07DA89C18D8}" srcOrd="0" destOrd="0" parTransId="{CB7C953E-83C6-D449-B69D-470846CAEF60}" sibTransId="{55A7F99D-536E-B741-8D9A-3BE637AD715F}"/>
    <dgm:cxn modelId="{47C97F24-4842-844D-8DB1-F39EBE0587DA}" srcId="{E4EDBA6D-754D-4C2C-B71A-29012D562810}" destId="{BF60C94D-2B7B-654D-8338-D32C98744229}" srcOrd="1" destOrd="0" parTransId="{F0D0842F-E02B-6141-BBA8-FC74183C9B14}" sibTransId="{8EFF385E-CA1C-464A-8000-E73697132963}"/>
    <dgm:cxn modelId="{9114DD2E-3E39-8A48-A4EC-C5F37B2C591A}" type="presOf" srcId="{55A7F99D-536E-B741-8D9A-3BE637AD715F}" destId="{9980E41E-952B-BD42-8F51-8A932FF8E2DE}" srcOrd="0" destOrd="0" presId="urn:microsoft.com/office/officeart/2005/8/layout/vProcess5"/>
    <dgm:cxn modelId="{C0BCE56A-6F95-9E46-BA6F-8C9A205F3B97}" type="presOf" srcId="{8EFF385E-CA1C-464A-8000-E73697132963}" destId="{AA932414-FB50-B54F-B829-6592DE463AEF}" srcOrd="0" destOrd="0" presId="urn:microsoft.com/office/officeart/2005/8/layout/vProcess5"/>
    <dgm:cxn modelId="{3BA26D79-EE9A-6E4B-B9FB-3CA7DD94DB55}" type="presOf" srcId="{69254E2B-38A2-0B41-BB76-D07DA89C18D8}" destId="{15164FF8-C00C-D94C-9F79-2CBC5116D6B8}" srcOrd="1" destOrd="0" presId="urn:microsoft.com/office/officeart/2005/8/layout/vProcess5"/>
    <dgm:cxn modelId="{18808298-89CD-5948-9F29-8657FA5D463F}" type="presOf" srcId="{E4EDBA6D-754D-4C2C-B71A-29012D562810}" destId="{4A920D5F-992E-F543-92CF-D36ACF335151}" srcOrd="0" destOrd="0" presId="urn:microsoft.com/office/officeart/2005/8/layout/vProcess5"/>
    <dgm:cxn modelId="{0B6E5A9F-F3FF-CE4C-B677-48DE6EFA4B18}" type="presOf" srcId="{69254E2B-38A2-0B41-BB76-D07DA89C18D8}" destId="{EB260C68-A687-3448-A377-931B3A64E5E3}" srcOrd="0" destOrd="0" presId="urn:microsoft.com/office/officeart/2005/8/layout/vProcess5"/>
    <dgm:cxn modelId="{4B98FEA3-63A6-474A-9333-E6893E715917}" srcId="{E4EDBA6D-754D-4C2C-B71A-29012D562810}" destId="{A87FC291-5F18-A246-B53E-31A3F9CCD449}" srcOrd="2" destOrd="0" parTransId="{A8BE8D99-1AB3-144E-9CCB-BB038DCDF5C7}" sibTransId="{CF946F39-4C01-0247-BCB4-FBC68E5F3147}"/>
    <dgm:cxn modelId="{34FA4AA4-9866-D248-A516-30245BF1511F}" type="presOf" srcId="{BF60C94D-2B7B-654D-8338-D32C98744229}" destId="{BF07C8CA-B7B6-744A-9C1E-BB30EB64A54C}" srcOrd="0" destOrd="0" presId="urn:microsoft.com/office/officeart/2005/8/layout/vProcess5"/>
    <dgm:cxn modelId="{0F1404B1-A42A-9B41-9C60-74BA78187031}" type="presOf" srcId="{A87FC291-5F18-A246-B53E-31A3F9CCD449}" destId="{57F6CC65-87FE-8843-BA18-BF4321588205}" srcOrd="0" destOrd="0" presId="urn:microsoft.com/office/officeart/2005/8/layout/vProcess5"/>
    <dgm:cxn modelId="{68A76FE5-30D7-3241-A98D-9D73D0F609A9}" type="presOf" srcId="{A87FC291-5F18-A246-B53E-31A3F9CCD449}" destId="{FAC91E4B-4CE7-0F40-A63D-8E6CA84889C3}" srcOrd="1" destOrd="0" presId="urn:microsoft.com/office/officeart/2005/8/layout/vProcess5"/>
    <dgm:cxn modelId="{F422E202-6D86-F34A-AA48-DB107EE55FAA}" type="presParOf" srcId="{4A920D5F-992E-F543-92CF-D36ACF335151}" destId="{75BE58F3-75AB-9248-8997-1D4AC05D6042}" srcOrd="0" destOrd="0" presId="urn:microsoft.com/office/officeart/2005/8/layout/vProcess5"/>
    <dgm:cxn modelId="{A601FF73-678C-7A44-AF7A-7C46FAC8D6DE}" type="presParOf" srcId="{4A920D5F-992E-F543-92CF-D36ACF335151}" destId="{EB260C68-A687-3448-A377-931B3A64E5E3}" srcOrd="1" destOrd="0" presId="urn:microsoft.com/office/officeart/2005/8/layout/vProcess5"/>
    <dgm:cxn modelId="{5D556442-0A6E-7740-A1A2-2DB485977287}" type="presParOf" srcId="{4A920D5F-992E-F543-92CF-D36ACF335151}" destId="{BF07C8CA-B7B6-744A-9C1E-BB30EB64A54C}" srcOrd="2" destOrd="0" presId="urn:microsoft.com/office/officeart/2005/8/layout/vProcess5"/>
    <dgm:cxn modelId="{1B3C8F20-1F63-E448-A3EC-6817E0D8195D}" type="presParOf" srcId="{4A920D5F-992E-F543-92CF-D36ACF335151}" destId="{57F6CC65-87FE-8843-BA18-BF4321588205}" srcOrd="3" destOrd="0" presId="urn:microsoft.com/office/officeart/2005/8/layout/vProcess5"/>
    <dgm:cxn modelId="{79E03EAE-6709-8841-AF03-6AD4904E4BB2}" type="presParOf" srcId="{4A920D5F-992E-F543-92CF-D36ACF335151}" destId="{9980E41E-952B-BD42-8F51-8A932FF8E2DE}" srcOrd="4" destOrd="0" presId="urn:microsoft.com/office/officeart/2005/8/layout/vProcess5"/>
    <dgm:cxn modelId="{D56A17EC-4BBE-FC41-9808-F1827D1A6CA2}" type="presParOf" srcId="{4A920D5F-992E-F543-92CF-D36ACF335151}" destId="{AA932414-FB50-B54F-B829-6592DE463AEF}" srcOrd="5" destOrd="0" presId="urn:microsoft.com/office/officeart/2005/8/layout/vProcess5"/>
    <dgm:cxn modelId="{883150E4-E06C-3A4C-854E-D558AFBCB490}" type="presParOf" srcId="{4A920D5F-992E-F543-92CF-D36ACF335151}" destId="{15164FF8-C00C-D94C-9F79-2CBC5116D6B8}" srcOrd="6" destOrd="0" presId="urn:microsoft.com/office/officeart/2005/8/layout/vProcess5"/>
    <dgm:cxn modelId="{4EE47A80-EF77-A444-99F7-A4C530930713}" type="presParOf" srcId="{4A920D5F-992E-F543-92CF-D36ACF335151}" destId="{5E477670-791B-F744-8448-417C995D1A3A}" srcOrd="7" destOrd="0" presId="urn:microsoft.com/office/officeart/2005/8/layout/vProcess5"/>
    <dgm:cxn modelId="{37A50F9F-CE6E-EB4E-BE60-365EA31A3980}" type="presParOf" srcId="{4A920D5F-992E-F543-92CF-D36ACF335151}" destId="{FAC91E4B-4CE7-0F40-A63D-8E6CA84889C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5D90B-5F49-47C6-81F1-3496A189396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D33A511-64E6-4C08-8918-BCAB9D13A43A}">
      <dgm:prSet/>
      <dgm:spPr/>
      <dgm:t>
        <a:bodyPr/>
        <a:lstStyle/>
        <a:p>
          <a:r>
            <a:rPr lang="en-US"/>
            <a:t>Often times these questions come with clues that make answering them a bit easier. </a:t>
          </a:r>
        </a:p>
      </dgm:t>
    </dgm:pt>
    <dgm:pt modelId="{1FE914B7-9437-4B88-BABB-BB9C8ACB855A}" type="parTrans" cxnId="{03825DDA-B2D6-45BC-A45C-D502CCB4A9FF}">
      <dgm:prSet/>
      <dgm:spPr/>
      <dgm:t>
        <a:bodyPr/>
        <a:lstStyle/>
        <a:p>
          <a:endParaRPr lang="en-US"/>
        </a:p>
      </dgm:t>
    </dgm:pt>
    <dgm:pt modelId="{B93791AE-11D4-4D2C-9BBE-FF02271C476F}" type="sibTrans" cxnId="{03825DDA-B2D6-45BC-A45C-D502CCB4A9FF}">
      <dgm:prSet/>
      <dgm:spPr/>
      <dgm:t>
        <a:bodyPr/>
        <a:lstStyle/>
        <a:p>
          <a:endParaRPr lang="en-US"/>
        </a:p>
      </dgm:t>
    </dgm:pt>
    <dgm:pt modelId="{4CD4D1F0-623D-43DC-9FA2-9A94A8C0570D}">
      <dgm:prSet/>
      <dgm:spPr/>
      <dgm:t>
        <a:bodyPr/>
        <a:lstStyle/>
        <a:p>
          <a:r>
            <a:rPr lang="en-US"/>
            <a:t>Look for terms like “always” or “never” or any terms that imply an </a:t>
          </a:r>
          <a:r>
            <a:rPr lang="en-US" i="1"/>
            <a:t>extreme </a:t>
          </a:r>
          <a:r>
            <a:rPr lang="en-US"/>
            <a:t>or </a:t>
          </a:r>
          <a:r>
            <a:rPr lang="en-US" i="1"/>
            <a:t>absolute</a:t>
          </a:r>
          <a:r>
            <a:rPr lang="en-US"/>
            <a:t> position/statement</a:t>
          </a:r>
        </a:p>
      </dgm:t>
    </dgm:pt>
    <dgm:pt modelId="{34CC487E-6FE5-4D66-8D94-3FEC60BF594E}" type="parTrans" cxnId="{4A6ECB86-68D4-4C25-B05F-3A3783FC2C39}">
      <dgm:prSet/>
      <dgm:spPr/>
      <dgm:t>
        <a:bodyPr/>
        <a:lstStyle/>
        <a:p>
          <a:endParaRPr lang="en-US"/>
        </a:p>
      </dgm:t>
    </dgm:pt>
    <dgm:pt modelId="{4807B7EC-50CE-4C79-9CB0-1F0EC0BBE9AE}" type="sibTrans" cxnId="{4A6ECB86-68D4-4C25-B05F-3A3783FC2C39}">
      <dgm:prSet/>
      <dgm:spPr/>
      <dgm:t>
        <a:bodyPr/>
        <a:lstStyle/>
        <a:p>
          <a:endParaRPr lang="en-US"/>
        </a:p>
      </dgm:t>
    </dgm:pt>
    <dgm:pt modelId="{2513DEAB-4595-40D9-886C-C8C6576E84A6}">
      <dgm:prSet/>
      <dgm:spPr/>
      <dgm:t>
        <a:bodyPr/>
        <a:lstStyle/>
        <a:p>
          <a:r>
            <a:rPr lang="en-US"/>
            <a:t>Typically rely on recalling information, rather than critical thinking. </a:t>
          </a:r>
        </a:p>
      </dgm:t>
    </dgm:pt>
    <dgm:pt modelId="{71B39997-88A1-43B4-9C48-57F00969C0C5}" type="parTrans" cxnId="{CD9AF9FA-544A-4ECE-B527-0C9C853E7C68}">
      <dgm:prSet/>
      <dgm:spPr/>
      <dgm:t>
        <a:bodyPr/>
        <a:lstStyle/>
        <a:p>
          <a:endParaRPr lang="en-US"/>
        </a:p>
      </dgm:t>
    </dgm:pt>
    <dgm:pt modelId="{1B6041F4-7640-46C3-8227-33B5C0DA1528}" type="sibTrans" cxnId="{CD9AF9FA-544A-4ECE-B527-0C9C853E7C68}">
      <dgm:prSet/>
      <dgm:spPr/>
      <dgm:t>
        <a:bodyPr/>
        <a:lstStyle/>
        <a:p>
          <a:endParaRPr lang="en-US"/>
        </a:p>
      </dgm:t>
    </dgm:pt>
    <dgm:pt modelId="{BD5CB55D-1A08-4C52-A65E-38F3BFE4924D}">
      <dgm:prSet/>
      <dgm:spPr/>
      <dgm:t>
        <a:bodyPr/>
        <a:lstStyle/>
        <a:p>
          <a:r>
            <a:rPr lang="en-US"/>
            <a:t>This means DON’T overthink these</a:t>
          </a:r>
        </a:p>
      </dgm:t>
    </dgm:pt>
    <dgm:pt modelId="{9B413592-EF87-4E3B-A22C-94EE809F72DF}" type="parTrans" cxnId="{CDC4877F-4ACC-4279-99F4-10AFA2CACFFD}">
      <dgm:prSet/>
      <dgm:spPr/>
      <dgm:t>
        <a:bodyPr/>
        <a:lstStyle/>
        <a:p>
          <a:endParaRPr lang="en-US"/>
        </a:p>
      </dgm:t>
    </dgm:pt>
    <dgm:pt modelId="{4449403A-20A1-44BC-938A-4A4548304812}" type="sibTrans" cxnId="{CDC4877F-4ACC-4279-99F4-10AFA2CACFFD}">
      <dgm:prSet/>
      <dgm:spPr/>
      <dgm:t>
        <a:bodyPr/>
        <a:lstStyle/>
        <a:p>
          <a:endParaRPr lang="en-US"/>
        </a:p>
      </dgm:t>
    </dgm:pt>
    <dgm:pt modelId="{13D02F0E-287A-40B9-B52F-B25A1EBEA3D9}">
      <dgm:prSet/>
      <dgm:spPr/>
      <dgm:t>
        <a:bodyPr/>
        <a:lstStyle/>
        <a:p>
          <a:r>
            <a:rPr lang="en-US"/>
            <a:t>HOWEVER, you should always read these questions very carefully</a:t>
          </a:r>
        </a:p>
      </dgm:t>
    </dgm:pt>
    <dgm:pt modelId="{B070A17E-E7D5-46BE-95BB-5CB6FFA69E4D}" type="parTrans" cxnId="{6021F2CB-E149-4E17-81CC-3B0377FC810C}">
      <dgm:prSet/>
      <dgm:spPr/>
      <dgm:t>
        <a:bodyPr/>
        <a:lstStyle/>
        <a:p>
          <a:endParaRPr lang="en-US"/>
        </a:p>
      </dgm:t>
    </dgm:pt>
    <dgm:pt modelId="{6F621B4B-0AC6-4F17-ACFA-7B120FA53866}" type="sibTrans" cxnId="{6021F2CB-E149-4E17-81CC-3B0377FC810C}">
      <dgm:prSet/>
      <dgm:spPr/>
      <dgm:t>
        <a:bodyPr/>
        <a:lstStyle/>
        <a:p>
          <a:endParaRPr lang="en-US"/>
        </a:p>
      </dgm:t>
    </dgm:pt>
    <dgm:pt modelId="{28581758-52B1-8642-ADEA-EA240195D26F}" type="pres">
      <dgm:prSet presAssocID="{F3C5D90B-5F49-47C6-81F1-3496A189396F}" presName="Name0" presStyleCnt="0">
        <dgm:presLayoutVars>
          <dgm:dir/>
          <dgm:animLvl val="lvl"/>
          <dgm:resizeHandles val="exact"/>
        </dgm:presLayoutVars>
      </dgm:prSet>
      <dgm:spPr/>
    </dgm:pt>
    <dgm:pt modelId="{D3040114-68A5-1D42-9315-FB5ADCB8C78C}" type="pres">
      <dgm:prSet presAssocID="{9D33A511-64E6-4C08-8918-BCAB9D13A43A}" presName="boxAndChildren" presStyleCnt="0"/>
      <dgm:spPr/>
    </dgm:pt>
    <dgm:pt modelId="{C04E244A-54F2-1346-BF68-DE0795522F98}" type="pres">
      <dgm:prSet presAssocID="{9D33A511-64E6-4C08-8918-BCAB9D13A43A}" presName="parentTextBox" presStyleLbl="node1" presStyleIdx="0" presStyleCnt="1"/>
      <dgm:spPr/>
    </dgm:pt>
    <dgm:pt modelId="{38FB0576-85C7-424F-8CBB-E68B4EBFCF6E}" type="pres">
      <dgm:prSet presAssocID="{9D33A511-64E6-4C08-8918-BCAB9D13A43A}" presName="entireBox" presStyleLbl="node1" presStyleIdx="0" presStyleCnt="1"/>
      <dgm:spPr/>
    </dgm:pt>
    <dgm:pt modelId="{8796697E-A5FD-3D41-9CB1-984B3E368739}" type="pres">
      <dgm:prSet presAssocID="{9D33A511-64E6-4C08-8918-BCAB9D13A43A}" presName="descendantBox" presStyleCnt="0"/>
      <dgm:spPr/>
    </dgm:pt>
    <dgm:pt modelId="{77519D5F-3CAA-D746-8F37-65D608F21374}" type="pres">
      <dgm:prSet presAssocID="{4CD4D1F0-623D-43DC-9FA2-9A94A8C0570D}" presName="childTextBox" presStyleLbl="fgAccFollowNode1" presStyleIdx="0" presStyleCnt="2">
        <dgm:presLayoutVars>
          <dgm:bulletEnabled val="1"/>
        </dgm:presLayoutVars>
      </dgm:prSet>
      <dgm:spPr/>
    </dgm:pt>
    <dgm:pt modelId="{33143061-9E92-DB44-A5DF-C28D3DD0304E}" type="pres">
      <dgm:prSet presAssocID="{2513DEAB-4595-40D9-886C-C8C6576E84A6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FD1C871A-8A85-7446-BB38-5CDB1F8CDE2F}" type="presOf" srcId="{9D33A511-64E6-4C08-8918-BCAB9D13A43A}" destId="{C04E244A-54F2-1346-BF68-DE0795522F98}" srcOrd="0" destOrd="0" presId="urn:microsoft.com/office/officeart/2005/8/layout/process4"/>
    <dgm:cxn modelId="{03707A56-B90F-CC4C-A80C-95DB17B174A0}" type="presOf" srcId="{2513DEAB-4595-40D9-886C-C8C6576E84A6}" destId="{33143061-9E92-DB44-A5DF-C28D3DD0304E}" srcOrd="0" destOrd="0" presId="urn:microsoft.com/office/officeart/2005/8/layout/process4"/>
    <dgm:cxn modelId="{CDC4877F-4ACC-4279-99F4-10AFA2CACFFD}" srcId="{2513DEAB-4595-40D9-886C-C8C6576E84A6}" destId="{BD5CB55D-1A08-4C52-A65E-38F3BFE4924D}" srcOrd="0" destOrd="0" parTransId="{9B413592-EF87-4E3B-A22C-94EE809F72DF}" sibTransId="{4449403A-20A1-44BC-938A-4A4548304812}"/>
    <dgm:cxn modelId="{4A6ECB86-68D4-4C25-B05F-3A3783FC2C39}" srcId="{9D33A511-64E6-4C08-8918-BCAB9D13A43A}" destId="{4CD4D1F0-623D-43DC-9FA2-9A94A8C0570D}" srcOrd="0" destOrd="0" parTransId="{34CC487E-6FE5-4D66-8D94-3FEC60BF594E}" sibTransId="{4807B7EC-50CE-4C79-9CB0-1F0EC0BBE9AE}"/>
    <dgm:cxn modelId="{EF6604A2-A261-514E-BC06-9AEEC0C44857}" type="presOf" srcId="{F3C5D90B-5F49-47C6-81F1-3496A189396F}" destId="{28581758-52B1-8642-ADEA-EA240195D26F}" srcOrd="0" destOrd="0" presId="urn:microsoft.com/office/officeart/2005/8/layout/process4"/>
    <dgm:cxn modelId="{C901A1A3-0C69-A54C-910E-9AE5D340973D}" type="presOf" srcId="{BD5CB55D-1A08-4C52-A65E-38F3BFE4924D}" destId="{33143061-9E92-DB44-A5DF-C28D3DD0304E}" srcOrd="0" destOrd="1" presId="urn:microsoft.com/office/officeart/2005/8/layout/process4"/>
    <dgm:cxn modelId="{CA7DA2C5-2AFF-8541-8EC2-EE7FF5E6B5AA}" type="presOf" srcId="{13D02F0E-287A-40B9-B52F-B25A1EBEA3D9}" destId="{33143061-9E92-DB44-A5DF-C28D3DD0304E}" srcOrd="0" destOrd="2" presId="urn:microsoft.com/office/officeart/2005/8/layout/process4"/>
    <dgm:cxn modelId="{6021F2CB-E149-4E17-81CC-3B0377FC810C}" srcId="{2513DEAB-4595-40D9-886C-C8C6576E84A6}" destId="{13D02F0E-287A-40B9-B52F-B25A1EBEA3D9}" srcOrd="1" destOrd="0" parTransId="{B070A17E-E7D5-46BE-95BB-5CB6FFA69E4D}" sibTransId="{6F621B4B-0AC6-4F17-ACFA-7B120FA53866}"/>
    <dgm:cxn modelId="{5646EBD1-4E6D-CB42-9376-494BC51F32AD}" type="presOf" srcId="{9D33A511-64E6-4C08-8918-BCAB9D13A43A}" destId="{38FB0576-85C7-424F-8CBB-E68B4EBFCF6E}" srcOrd="1" destOrd="0" presId="urn:microsoft.com/office/officeart/2005/8/layout/process4"/>
    <dgm:cxn modelId="{03825DDA-B2D6-45BC-A45C-D502CCB4A9FF}" srcId="{F3C5D90B-5F49-47C6-81F1-3496A189396F}" destId="{9D33A511-64E6-4C08-8918-BCAB9D13A43A}" srcOrd="0" destOrd="0" parTransId="{1FE914B7-9437-4B88-BABB-BB9C8ACB855A}" sibTransId="{B93791AE-11D4-4D2C-9BBE-FF02271C476F}"/>
    <dgm:cxn modelId="{B3AE06F2-BD46-0C4B-9241-9C129FCA8362}" type="presOf" srcId="{4CD4D1F0-623D-43DC-9FA2-9A94A8C0570D}" destId="{77519D5F-3CAA-D746-8F37-65D608F21374}" srcOrd="0" destOrd="0" presId="urn:microsoft.com/office/officeart/2005/8/layout/process4"/>
    <dgm:cxn modelId="{CD9AF9FA-544A-4ECE-B527-0C9C853E7C68}" srcId="{9D33A511-64E6-4C08-8918-BCAB9D13A43A}" destId="{2513DEAB-4595-40D9-886C-C8C6576E84A6}" srcOrd="1" destOrd="0" parTransId="{71B39997-88A1-43B4-9C48-57F00969C0C5}" sibTransId="{1B6041F4-7640-46C3-8227-33B5C0DA1528}"/>
    <dgm:cxn modelId="{7517FB2A-4796-944F-A09B-CA7D68E2E86E}" type="presParOf" srcId="{28581758-52B1-8642-ADEA-EA240195D26F}" destId="{D3040114-68A5-1D42-9315-FB5ADCB8C78C}" srcOrd="0" destOrd="0" presId="urn:microsoft.com/office/officeart/2005/8/layout/process4"/>
    <dgm:cxn modelId="{0FBB6A5E-E1EA-FF4E-BEC1-B9498A33AB99}" type="presParOf" srcId="{D3040114-68A5-1D42-9315-FB5ADCB8C78C}" destId="{C04E244A-54F2-1346-BF68-DE0795522F98}" srcOrd="0" destOrd="0" presId="urn:microsoft.com/office/officeart/2005/8/layout/process4"/>
    <dgm:cxn modelId="{17D6E650-0554-2A43-BCA4-4661F41A3457}" type="presParOf" srcId="{D3040114-68A5-1D42-9315-FB5ADCB8C78C}" destId="{38FB0576-85C7-424F-8CBB-E68B4EBFCF6E}" srcOrd="1" destOrd="0" presId="urn:microsoft.com/office/officeart/2005/8/layout/process4"/>
    <dgm:cxn modelId="{0E916329-54E6-9E48-9293-C4FB7DBEDA0C}" type="presParOf" srcId="{D3040114-68A5-1D42-9315-FB5ADCB8C78C}" destId="{8796697E-A5FD-3D41-9CB1-984B3E368739}" srcOrd="2" destOrd="0" presId="urn:microsoft.com/office/officeart/2005/8/layout/process4"/>
    <dgm:cxn modelId="{2BB17CDF-B7E9-E74C-AB3E-EF79EE0E850D}" type="presParOf" srcId="{8796697E-A5FD-3D41-9CB1-984B3E368739}" destId="{77519D5F-3CAA-D746-8F37-65D608F21374}" srcOrd="0" destOrd="0" presId="urn:microsoft.com/office/officeart/2005/8/layout/process4"/>
    <dgm:cxn modelId="{EAC47EEE-7F53-D84B-A75D-8EF2E8109DC4}" type="presParOf" srcId="{8796697E-A5FD-3D41-9CB1-984B3E368739}" destId="{33143061-9E92-DB44-A5DF-C28D3DD0304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DD2D76-6CDA-4147-AA55-7E6796453F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09C432-CCED-40A2-A6E1-A05EA40F28EF}">
      <dgm:prSet/>
      <dgm:spPr/>
      <dgm:t>
        <a:bodyPr/>
        <a:lstStyle/>
        <a:p>
          <a:r>
            <a:rPr lang="en-US"/>
            <a:t>Similar to true/false, these usually rely on recall</a:t>
          </a:r>
        </a:p>
      </dgm:t>
    </dgm:pt>
    <dgm:pt modelId="{29EC0501-293D-4107-89BA-7C56D67422FA}" type="parTrans" cxnId="{DF01ED50-8A68-4983-B3D4-20A628C62E7A}">
      <dgm:prSet/>
      <dgm:spPr/>
      <dgm:t>
        <a:bodyPr/>
        <a:lstStyle/>
        <a:p>
          <a:endParaRPr lang="en-US"/>
        </a:p>
      </dgm:t>
    </dgm:pt>
    <dgm:pt modelId="{CD7B8631-7B4E-4AD0-993D-1CEC37724E28}" type="sibTrans" cxnId="{DF01ED50-8A68-4983-B3D4-20A628C62E7A}">
      <dgm:prSet/>
      <dgm:spPr/>
      <dgm:t>
        <a:bodyPr/>
        <a:lstStyle/>
        <a:p>
          <a:endParaRPr lang="en-US"/>
        </a:p>
      </dgm:t>
    </dgm:pt>
    <dgm:pt modelId="{76AA67C9-8CEA-4DC4-A556-FEE77E6BC30B}">
      <dgm:prSet/>
      <dgm:spPr/>
      <dgm:t>
        <a:bodyPr/>
        <a:lstStyle/>
        <a:p>
          <a:r>
            <a:rPr lang="en-US" dirty="0"/>
            <a:t>BUT these questions may ask you to select the BEST answer, and may include several correct-</a:t>
          </a:r>
          <a:r>
            <a:rPr lang="en-US" dirty="0" err="1"/>
            <a:t>ish</a:t>
          </a:r>
          <a:r>
            <a:rPr lang="en-US" dirty="0"/>
            <a:t> options</a:t>
          </a:r>
        </a:p>
      </dgm:t>
    </dgm:pt>
    <dgm:pt modelId="{7165A29C-ED95-4356-872D-8E039D55752E}" type="parTrans" cxnId="{B6E60BFF-897E-4286-AAAC-577A56D05C08}">
      <dgm:prSet/>
      <dgm:spPr/>
      <dgm:t>
        <a:bodyPr/>
        <a:lstStyle/>
        <a:p>
          <a:endParaRPr lang="en-US"/>
        </a:p>
      </dgm:t>
    </dgm:pt>
    <dgm:pt modelId="{36F168D7-BABE-44E5-A937-A08439695642}" type="sibTrans" cxnId="{B6E60BFF-897E-4286-AAAC-577A56D05C08}">
      <dgm:prSet/>
      <dgm:spPr/>
      <dgm:t>
        <a:bodyPr/>
        <a:lstStyle/>
        <a:p>
          <a:endParaRPr lang="en-US"/>
        </a:p>
      </dgm:t>
    </dgm:pt>
    <dgm:pt modelId="{2076510D-4B63-B34C-A868-A8EBF39BB535}" type="pres">
      <dgm:prSet presAssocID="{71DD2D76-6CDA-4147-AA55-7E6796453FE6}" presName="linear" presStyleCnt="0">
        <dgm:presLayoutVars>
          <dgm:animLvl val="lvl"/>
          <dgm:resizeHandles val="exact"/>
        </dgm:presLayoutVars>
      </dgm:prSet>
      <dgm:spPr/>
    </dgm:pt>
    <dgm:pt modelId="{D0D1617B-00BD-DF40-B97A-264484899C29}" type="pres">
      <dgm:prSet presAssocID="{6B09C432-CCED-40A2-A6E1-A05EA40F28E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CFCE008-8BC7-DC43-ABF6-DCEE58B22304}" type="pres">
      <dgm:prSet presAssocID="{CD7B8631-7B4E-4AD0-993D-1CEC37724E28}" presName="spacer" presStyleCnt="0"/>
      <dgm:spPr/>
    </dgm:pt>
    <dgm:pt modelId="{0A5AAAAC-E184-5D43-919C-841AF2CB72FC}" type="pres">
      <dgm:prSet presAssocID="{76AA67C9-8CEA-4DC4-A556-FEE77E6BC30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AD64E0B-CA4B-8648-87C3-EEAC5E5E13EF}" type="presOf" srcId="{76AA67C9-8CEA-4DC4-A556-FEE77E6BC30B}" destId="{0A5AAAAC-E184-5D43-919C-841AF2CB72FC}" srcOrd="0" destOrd="0" presId="urn:microsoft.com/office/officeart/2005/8/layout/vList2"/>
    <dgm:cxn modelId="{C5357437-3859-1043-A870-87B73713DCF8}" type="presOf" srcId="{6B09C432-CCED-40A2-A6E1-A05EA40F28EF}" destId="{D0D1617B-00BD-DF40-B97A-264484899C29}" srcOrd="0" destOrd="0" presId="urn:microsoft.com/office/officeart/2005/8/layout/vList2"/>
    <dgm:cxn modelId="{DF01ED50-8A68-4983-B3D4-20A628C62E7A}" srcId="{71DD2D76-6CDA-4147-AA55-7E6796453FE6}" destId="{6B09C432-CCED-40A2-A6E1-A05EA40F28EF}" srcOrd="0" destOrd="0" parTransId="{29EC0501-293D-4107-89BA-7C56D67422FA}" sibTransId="{CD7B8631-7B4E-4AD0-993D-1CEC37724E28}"/>
    <dgm:cxn modelId="{6F6E96A3-6889-384C-A8BB-3B929078CC01}" type="presOf" srcId="{71DD2D76-6CDA-4147-AA55-7E6796453FE6}" destId="{2076510D-4B63-B34C-A868-A8EBF39BB535}" srcOrd="0" destOrd="0" presId="urn:microsoft.com/office/officeart/2005/8/layout/vList2"/>
    <dgm:cxn modelId="{B6E60BFF-897E-4286-AAAC-577A56D05C08}" srcId="{71DD2D76-6CDA-4147-AA55-7E6796453FE6}" destId="{76AA67C9-8CEA-4DC4-A556-FEE77E6BC30B}" srcOrd="1" destOrd="0" parTransId="{7165A29C-ED95-4356-872D-8E039D55752E}" sibTransId="{36F168D7-BABE-44E5-A937-A08439695642}"/>
    <dgm:cxn modelId="{AB58E580-751A-164F-876E-2CD413C6D1F8}" type="presParOf" srcId="{2076510D-4B63-B34C-A868-A8EBF39BB535}" destId="{D0D1617B-00BD-DF40-B97A-264484899C29}" srcOrd="0" destOrd="0" presId="urn:microsoft.com/office/officeart/2005/8/layout/vList2"/>
    <dgm:cxn modelId="{BB9FB986-B73D-854A-ABDD-B547BFBE98CE}" type="presParOf" srcId="{2076510D-4B63-B34C-A868-A8EBF39BB535}" destId="{BCFCE008-8BC7-DC43-ABF6-DCEE58B22304}" srcOrd="1" destOrd="0" presId="urn:microsoft.com/office/officeart/2005/8/layout/vList2"/>
    <dgm:cxn modelId="{98BD524E-B642-5146-A2EF-8B6E243BCC96}" type="presParOf" srcId="{2076510D-4B63-B34C-A868-A8EBF39BB535}" destId="{0A5AAAAC-E184-5D43-919C-841AF2CB72F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026C8E-6198-4712-9E94-9AE4896103B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C40EEAC-2490-4D9B-A32C-1497B92DF015}">
      <dgm:prSet/>
      <dgm:spPr/>
      <dgm:t>
        <a:bodyPr/>
        <a:lstStyle/>
        <a:p>
          <a:r>
            <a:rPr lang="en-US"/>
            <a:t>Read the question and cover up the possible answers.</a:t>
          </a:r>
        </a:p>
      </dgm:t>
    </dgm:pt>
    <dgm:pt modelId="{052CD2CD-95A8-4C14-8816-322CAF11EFF3}" type="parTrans" cxnId="{E6564C94-F670-4368-98EB-97257D9A6593}">
      <dgm:prSet/>
      <dgm:spPr/>
      <dgm:t>
        <a:bodyPr/>
        <a:lstStyle/>
        <a:p>
          <a:endParaRPr lang="en-US"/>
        </a:p>
      </dgm:t>
    </dgm:pt>
    <dgm:pt modelId="{6A80CA34-BEDB-41C6-ACC4-1E5891EFDB1D}" type="sibTrans" cxnId="{E6564C94-F670-4368-98EB-97257D9A6593}">
      <dgm:prSet/>
      <dgm:spPr/>
      <dgm:t>
        <a:bodyPr/>
        <a:lstStyle/>
        <a:p>
          <a:endParaRPr lang="en-US"/>
        </a:p>
      </dgm:t>
    </dgm:pt>
    <dgm:pt modelId="{79375A11-CAA2-415C-88DE-35183E3015C3}">
      <dgm:prSet/>
      <dgm:spPr/>
      <dgm:t>
        <a:bodyPr/>
        <a:lstStyle/>
        <a:p>
          <a:r>
            <a:rPr lang="en-US"/>
            <a:t>Before reading any of the options, how would you answer this question?</a:t>
          </a:r>
        </a:p>
      </dgm:t>
    </dgm:pt>
    <dgm:pt modelId="{86E2D5EB-E5A5-4CD5-B329-5C91B652917C}" type="parTrans" cxnId="{418E4C3F-D8AF-4EB0-AF49-F51E41788D90}">
      <dgm:prSet/>
      <dgm:spPr/>
      <dgm:t>
        <a:bodyPr/>
        <a:lstStyle/>
        <a:p>
          <a:endParaRPr lang="en-US"/>
        </a:p>
      </dgm:t>
    </dgm:pt>
    <dgm:pt modelId="{C412FB5A-9114-4677-82BD-072656164C03}" type="sibTrans" cxnId="{418E4C3F-D8AF-4EB0-AF49-F51E41788D90}">
      <dgm:prSet/>
      <dgm:spPr/>
      <dgm:t>
        <a:bodyPr/>
        <a:lstStyle/>
        <a:p>
          <a:endParaRPr lang="en-US"/>
        </a:p>
      </dgm:t>
    </dgm:pt>
    <dgm:pt modelId="{349C475A-CBE4-4200-A053-5625D4496C56}">
      <dgm:prSet/>
      <dgm:spPr/>
      <dgm:t>
        <a:bodyPr/>
        <a:lstStyle/>
        <a:p>
          <a:r>
            <a:rPr lang="en-US"/>
            <a:t>Select the response that is closest to your prediction</a:t>
          </a:r>
        </a:p>
      </dgm:t>
    </dgm:pt>
    <dgm:pt modelId="{281FDC89-8637-4FB3-AB75-D1ABA5DE545D}" type="parTrans" cxnId="{3FDB51C4-6ED7-463E-97E1-EFF8BF359520}">
      <dgm:prSet/>
      <dgm:spPr/>
      <dgm:t>
        <a:bodyPr/>
        <a:lstStyle/>
        <a:p>
          <a:endParaRPr lang="en-US"/>
        </a:p>
      </dgm:t>
    </dgm:pt>
    <dgm:pt modelId="{6F12067A-9FBB-4D45-B801-7149ECE85300}" type="sibTrans" cxnId="{3FDB51C4-6ED7-463E-97E1-EFF8BF359520}">
      <dgm:prSet/>
      <dgm:spPr/>
      <dgm:t>
        <a:bodyPr/>
        <a:lstStyle/>
        <a:p>
          <a:endParaRPr lang="en-US"/>
        </a:p>
      </dgm:t>
    </dgm:pt>
    <dgm:pt modelId="{EBE5B94D-F5B7-DC44-B8E6-1EC3A0B76495}" type="pres">
      <dgm:prSet presAssocID="{06026C8E-6198-4712-9E94-9AE4896103B3}" presName="linear" presStyleCnt="0">
        <dgm:presLayoutVars>
          <dgm:animLvl val="lvl"/>
          <dgm:resizeHandles val="exact"/>
        </dgm:presLayoutVars>
      </dgm:prSet>
      <dgm:spPr/>
    </dgm:pt>
    <dgm:pt modelId="{79CE502F-2E38-1C4C-9C9D-4B07F2EC9220}" type="pres">
      <dgm:prSet presAssocID="{6C40EEAC-2490-4D9B-A32C-1497B92DF01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959B39-C648-DF40-A870-4FCE5293A1C6}" type="pres">
      <dgm:prSet presAssocID="{6A80CA34-BEDB-41C6-ACC4-1E5891EFDB1D}" presName="spacer" presStyleCnt="0"/>
      <dgm:spPr/>
    </dgm:pt>
    <dgm:pt modelId="{A5E322B0-E2AE-0B42-A413-8D0D31A18303}" type="pres">
      <dgm:prSet presAssocID="{79375A11-CAA2-415C-88DE-35183E3015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DDCE0A-6C4D-9849-AE7E-37183F2AB9E6}" type="pres">
      <dgm:prSet presAssocID="{C412FB5A-9114-4677-82BD-072656164C03}" presName="spacer" presStyleCnt="0"/>
      <dgm:spPr/>
    </dgm:pt>
    <dgm:pt modelId="{E5F77486-E89C-E84A-9FB2-F393D94D4D52}" type="pres">
      <dgm:prSet presAssocID="{349C475A-CBE4-4200-A053-5625D4496C5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2E3505-81CF-A944-A4E7-00EBEA29D1C5}" type="presOf" srcId="{6C40EEAC-2490-4D9B-A32C-1497B92DF015}" destId="{79CE502F-2E38-1C4C-9C9D-4B07F2EC9220}" srcOrd="0" destOrd="0" presId="urn:microsoft.com/office/officeart/2005/8/layout/vList2"/>
    <dgm:cxn modelId="{4BA8C225-F2F9-7842-9189-9E07ABE922FE}" type="presOf" srcId="{06026C8E-6198-4712-9E94-9AE4896103B3}" destId="{EBE5B94D-F5B7-DC44-B8E6-1EC3A0B76495}" srcOrd="0" destOrd="0" presId="urn:microsoft.com/office/officeart/2005/8/layout/vList2"/>
    <dgm:cxn modelId="{418E4C3F-D8AF-4EB0-AF49-F51E41788D90}" srcId="{06026C8E-6198-4712-9E94-9AE4896103B3}" destId="{79375A11-CAA2-415C-88DE-35183E3015C3}" srcOrd="1" destOrd="0" parTransId="{86E2D5EB-E5A5-4CD5-B329-5C91B652917C}" sibTransId="{C412FB5A-9114-4677-82BD-072656164C03}"/>
    <dgm:cxn modelId="{E6564C94-F670-4368-98EB-97257D9A6593}" srcId="{06026C8E-6198-4712-9E94-9AE4896103B3}" destId="{6C40EEAC-2490-4D9B-A32C-1497B92DF015}" srcOrd="0" destOrd="0" parTransId="{052CD2CD-95A8-4C14-8816-322CAF11EFF3}" sibTransId="{6A80CA34-BEDB-41C6-ACC4-1E5891EFDB1D}"/>
    <dgm:cxn modelId="{AA1503BF-BA10-4244-AD29-B8CFE4F2DF00}" type="presOf" srcId="{79375A11-CAA2-415C-88DE-35183E3015C3}" destId="{A5E322B0-E2AE-0B42-A413-8D0D31A18303}" srcOrd="0" destOrd="0" presId="urn:microsoft.com/office/officeart/2005/8/layout/vList2"/>
    <dgm:cxn modelId="{3A0B62BF-FFC0-3E49-8752-3DEF9F09AC43}" type="presOf" srcId="{349C475A-CBE4-4200-A053-5625D4496C56}" destId="{E5F77486-E89C-E84A-9FB2-F393D94D4D52}" srcOrd="0" destOrd="0" presId="urn:microsoft.com/office/officeart/2005/8/layout/vList2"/>
    <dgm:cxn modelId="{3FDB51C4-6ED7-463E-97E1-EFF8BF359520}" srcId="{06026C8E-6198-4712-9E94-9AE4896103B3}" destId="{349C475A-CBE4-4200-A053-5625D4496C56}" srcOrd="2" destOrd="0" parTransId="{281FDC89-8637-4FB3-AB75-D1ABA5DE545D}" sibTransId="{6F12067A-9FBB-4D45-B801-7149ECE85300}"/>
    <dgm:cxn modelId="{BE700681-7811-CC4D-B50F-0F4AAD4CD452}" type="presParOf" srcId="{EBE5B94D-F5B7-DC44-B8E6-1EC3A0B76495}" destId="{79CE502F-2E38-1C4C-9C9D-4B07F2EC9220}" srcOrd="0" destOrd="0" presId="urn:microsoft.com/office/officeart/2005/8/layout/vList2"/>
    <dgm:cxn modelId="{CC142B96-36AF-4047-B56C-500D0522E885}" type="presParOf" srcId="{EBE5B94D-F5B7-DC44-B8E6-1EC3A0B76495}" destId="{50959B39-C648-DF40-A870-4FCE5293A1C6}" srcOrd="1" destOrd="0" presId="urn:microsoft.com/office/officeart/2005/8/layout/vList2"/>
    <dgm:cxn modelId="{8983E8EB-918F-1B4F-A304-3733A7CEF78D}" type="presParOf" srcId="{EBE5B94D-F5B7-DC44-B8E6-1EC3A0B76495}" destId="{A5E322B0-E2AE-0B42-A413-8D0D31A18303}" srcOrd="2" destOrd="0" presId="urn:microsoft.com/office/officeart/2005/8/layout/vList2"/>
    <dgm:cxn modelId="{1C451D64-4934-0745-9F96-712BC1AE32C7}" type="presParOf" srcId="{EBE5B94D-F5B7-DC44-B8E6-1EC3A0B76495}" destId="{60DDCE0A-6C4D-9849-AE7E-37183F2AB9E6}" srcOrd="3" destOrd="0" presId="urn:microsoft.com/office/officeart/2005/8/layout/vList2"/>
    <dgm:cxn modelId="{C4FB0491-F7DC-5444-B6B6-0136AA5BCE9F}" type="presParOf" srcId="{EBE5B94D-F5B7-DC44-B8E6-1EC3A0B76495}" destId="{E5F77486-E89C-E84A-9FB2-F393D94D4D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60C68-A687-3448-A377-931B3A64E5E3}">
      <dsp:nvSpPr>
        <dsp:cNvPr id="0" name=""/>
        <dsp:cNvSpPr/>
      </dsp:nvSpPr>
      <dsp:spPr>
        <a:xfrm>
          <a:off x="0" y="0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Midterm Exam Practice</a:t>
          </a:r>
        </a:p>
      </dsp:txBody>
      <dsp:txXfrm>
        <a:off x="48689" y="48689"/>
        <a:ext cx="3996602" cy="1565001"/>
      </dsp:txXfrm>
    </dsp:sp>
    <dsp:sp modelId="{BF07C8CA-B7B6-744A-9C1E-BB30EB64A54C}">
      <dsp:nvSpPr>
        <dsp:cNvPr id="0" name=""/>
        <dsp:cNvSpPr/>
      </dsp:nvSpPr>
      <dsp:spPr>
        <a:xfrm>
          <a:off x="510920" y="1939442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747215"/>
            <a:satOff val="-10594"/>
            <a:lumOff val="-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Preparing for the Exam</a:t>
          </a:r>
        </a:p>
      </dsp:txBody>
      <dsp:txXfrm>
        <a:off x="559609" y="1988131"/>
        <a:ext cx="4101592" cy="1565001"/>
      </dsp:txXfrm>
    </dsp:sp>
    <dsp:sp modelId="{57F6CC65-87FE-8843-BA18-BF4321588205}">
      <dsp:nvSpPr>
        <dsp:cNvPr id="0" name=""/>
        <dsp:cNvSpPr/>
      </dsp:nvSpPr>
      <dsp:spPr>
        <a:xfrm>
          <a:off x="1021841" y="3878884"/>
          <a:ext cx="5790438" cy="1662379"/>
        </a:xfrm>
        <a:prstGeom prst="roundRect">
          <a:avLst>
            <a:gd name="adj" fmla="val 10000"/>
          </a:avLst>
        </a:prstGeom>
        <a:solidFill>
          <a:schemeClr val="accent2">
            <a:hueOff val="1494430"/>
            <a:satOff val="-21188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Types of Test Questions</a:t>
          </a:r>
        </a:p>
      </dsp:txBody>
      <dsp:txXfrm>
        <a:off x="1070530" y="3927573"/>
        <a:ext cx="4101592" cy="1565001"/>
      </dsp:txXfrm>
    </dsp:sp>
    <dsp:sp modelId="{9980E41E-952B-BD42-8F51-8A932FF8E2DE}">
      <dsp:nvSpPr>
        <dsp:cNvPr id="0" name=""/>
        <dsp:cNvSpPr/>
      </dsp:nvSpPr>
      <dsp:spPr>
        <a:xfrm>
          <a:off x="4709891" y="126063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53014" y="1260637"/>
        <a:ext cx="594300" cy="813111"/>
      </dsp:txXfrm>
    </dsp:sp>
    <dsp:sp modelId="{AA932414-FB50-B54F-B829-6592DE463AEF}">
      <dsp:nvSpPr>
        <dsp:cNvPr id="0" name=""/>
        <dsp:cNvSpPr/>
      </dsp:nvSpPr>
      <dsp:spPr>
        <a:xfrm>
          <a:off x="5220812" y="3188997"/>
          <a:ext cx="1080546" cy="108054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00972"/>
            <a:satOff val="-18233"/>
            <a:lumOff val="-14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00972"/>
              <a:satOff val="-18233"/>
              <a:lumOff val="-14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63935" y="3188997"/>
        <a:ext cx="594300" cy="8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B0576-85C7-424F-8CBB-E68B4EBFCF6E}">
      <dsp:nvSpPr>
        <dsp:cNvPr id="0" name=""/>
        <dsp:cNvSpPr/>
      </dsp:nvSpPr>
      <dsp:spPr>
        <a:xfrm>
          <a:off x="0" y="0"/>
          <a:ext cx="6830568" cy="54406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Often times these questions come with clues that make answering them a bit easier. </a:t>
          </a:r>
        </a:p>
      </dsp:txBody>
      <dsp:txXfrm>
        <a:off x="0" y="0"/>
        <a:ext cx="6830568" cy="2937967"/>
      </dsp:txXfrm>
    </dsp:sp>
    <dsp:sp modelId="{77519D5F-3CAA-D746-8F37-65D608F21374}">
      <dsp:nvSpPr>
        <dsp:cNvPr id="0" name=""/>
        <dsp:cNvSpPr/>
      </dsp:nvSpPr>
      <dsp:spPr>
        <a:xfrm>
          <a:off x="0" y="2829153"/>
          <a:ext cx="3415283" cy="25027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Look for terms like “always” or “never” or any terms that imply an </a:t>
          </a:r>
          <a:r>
            <a:rPr lang="en-US" sz="2300" i="1" kern="1200"/>
            <a:t>extreme </a:t>
          </a:r>
          <a:r>
            <a:rPr lang="en-US" sz="2300" kern="1200"/>
            <a:t>or </a:t>
          </a:r>
          <a:r>
            <a:rPr lang="en-US" sz="2300" i="1" kern="1200"/>
            <a:t>absolute</a:t>
          </a:r>
          <a:r>
            <a:rPr lang="en-US" sz="2300" kern="1200"/>
            <a:t> position/statement</a:t>
          </a:r>
        </a:p>
      </dsp:txBody>
      <dsp:txXfrm>
        <a:off x="0" y="2829153"/>
        <a:ext cx="3415283" cy="2502712"/>
      </dsp:txXfrm>
    </dsp:sp>
    <dsp:sp modelId="{33143061-9E92-DB44-A5DF-C28D3DD0304E}">
      <dsp:nvSpPr>
        <dsp:cNvPr id="0" name=""/>
        <dsp:cNvSpPr/>
      </dsp:nvSpPr>
      <dsp:spPr>
        <a:xfrm>
          <a:off x="3415284" y="2829153"/>
          <a:ext cx="3415283" cy="250271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Typically rely on recalling information, rather than critical thinking.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This means DON’T overthink these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HOWEVER, you should always read these questions very carefully</a:t>
          </a:r>
        </a:p>
      </dsp:txBody>
      <dsp:txXfrm>
        <a:off x="3415284" y="2829153"/>
        <a:ext cx="3415283" cy="25027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1617B-00BD-DF40-B97A-264484899C29}">
      <dsp:nvSpPr>
        <dsp:cNvPr id="0" name=""/>
        <dsp:cNvSpPr/>
      </dsp:nvSpPr>
      <dsp:spPr>
        <a:xfrm>
          <a:off x="0" y="19263"/>
          <a:ext cx="6589260" cy="25508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Similar to true/false, these usually rely on recall</a:t>
          </a:r>
        </a:p>
      </dsp:txBody>
      <dsp:txXfrm>
        <a:off x="124524" y="143787"/>
        <a:ext cx="6340212" cy="2301844"/>
      </dsp:txXfrm>
    </dsp:sp>
    <dsp:sp modelId="{0A5AAAAC-E184-5D43-919C-841AF2CB72FC}">
      <dsp:nvSpPr>
        <dsp:cNvPr id="0" name=""/>
        <dsp:cNvSpPr/>
      </dsp:nvSpPr>
      <dsp:spPr>
        <a:xfrm>
          <a:off x="0" y="2673836"/>
          <a:ext cx="6589260" cy="255089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BUT these questions may ask you to select the BEST answer, and may include several correct-</a:t>
          </a:r>
          <a:r>
            <a:rPr lang="en-US" sz="3600" kern="1200" dirty="0" err="1"/>
            <a:t>ish</a:t>
          </a:r>
          <a:r>
            <a:rPr lang="en-US" sz="3600" kern="1200" dirty="0"/>
            <a:t> options</a:t>
          </a:r>
        </a:p>
      </dsp:txBody>
      <dsp:txXfrm>
        <a:off x="124524" y="2798360"/>
        <a:ext cx="6340212" cy="2301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E502F-2E38-1C4C-9C9D-4B07F2EC9220}">
      <dsp:nvSpPr>
        <dsp:cNvPr id="0" name=""/>
        <dsp:cNvSpPr/>
      </dsp:nvSpPr>
      <dsp:spPr>
        <a:xfrm>
          <a:off x="0" y="682946"/>
          <a:ext cx="6589260" cy="12331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Read the question and cover up the possible answers.</a:t>
          </a:r>
        </a:p>
      </dsp:txBody>
      <dsp:txXfrm>
        <a:off x="60199" y="743145"/>
        <a:ext cx="6468862" cy="1112781"/>
      </dsp:txXfrm>
    </dsp:sp>
    <dsp:sp modelId="{A5E322B0-E2AE-0B42-A413-8D0D31A18303}">
      <dsp:nvSpPr>
        <dsp:cNvPr id="0" name=""/>
        <dsp:cNvSpPr/>
      </dsp:nvSpPr>
      <dsp:spPr>
        <a:xfrm>
          <a:off x="0" y="2005406"/>
          <a:ext cx="6589260" cy="12331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Before reading any of the options, how would you answer this question?</a:t>
          </a:r>
        </a:p>
      </dsp:txBody>
      <dsp:txXfrm>
        <a:off x="60199" y="2065605"/>
        <a:ext cx="6468862" cy="1112781"/>
      </dsp:txXfrm>
    </dsp:sp>
    <dsp:sp modelId="{E5F77486-E89C-E84A-9FB2-F393D94D4D52}">
      <dsp:nvSpPr>
        <dsp:cNvPr id="0" name=""/>
        <dsp:cNvSpPr/>
      </dsp:nvSpPr>
      <dsp:spPr>
        <a:xfrm>
          <a:off x="0" y="3327866"/>
          <a:ext cx="6589260" cy="12331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Select the response that is closest to your prediction</a:t>
          </a:r>
        </a:p>
      </dsp:txBody>
      <dsp:txXfrm>
        <a:off x="60199" y="3388065"/>
        <a:ext cx="6468862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76B19-0838-8C4D-B14B-B8FF30AA76AE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3D314-1F5A-AB4E-ABE7-9C5E0CD19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7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3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0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5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3D314-1F5A-AB4E-ABE7-9C5E0CD19E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06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4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10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8F11-2684-4740-BC6A-5B28D7425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6DE86-33F3-1F4E-B030-A489244DC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3234B-6643-DD4F-867F-DC36B47A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80B01-B120-1948-AA88-45DDDC52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12C2A-01C4-784B-97FB-771B55F4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9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401A-7AEE-0A4E-98F4-5AA58513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4EE08-70C7-A948-9517-B76C5894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22F7F-ED1A-B740-ADFE-BC755CC6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41638-0D62-5E46-B504-AC1E6306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B7A3-FA99-1C4C-8FAD-52016F49A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FE92-3ECF-4046-B071-6F1D07A4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2C47B-F9F0-2444-8C4A-12135A8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77B40-F926-2848-8A6F-541A339B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B83FE-374F-1343-B734-DF711EC1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7A6B-E93B-DC4A-BB97-046BD17C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A624-0BEF-E74F-8EB9-F01D0177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3F34-13CF-1547-A790-D2CAAA80D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7FE53-F8B2-7E40-A076-975B5DDF5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47FD-E4BC-A343-BD8F-1747A0D7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0E31C-FFD1-A940-842A-D5B6B5FC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D0B28-02C3-6E46-B8D5-CA6D1694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3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E274-9C29-DD42-9A5C-AE04D8AD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BF381-6E71-604F-8C34-BE71BB2A9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CC67F-7F72-BB42-9D2D-4D1BC4BEF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9E04E5-8F7B-3040-8461-4F7FE669C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D8E56-F66F-B949-A987-B35FE011D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72F8F-BCBD-A445-8622-8756E440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B916E-CD08-F24E-B0C6-8199191E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2C7DA-BC55-F343-B638-13833C14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D56D-F38B-5042-AA05-CA220056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856FA-8939-9848-BD36-4930B71C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DF924-641C-4249-819C-518DABE2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45578-1209-A643-AA8B-8E89F9E7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76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32846-8A4E-AF4E-9808-6AE240E8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30AFE-877A-D348-918D-3BD47B34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92702-6D7F-134B-95E7-CFD1F867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01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7B4D-729F-A648-9628-05089D51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D0CE4-6AFD-8545-BABF-42017AF8F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673A1-ABA7-5349-82D7-DC5BD0CF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C5121-D7B1-1144-83CC-103AA3A7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8E65F-F7E9-C64C-BFCF-56D54EB6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DE6E3-BEE3-3D48-A9C4-4BEB2497B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0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0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BC0E-50A0-6E47-A3B9-13F068BB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648CD-0129-CE43-A662-58A9EA493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F0E15-336A-1E4D-ABF5-24860CA01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F7A76-B5EA-D243-89B1-35712E84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D2A89-7C62-9A4B-A334-C22F9E27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DA233-C575-144D-9D1F-FEE06D4A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0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29A5-3785-D447-A7FA-7B94874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E8463-E458-714C-BA5A-F2EA28041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C09AD-C744-1E49-B89E-FD4424FF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915CD-094D-C14C-9833-AB0EF8AE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71FE-30A3-784B-A52C-AD8C039D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8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0BF52-F17B-9241-B5D0-D32A82213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21EC1-75CB-1540-AFA1-DD636B1E0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F17BA-41F1-8848-A076-66B374B6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82C0-D4EA-DB40-8EF0-4F7394E6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96E33-5C8B-4F42-8B2F-7D7535A3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8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7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4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8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1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5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D6D83-578C-D54A-9AFC-8BE96C6B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8CA33-18BC-0549-BA40-A559D1A05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0119E-A8C7-BE49-AF5F-5FDC658B3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289C-F965-FA46-96B5-AEB6E9F2C23B}" type="datetimeFigureOut">
              <a:rPr lang="en-US" smtClean="0"/>
              <a:t>9/28/21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6887-5E6E-9D4F-96B0-673054654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1C27-AFD8-6248-A516-A52B8FB83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5A53-33EA-204D-983D-99882B648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1B00-1B0D-334A-A10C-3A81EB289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90" y="1280035"/>
            <a:ext cx="4857650" cy="2449002"/>
          </a:xfrm>
          <a:solidFill>
            <a:schemeClr val="bg1">
              <a:alpha val="4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RDG 1300_P07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A4A98-0506-9E45-8BDB-5C804CB5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3518850" cy="1481328"/>
          </a:xfrm>
          <a:solidFill>
            <a:schemeClr val="bg1">
              <a:alpha val="62897"/>
            </a:schemeClr>
          </a:solidFill>
        </p:spPr>
        <p:txBody>
          <a:bodyPr/>
          <a:lstStyle/>
          <a:p>
            <a:r>
              <a:rPr lang="en-US" dirty="0"/>
              <a:t>Tuesday, 9.28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DC18D-7D8B-9D4E-A18F-85A3A690917D}"/>
              </a:ext>
            </a:extLst>
          </p:cNvPr>
          <p:cNvSpPr txBox="1"/>
          <p:nvPr/>
        </p:nvSpPr>
        <p:spPr>
          <a:xfrm>
            <a:off x="5938788" y="3496461"/>
            <a:ext cx="6102160" cy="224676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For class today you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have completed Expansion #2: Metacognitive Reading Reflection Paper </a:t>
            </a:r>
          </a:p>
          <a:p>
            <a:r>
              <a:rPr lang="en-US" sz="2000" b="1" dirty="0"/>
              <a:t>When class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up a word document or have a pen and paper ready – something where you can quickly take notes for the Exam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FDBE9C-E7B5-0B46-8076-EA269FFA53D4}"/>
              </a:ext>
            </a:extLst>
          </p:cNvPr>
          <p:cNvSpPr txBox="1"/>
          <p:nvPr/>
        </p:nvSpPr>
        <p:spPr>
          <a:xfrm>
            <a:off x="8851967" y="473211"/>
            <a:ext cx="285911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NOTE: I can’t require masks or vaccines in this class, but university leadership recommends both so that we can remain in-person this semester</a:t>
            </a:r>
          </a:p>
        </p:txBody>
      </p:sp>
    </p:spTree>
    <p:extLst>
      <p:ext uri="{BB962C8B-B14F-4D97-AF65-F5344CB8AC3E}">
        <p14:creationId xmlns:p14="http://schemas.microsoft.com/office/powerpoint/2010/main" val="372899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C87C1-68C6-9346-845E-3F350B05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Multiple Choice Strategy #2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26794-88D0-F34E-A9C8-451D8266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Be skeptical of answers with “100 percent” or ”0 percent” words</a:t>
            </a:r>
          </a:p>
          <a:p>
            <a:pPr lvl="1"/>
            <a:r>
              <a:rPr lang="en-US" dirty="0"/>
              <a:t>All/Never</a:t>
            </a:r>
          </a:p>
          <a:p>
            <a:pPr lvl="1"/>
            <a:r>
              <a:rPr lang="en-US" dirty="0"/>
              <a:t>No/none</a:t>
            </a:r>
          </a:p>
          <a:p>
            <a:pPr lvl="1"/>
            <a:r>
              <a:rPr lang="en-US" dirty="0"/>
              <a:t>Every</a:t>
            </a:r>
          </a:p>
          <a:p>
            <a:pPr lvl="1"/>
            <a:r>
              <a:rPr lang="en-US" dirty="0"/>
              <a:t>Always</a:t>
            </a:r>
          </a:p>
          <a:p>
            <a:pPr lvl="1"/>
            <a:r>
              <a:rPr lang="en-US" dirty="0"/>
              <a:t>Must</a:t>
            </a:r>
          </a:p>
          <a:p>
            <a:pPr lvl="1"/>
            <a:r>
              <a:rPr lang="en-US" dirty="0"/>
              <a:t>Only</a:t>
            </a:r>
          </a:p>
          <a:p>
            <a:pPr marL="457200" lvl="1" indent="0">
              <a:buNone/>
            </a:pPr>
            <a:r>
              <a:rPr lang="en-US" dirty="0"/>
              <a:t>Ex: “How does James feel about pickles?” </a:t>
            </a:r>
          </a:p>
          <a:p>
            <a:pPr marL="457200" lvl="1" indent="0">
              <a:buNone/>
            </a:pPr>
            <a:r>
              <a:rPr lang="en-US" dirty="0"/>
              <a:t>a.) All pickles belong in the garbage</a:t>
            </a:r>
          </a:p>
          <a:p>
            <a:pPr marL="457200" lvl="1" indent="0">
              <a:buNone/>
            </a:pPr>
            <a:r>
              <a:rPr lang="en-US" dirty="0"/>
              <a:t>b.) Most pickles are gross, but homemade pickles are usually okay</a:t>
            </a:r>
          </a:p>
          <a:p>
            <a:pPr marL="457200" lvl="1" indent="0">
              <a:buNone/>
            </a:pPr>
            <a:r>
              <a:rPr lang="en-US" dirty="0"/>
              <a:t>c.) James never turns down a pickle </a:t>
            </a:r>
          </a:p>
          <a:p>
            <a:pPr marL="457200" lvl="1" indent="0">
              <a:buNone/>
            </a:pPr>
            <a:r>
              <a:rPr lang="en-US" dirty="0"/>
              <a:t>d.) Pickles are the only food that James likes to eat on a hamburger </a:t>
            </a:r>
          </a:p>
          <a:p>
            <a:pPr marL="457200" lvl="1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7944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2F4FC-8467-3748-8AAC-4ADB98A3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100"/>
              <a:t>Multiple Choice Strategy #3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0D61F-6545-CC4B-88E3-A113F459E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69"/>
            <a:ext cx="4702848" cy="4480725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200" dirty="0"/>
              <a:t>If two options are synonymous (mean the same thing), they are BOTH incorrect, unless the question allows you to select multiple answers. </a:t>
            </a:r>
          </a:p>
          <a:p>
            <a:pPr lvl="1"/>
            <a:r>
              <a:rPr lang="en-US" sz="2200" dirty="0"/>
              <a:t>A good strategy for tricky questions is to group possible answers and try to figure out whether or not two answers are synonymous or mutually exclusive</a:t>
            </a:r>
          </a:p>
          <a:p>
            <a:pPr marL="457200" lvl="1" indent="0">
              <a:buNone/>
            </a:pPr>
            <a:r>
              <a:rPr lang="en-US" sz="2200" dirty="0"/>
              <a:t>Ex: “Why does James have so many cats?”</a:t>
            </a:r>
          </a:p>
          <a:p>
            <a:pPr marL="914400" lvl="1" indent="-457200">
              <a:buAutoNum type="alphaLcParenR"/>
            </a:pPr>
            <a:r>
              <a:rPr lang="en-US" sz="2200" dirty="0"/>
              <a:t>Because he never developed social skills with humans </a:t>
            </a:r>
          </a:p>
          <a:p>
            <a:pPr marL="914400" lvl="1" indent="-457200">
              <a:buAutoNum type="alphaLcParenR"/>
            </a:pPr>
            <a:r>
              <a:rPr lang="en-US" sz="2200" dirty="0"/>
              <a:t>Because James is really just a bunch of cats wearing people clothes and a realistic human mask </a:t>
            </a:r>
          </a:p>
          <a:p>
            <a:pPr marL="914400" lvl="1" indent="-457200">
              <a:buAutoNum type="alphaLcParenR"/>
            </a:pPr>
            <a:r>
              <a:rPr lang="en-US" sz="2200" dirty="0"/>
              <a:t>Because James isn’t good at making human friends</a:t>
            </a:r>
          </a:p>
          <a:p>
            <a:pPr marL="914400" lvl="1" indent="-457200">
              <a:buAutoNum type="alphaLcParenR"/>
            </a:pPr>
            <a:r>
              <a:rPr lang="en-US" sz="2200" dirty="0"/>
              <a:t>For tax purposes </a:t>
            </a:r>
          </a:p>
          <a:p>
            <a:pPr marL="914400" lvl="1" indent="-457200">
              <a:buAutoNum type="alphaLcParenR"/>
            </a:pPr>
            <a:r>
              <a:rPr lang="en-US" sz="2200" dirty="0"/>
              <a:t>All of the above </a:t>
            </a:r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7299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1B1FE-CF11-494D-A9E6-D0BD6CFB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100"/>
              <a:t>Multiple Choice Strategy #4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E07D7-383C-274E-B332-DB686658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“All of the above” is not ALWAYS the right answer</a:t>
            </a:r>
          </a:p>
          <a:p>
            <a:pPr lvl="1"/>
            <a:r>
              <a:rPr lang="en-US" dirty="0"/>
              <a:t>If one response is obviously incorrect, you can’t select ”all of the above”</a:t>
            </a:r>
          </a:p>
          <a:p>
            <a:pPr lvl="1"/>
            <a:r>
              <a:rPr lang="en-US" dirty="0"/>
              <a:t>However, if two responses seem correct, and you’re not sure about the other one, “all of the above” might be a good guess</a:t>
            </a:r>
          </a:p>
        </p:txBody>
      </p:sp>
    </p:spTree>
    <p:extLst>
      <p:ext uri="{BB962C8B-B14F-4D97-AF65-F5344CB8AC3E}">
        <p14:creationId xmlns:p14="http://schemas.microsoft.com/office/powerpoint/2010/main" val="131001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584EA-98A6-C340-BF62-DAFFC254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100" dirty="0"/>
              <a:t>Multiple Choice Strategy #5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04E9B-FB7C-8840-9961-25E5C99C1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/>
              <a:t>If you’re </a:t>
            </a:r>
            <a:r>
              <a:rPr lang="en-US" sz="2400" i="1"/>
              <a:t>really </a:t>
            </a:r>
            <a:r>
              <a:rPr lang="en-US" sz="2400"/>
              <a:t>not sure about an answer, mark it and move on. </a:t>
            </a:r>
            <a:r>
              <a:rPr lang="en-US" sz="2400" i="1"/>
              <a:t>Sometimes</a:t>
            </a:r>
            <a:r>
              <a:rPr lang="en-US" sz="2400"/>
              <a:t> a test author will mess up and imply the correct answer accidentally later on. </a:t>
            </a:r>
          </a:p>
        </p:txBody>
      </p:sp>
    </p:spTree>
    <p:extLst>
      <p:ext uri="{BB962C8B-B14F-4D97-AF65-F5344CB8AC3E}">
        <p14:creationId xmlns:p14="http://schemas.microsoft.com/office/powerpoint/2010/main" val="253770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6F0C4-42B1-0443-B6F2-FBF8A627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100"/>
              <a:t>Multiple Choice (Bonus)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4A5E1-050C-AC49-B9C6-4B596472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000" dirty="0"/>
              <a:t>Instructor errors</a:t>
            </a:r>
          </a:p>
          <a:p>
            <a:r>
              <a:rPr lang="en-US" sz="2000" dirty="0"/>
              <a:t>Sometimes instructors (or their graduate assistants) are asked to come up with multiple choice exams on very short notice. </a:t>
            </a:r>
          </a:p>
          <a:p>
            <a:r>
              <a:rPr lang="en-US" sz="2000" i="1" dirty="0"/>
              <a:t>Correct </a:t>
            </a:r>
            <a:r>
              <a:rPr lang="en-US" sz="2000" dirty="0"/>
              <a:t>answers will usually be pulled directly from a text</a:t>
            </a:r>
          </a:p>
          <a:p>
            <a:r>
              <a:rPr lang="en-US" sz="2000" i="1" dirty="0"/>
              <a:t>Incorrect</a:t>
            </a:r>
            <a:r>
              <a:rPr lang="en-US" sz="2000" dirty="0"/>
              <a:t> or </a:t>
            </a:r>
            <a:r>
              <a:rPr lang="en-US" sz="2000" i="1" dirty="0"/>
              <a:t>dummy</a:t>
            </a:r>
            <a:r>
              <a:rPr lang="en-US" sz="2000" dirty="0"/>
              <a:t> answers are usually written by authors on the fly</a:t>
            </a:r>
          </a:p>
          <a:p>
            <a:pPr lvl="1"/>
            <a:r>
              <a:rPr lang="en-US" sz="2000" i="1" dirty="0"/>
              <a:t>Thus, these answers MAY be more likely to have grammatical/spelling errors, or rely on ridiculous ideas or emotional language</a:t>
            </a:r>
          </a:p>
        </p:txBody>
      </p:sp>
    </p:spTree>
    <p:extLst>
      <p:ext uri="{BB962C8B-B14F-4D97-AF65-F5344CB8AC3E}">
        <p14:creationId xmlns:p14="http://schemas.microsoft.com/office/powerpoint/2010/main" val="273600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9687-B088-6C4D-88EB-B36F509E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Short answer items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EA36E-1CD7-F74E-A4D8-FFF990B2C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Typically, these questions are also intended to test your recall of information</a:t>
            </a:r>
          </a:p>
          <a:p>
            <a:r>
              <a:rPr lang="en-US" sz="2000" dirty="0"/>
              <a:t>BUT these questions usually move a step forward to test your </a:t>
            </a:r>
            <a:r>
              <a:rPr lang="en-US" sz="2000" i="1" dirty="0"/>
              <a:t>comprehension</a:t>
            </a:r>
            <a:r>
              <a:rPr lang="en-US" sz="2000" dirty="0"/>
              <a:t> and often require you to put concepts in your own words, or explain your answers</a:t>
            </a:r>
          </a:p>
          <a:p>
            <a:r>
              <a:rPr lang="en-US" sz="2000" dirty="0"/>
              <a:t>Remember – the instructor thought this question was significant for a reason. Try to predict what that reason might have been. 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3743504-25A3-47D5-97AD-211FFDFCD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8" r="46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89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16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9A87F-3AEA-3145-8F63-FB17036A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52097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Essay/Long Answer Questions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232" y="623275"/>
            <a:ext cx="6896595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D463-C0C1-7E49-80AE-6362B7FEC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531" y="1714979"/>
            <a:ext cx="4859775" cy="3428042"/>
          </a:xfrm>
        </p:spPr>
        <p:txBody>
          <a:bodyPr anchor="ctr">
            <a:normAutofit/>
          </a:bodyPr>
          <a:lstStyle/>
          <a:p>
            <a:r>
              <a:rPr lang="en-US" sz="2400"/>
              <a:t>Typically, these questions take the most time. </a:t>
            </a:r>
          </a:p>
          <a:p>
            <a:r>
              <a:rPr lang="en-US" sz="2400"/>
              <a:t>Preread your exam if you can – make sure to allow for plenty of time to answer essay questions. </a:t>
            </a:r>
          </a:p>
        </p:txBody>
      </p:sp>
    </p:spTree>
    <p:extLst>
      <p:ext uri="{BB962C8B-B14F-4D97-AF65-F5344CB8AC3E}">
        <p14:creationId xmlns:p14="http://schemas.microsoft.com/office/powerpoint/2010/main" val="406379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46CC2-43BD-B942-BF83-77608942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 dirty="0"/>
              <a:t>Essay/Long Answer Questions - Drafting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B5B2D-5E5B-6C4E-B06E-0FBBEC103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If there are multiple questions, make sure to answer each of these questions </a:t>
            </a:r>
            <a:r>
              <a:rPr lang="en-US" sz="2400" i="1" dirty="0"/>
              <a:t>explicitly</a:t>
            </a:r>
            <a:r>
              <a:rPr lang="en-US" sz="2400" dirty="0"/>
              <a:t>. </a:t>
            </a:r>
          </a:p>
          <a:p>
            <a:r>
              <a:rPr lang="en-US" sz="2400" dirty="0"/>
              <a:t>Seriously (SERIOUSLY) you are much more likely to receive full credit if you plan out your answers first</a:t>
            </a:r>
          </a:p>
          <a:p>
            <a:r>
              <a:rPr lang="en-US" sz="2400" dirty="0"/>
              <a:t>5 paragraph essay IS relevant here 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7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D6A7-BD9B-B749-A9DC-B248A072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Essay/Long Answer Questions - Drafting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A032-5E0C-FD40-B244-14DCFC7046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If there are multiple questions, make sure to answer each of these questions </a:t>
            </a:r>
            <a:r>
              <a:rPr lang="en-US" i="1" dirty="0"/>
              <a:t>explicitly</a:t>
            </a:r>
            <a:r>
              <a:rPr lang="en-US" dirty="0"/>
              <a:t>. </a:t>
            </a:r>
          </a:p>
          <a:p>
            <a:r>
              <a:rPr lang="en-US" dirty="0"/>
              <a:t>Seriously (SERIOUSLY) are much more likely to receive full credit if you plan out your answers first</a:t>
            </a:r>
          </a:p>
          <a:p>
            <a:r>
              <a:rPr lang="en-US" dirty="0"/>
              <a:t>5 paragraph essay IS relevant here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06424-2D85-6347-990E-C36A3F8F9A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Example Outline</a:t>
            </a:r>
          </a:p>
          <a:p>
            <a:r>
              <a:rPr lang="en-US" dirty="0"/>
              <a:t>Claim (clear thesis statement that summarizes your answer in 1-2 sentences)</a:t>
            </a:r>
          </a:p>
          <a:p>
            <a:r>
              <a:rPr lang="en-US" dirty="0"/>
              <a:t>Evidence (specific examples from the texts that support your claim)</a:t>
            </a:r>
          </a:p>
          <a:p>
            <a:r>
              <a:rPr lang="en-US" dirty="0"/>
              <a:t>Explanation (analysis/your interpretation of the evidence to explain how it supports your claim)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52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1358-E7B9-A640-B1D1-BA301EA7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/>
              <a:t>Essay/Long Answer Questions -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14A03-2788-6248-B4F1-088B1B703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You probably won’t get </a:t>
            </a:r>
            <a:r>
              <a:rPr lang="en-US" sz="2000" i="1"/>
              <a:t>style </a:t>
            </a:r>
            <a:r>
              <a:rPr lang="en-US" sz="2000"/>
              <a:t>points for these responses. </a:t>
            </a:r>
          </a:p>
          <a:p>
            <a:pPr lvl="1"/>
            <a:r>
              <a:rPr lang="en-US" sz="2000"/>
              <a:t>Avoid flowery or overly dramatic language. Get to the point as fast as possible</a:t>
            </a:r>
          </a:p>
          <a:p>
            <a:pPr marL="457200" lvl="1" indent="0">
              <a:buNone/>
            </a:pPr>
            <a:endParaRPr lang="en-US" sz="2000"/>
          </a:p>
          <a:p>
            <a:r>
              <a:rPr lang="en-US" sz="2000"/>
              <a:t>Essays responses are usually graded with a rubric</a:t>
            </a:r>
          </a:p>
          <a:p>
            <a:pPr lvl="1"/>
            <a:r>
              <a:rPr lang="en-US" sz="2000"/>
              <a:t>A grader is probably checking off a list to make sure that you answer each portion of the question appropriately</a:t>
            </a:r>
          </a:p>
          <a:p>
            <a:r>
              <a:rPr lang="en-US" sz="2000"/>
              <a:t>Structure matters</a:t>
            </a:r>
          </a:p>
          <a:p>
            <a:pPr lvl="1"/>
            <a:r>
              <a:rPr lang="en-US" sz="2000"/>
              <a:t>Intro/thesis, Answer part 1, Answer part 2 (etc.),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76EDA-5DAE-3B4D-811D-76A4D7DF2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5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7322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ED6C6-71AA-4844-9906-1A7F2675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6CB1B2-BCB9-4381-AF4F-DFD753BF9F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87236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5477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9EA79-60A2-FE46-AC3F-F4049BBA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52097" cy="4480726"/>
          </a:xfrm>
        </p:spPr>
        <p:txBody>
          <a:bodyPr>
            <a:normAutofit/>
          </a:bodyPr>
          <a:lstStyle/>
          <a:p>
            <a:pPr algn="r"/>
            <a:r>
              <a:rPr lang="en-US" sz="4100" dirty="0"/>
              <a:t>Collaboration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232" y="623275"/>
            <a:ext cx="6896595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C8A1E-D86A-054E-AD84-2EA88F594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531" y="1714979"/>
            <a:ext cx="4859775" cy="342804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As a group, share your approach to the essay question that we did at the start of class. </a:t>
            </a:r>
          </a:p>
          <a:p>
            <a:r>
              <a:rPr lang="en-US" sz="2400" dirty="0"/>
              <a:t>Using the test-taking strategies that we discussed, restructure your answer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695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D0B88-FD49-6345-977E-C89BB27B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Midterm Exam Prep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B8FF7-6A36-E740-93D0-D397462AE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783" y="454546"/>
            <a:ext cx="3427283" cy="43638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Midterm Components</a:t>
            </a:r>
          </a:p>
          <a:p>
            <a:pPr lvl="1"/>
            <a:r>
              <a:rPr lang="en-US" dirty="0"/>
              <a:t>True/False</a:t>
            </a:r>
          </a:p>
          <a:p>
            <a:pPr lvl="1"/>
            <a:r>
              <a:rPr lang="en-US" dirty="0"/>
              <a:t>Vocabulary in context </a:t>
            </a:r>
          </a:p>
          <a:p>
            <a:pPr lvl="1"/>
            <a:r>
              <a:rPr lang="en-US" dirty="0"/>
              <a:t>Multiple choice + Explanation </a:t>
            </a:r>
          </a:p>
          <a:p>
            <a:pPr lvl="1"/>
            <a:r>
              <a:rPr lang="en-US" dirty="0"/>
              <a:t>Short-answer</a:t>
            </a:r>
          </a:p>
          <a:p>
            <a:pPr lvl="1"/>
            <a:r>
              <a:rPr lang="en-US" dirty="0"/>
              <a:t>Text Connections between “Too Fast to Be Female” and “The Urgency of Intersectionality”</a:t>
            </a:r>
          </a:p>
          <a:p>
            <a:pPr lvl="1"/>
            <a:r>
              <a:rPr lang="en-US" dirty="0"/>
              <a:t>Essay Response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FC325-FB2E-D146-9AA5-C4D71D7E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5" y="454545"/>
            <a:ext cx="3197701" cy="5624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What you can use</a:t>
            </a:r>
          </a:p>
          <a:p>
            <a:pPr lvl="1"/>
            <a:r>
              <a:rPr lang="en-US" sz="2000" dirty="0"/>
              <a:t>Your readings/the video (Open book!!!)</a:t>
            </a:r>
          </a:p>
          <a:p>
            <a:pPr lvl="1"/>
            <a:r>
              <a:rPr lang="en-US" sz="2000" dirty="0"/>
              <a:t>Your notes</a:t>
            </a:r>
          </a:p>
          <a:p>
            <a:pPr lvl="1"/>
            <a:r>
              <a:rPr lang="en-US" sz="2000" dirty="0"/>
              <a:t>Any Canvas resources/discussion posts, etc. </a:t>
            </a:r>
          </a:p>
          <a:p>
            <a:pPr marL="0" indent="0">
              <a:buNone/>
            </a:pPr>
            <a:r>
              <a:rPr lang="en-US" sz="2000" dirty="0"/>
              <a:t>What you need to know </a:t>
            </a:r>
          </a:p>
          <a:p>
            <a:pPr lvl="1"/>
            <a:r>
              <a:rPr lang="en-US" sz="2000" dirty="0"/>
              <a:t>Worth 50 points </a:t>
            </a:r>
          </a:p>
          <a:p>
            <a:pPr lvl="1"/>
            <a:r>
              <a:rPr lang="en-US" sz="2000" dirty="0"/>
              <a:t>We’ll take it in class on Wednesday</a:t>
            </a:r>
          </a:p>
          <a:p>
            <a:pPr lvl="1"/>
            <a:r>
              <a:rPr lang="en-US" sz="2000" dirty="0" err="1"/>
              <a:t>Pleasepleaseplease</a:t>
            </a:r>
            <a:r>
              <a:rPr lang="en-US" sz="2000" dirty="0"/>
              <a:t> let me know if you need any additional accommodations (Ex. extra time, quiet testing space). </a:t>
            </a:r>
          </a:p>
        </p:txBody>
      </p:sp>
    </p:spTree>
    <p:extLst>
      <p:ext uri="{BB962C8B-B14F-4D97-AF65-F5344CB8AC3E}">
        <p14:creationId xmlns:p14="http://schemas.microsoft.com/office/powerpoint/2010/main" val="1368777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lying on a ledge&#10;&#10;Description automatically generated with low confidence">
            <a:extLst>
              <a:ext uri="{FF2B5EF4-FFF2-40B4-BE49-F238E27FC236}">
                <a16:creationId xmlns:a16="http://schemas.microsoft.com/office/drawing/2014/main" id="{4A956E9C-26F9-3448-8B2E-3338829AD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1" r="27593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5715A-AB13-6D40-AC83-644219E7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For next time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5B9CC-1876-F84D-A28B-5A39DA82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281954" cy="3207258"/>
          </a:xfrm>
        </p:spPr>
        <p:txBody>
          <a:bodyPr anchor="t">
            <a:normAutofit/>
          </a:bodyPr>
          <a:lstStyle/>
          <a:p>
            <a:r>
              <a:rPr lang="en-US" sz="2800" dirty="0">
                <a:sym typeface="Wingdings" pitchFamily="2" charset="2"/>
              </a:rPr>
              <a:t>Prepare for Midterm Exam</a:t>
            </a:r>
          </a:p>
          <a:p>
            <a:pPr lvl="1"/>
            <a:r>
              <a:rPr lang="en-US" sz="2400" dirty="0">
                <a:sym typeface="Wingdings" pitchFamily="2" charset="2"/>
              </a:rPr>
              <a:t>Bring Laptops</a:t>
            </a:r>
          </a:p>
          <a:p>
            <a:pPr lvl="1"/>
            <a:r>
              <a:rPr lang="en-US" sz="2400" dirty="0">
                <a:sym typeface="Wingdings" pitchFamily="2" charset="2"/>
              </a:rPr>
              <a:t>Have access to readings </a:t>
            </a:r>
          </a:p>
          <a:p>
            <a:pPr lvl="1"/>
            <a:r>
              <a:rPr lang="en-US" sz="2400" dirty="0">
                <a:sym typeface="Wingdings" pitchFamily="2" charset="2"/>
              </a:rPr>
              <a:t>Also, DO the readings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4736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FC0-59FB-D843-91AC-4B354F48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Today’s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0106-F63A-994F-A46A-2E6DA3474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454" y="1467853"/>
            <a:ext cx="8335546" cy="4709110"/>
          </a:xfrm>
        </p:spPr>
        <p:txBody>
          <a:bodyPr>
            <a:noAutofit/>
          </a:bodyPr>
          <a:lstStyle/>
          <a:p>
            <a:r>
              <a:rPr lang="en-US" sz="4000" dirty="0"/>
              <a:t>Where will you keep your notes to prepare for the exam?</a:t>
            </a:r>
          </a:p>
          <a:p>
            <a:r>
              <a:rPr lang="en-US" sz="4000" dirty="0"/>
              <a:t>Open up a Word document or another place where you can quickly take notes for future review for the exam</a:t>
            </a:r>
          </a:p>
          <a:p>
            <a:r>
              <a:rPr lang="en-US" sz="4000" dirty="0"/>
              <a:t>Save the document before you start and don’t forget to save your work often!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4C600-2E57-E045-9629-56D2CE491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4" y="2427204"/>
            <a:ext cx="336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43CE8-A6D3-0F43-83B8-CDC0CD0F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n-US" sz="3600" dirty="0"/>
              <a:t>In-Class Writing (10 minutes)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C1DC-EA0D-1347-9BE9-829D0A07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4571999" cy="3776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Essay response</a:t>
            </a:r>
            <a:r>
              <a:rPr lang="en-US" sz="1800" b="1" dirty="0"/>
              <a:t> – Respond to this question in your midterm study guide notes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In a paragraph, summarize the author’s purpose for writing ”Too Fast to Be Female.” How does this purpose connect to </a:t>
            </a:r>
            <a:r>
              <a:rPr lang="en-US" sz="1800" dirty="0" err="1"/>
              <a:t>Kimberlé</a:t>
            </a:r>
            <a:r>
              <a:rPr lang="en-US" sz="1800" dirty="0"/>
              <a:t> Crenshaw’s idea of intersectionality? Use evidence from the texts to support your answer. </a:t>
            </a:r>
          </a:p>
        </p:txBody>
      </p:sp>
      <p:pic>
        <p:nvPicPr>
          <p:cNvPr id="5" name="Picture 4" descr="A picture containing cat, floor, indoor, laying&#10;&#10;Description automatically generated">
            <a:extLst>
              <a:ext uri="{FF2B5EF4-FFF2-40B4-BE49-F238E27FC236}">
                <a16:creationId xmlns:a16="http://schemas.microsoft.com/office/drawing/2014/main" id="{817720F7-BF0A-B848-A58A-5D3E183AA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" r="17651" b="2"/>
          <a:stretch/>
        </p:blipFill>
        <p:spPr>
          <a:xfrm rot="5400000">
            <a:off x="6330713" y="628702"/>
            <a:ext cx="5286197" cy="51572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C6BF84-64DF-CE45-AE21-F2983AE9A483}"/>
              </a:ext>
            </a:extLst>
          </p:cNvPr>
          <p:cNvSpPr txBox="1"/>
          <p:nvPr/>
        </p:nvSpPr>
        <p:spPr>
          <a:xfrm rot="18426159">
            <a:off x="6777829" y="1534109"/>
            <a:ext cx="220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EAT UR VEGGIES!</a:t>
            </a:r>
          </a:p>
        </p:txBody>
      </p:sp>
    </p:spTree>
    <p:extLst>
      <p:ext uri="{BB962C8B-B14F-4D97-AF65-F5344CB8AC3E}">
        <p14:creationId xmlns:p14="http://schemas.microsoft.com/office/powerpoint/2010/main" val="100516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8EA3E7-76B6-A747-98DF-F35031D9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So you’ve got a midterm coming up…</a:t>
            </a:r>
            <a:br>
              <a:rPr lang="en-US" dirty="0"/>
            </a:br>
            <a:r>
              <a:rPr lang="en-US" dirty="0"/>
              <a:t>How do you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58559-E2B9-384C-87B4-A9ADA943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What’s the purpose of the exam?</a:t>
            </a:r>
          </a:p>
          <a:p>
            <a:pPr lvl="1"/>
            <a:r>
              <a:rPr lang="en-US" sz="4000" dirty="0"/>
              <a:t>What are the expectations?</a:t>
            </a:r>
          </a:p>
          <a:p>
            <a:r>
              <a:rPr lang="en-US" sz="4000" dirty="0"/>
              <a:t>What’s the format of the exam?</a:t>
            </a:r>
          </a:p>
          <a:p>
            <a:r>
              <a:rPr lang="en-US" sz="4000" dirty="0"/>
              <a:t>What types of exams have you completed in this class (or others in this subject)? </a:t>
            </a:r>
          </a:p>
          <a:p>
            <a:r>
              <a:rPr lang="en-US" sz="4000" dirty="0"/>
              <a:t>What do you need to show you know for the exam?</a:t>
            </a:r>
          </a:p>
          <a:p>
            <a:pPr lvl="1"/>
            <a:r>
              <a:rPr lang="en-US" sz="3600" dirty="0"/>
              <a:t>What does the syllabus or instructor say the test covers?</a:t>
            </a:r>
          </a:p>
          <a:p>
            <a:pPr marL="457200" lvl="1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000" dirty="0"/>
              <a:t>[As you get answers, add them to your study notes!]</a:t>
            </a:r>
          </a:p>
          <a:p>
            <a:pPr lvl="1"/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DF9E9E-C7B6-1645-AA9E-E2360E623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84" y="365125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8EA3E7-76B6-A747-98DF-F35031D9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487"/>
            <a:ext cx="10515600" cy="4234070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DF9E9E-C7B6-1645-AA9E-E2360E62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87187"/>
            <a:ext cx="4038600" cy="201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B21D0-A694-784D-B82B-BF86DF7248AA}"/>
              </a:ext>
            </a:extLst>
          </p:cNvPr>
          <p:cNvSpPr txBox="1"/>
          <p:nvPr/>
        </p:nvSpPr>
        <p:spPr>
          <a:xfrm>
            <a:off x="529388" y="2206487"/>
            <a:ext cx="113578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15min: In your small group, look over important ideas (from either “The Urgency of Intersectionality” OR “Too Fast to Be Female” that your wrote in your summaries/marginal annotations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Which of these seems most likely to be on the midterm? </a:t>
            </a:r>
          </a:p>
        </p:txBody>
      </p:sp>
    </p:spTree>
    <p:extLst>
      <p:ext uri="{BB962C8B-B14F-4D97-AF65-F5344CB8AC3E}">
        <p14:creationId xmlns:p14="http://schemas.microsoft.com/office/powerpoint/2010/main" val="264087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78DA8-1BD1-4D43-86B8-6DCABDA0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507160"/>
            <a:ext cx="2993571" cy="5438730"/>
          </a:xfrm>
        </p:spPr>
        <p:txBody>
          <a:bodyPr>
            <a:normAutofit/>
          </a:bodyPr>
          <a:lstStyle/>
          <a:p>
            <a:r>
              <a:rPr lang="en-US" sz="3200" dirty="0"/>
              <a:t>Reviewing the Question Types – True/False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287448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52D72C-A308-4FAD-94B5-588B0FEBE2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6280" y="512064"/>
          <a:ext cx="6830568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63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D77F4-E734-7B44-BD6D-4A1FC92C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US" dirty="0"/>
              <a:t>Reviewing Question Types – Multiple Choice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6F1C78-B001-4699-82CC-7DE734999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785256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1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84EEE-D69A-F648-88AF-257E45E9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US" dirty="0"/>
              <a:t>Multiple Choice Strategy #1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0AF188-1E34-4852-B3D9-70299E38D9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41152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DA8F7A"/>
      </a:accent1>
      <a:accent2>
        <a:srgbClr val="C59D55"/>
      </a:accent2>
      <a:accent3>
        <a:srgbClr val="A2A661"/>
      </a:accent3>
      <a:accent4>
        <a:srgbClr val="84B053"/>
      </a:accent4>
      <a:accent5>
        <a:srgbClr val="67B45D"/>
      </a:accent5>
      <a:accent6>
        <a:srgbClr val="55B472"/>
      </a:accent6>
      <a:hlink>
        <a:srgbClr val="5C8B9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14048</TotalTime>
  <Words>1315</Words>
  <Application>Microsoft Macintosh PowerPoint</Application>
  <PresentationFormat>Widescreen</PresentationFormat>
  <Paragraphs>136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Neue Haas Grotesk Text Pro</vt:lpstr>
      <vt:lpstr>AccentBoxVTI</vt:lpstr>
      <vt:lpstr>Office Theme</vt:lpstr>
      <vt:lpstr>RDG 1300_P07</vt:lpstr>
      <vt:lpstr>Agenda</vt:lpstr>
      <vt:lpstr>Prepare for Today’s Class</vt:lpstr>
      <vt:lpstr>In-Class Writing (10 minutes) </vt:lpstr>
      <vt:lpstr>So you’ve got a midterm coming up… How do you study?</vt:lpstr>
      <vt:lpstr> </vt:lpstr>
      <vt:lpstr>Reviewing the Question Types – True/False</vt:lpstr>
      <vt:lpstr>Reviewing Question Types – Multiple Choice</vt:lpstr>
      <vt:lpstr>Multiple Choice Strategy #1</vt:lpstr>
      <vt:lpstr>Multiple Choice Strategy #2</vt:lpstr>
      <vt:lpstr>Multiple Choice Strategy #3</vt:lpstr>
      <vt:lpstr>Multiple Choice Strategy #4</vt:lpstr>
      <vt:lpstr>Multiple Choice Strategy #5</vt:lpstr>
      <vt:lpstr>Multiple Choice (Bonus)</vt:lpstr>
      <vt:lpstr>Short answer items</vt:lpstr>
      <vt:lpstr>Essay/Long Answer Questions</vt:lpstr>
      <vt:lpstr>Essay/Long Answer Questions - Drafting</vt:lpstr>
      <vt:lpstr>Essay/Long Answer Questions - Drafting</vt:lpstr>
      <vt:lpstr>Essay/Long Answer Questions - Style</vt:lpstr>
      <vt:lpstr>Collaboration</vt:lpstr>
      <vt:lpstr>Midterm Exam Prep</vt:lpstr>
      <vt:lpstr>For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Dyer, James M</dc:creator>
  <cp:lastModifiedBy>Dyer, James M</cp:lastModifiedBy>
  <cp:revision>36</cp:revision>
  <dcterms:created xsi:type="dcterms:W3CDTF">2021-08-23T04:03:15Z</dcterms:created>
  <dcterms:modified xsi:type="dcterms:W3CDTF">2021-09-28T16:59:43Z</dcterms:modified>
</cp:coreProperties>
</file>