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87" r:id="rId2"/>
  </p:sldMasterIdLst>
  <p:notesMasterIdLst>
    <p:notesMasterId r:id="rId21"/>
  </p:notesMasterIdLst>
  <p:sldIdLst>
    <p:sldId id="327" r:id="rId3"/>
    <p:sldId id="325" r:id="rId4"/>
    <p:sldId id="328" r:id="rId5"/>
    <p:sldId id="257" r:id="rId6"/>
    <p:sldId id="314" r:id="rId7"/>
    <p:sldId id="331" r:id="rId8"/>
    <p:sldId id="340" r:id="rId9"/>
    <p:sldId id="332" r:id="rId10"/>
    <p:sldId id="333" r:id="rId11"/>
    <p:sldId id="334" r:id="rId12"/>
    <p:sldId id="329" r:id="rId13"/>
    <p:sldId id="335" r:id="rId14"/>
    <p:sldId id="326" r:id="rId15"/>
    <p:sldId id="336" r:id="rId16"/>
    <p:sldId id="339" r:id="rId17"/>
    <p:sldId id="338" r:id="rId18"/>
    <p:sldId id="337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5"/>
    <p:restoredTop sz="96629"/>
  </p:normalViewPr>
  <p:slideViewPr>
    <p:cSldViewPr snapToGrid="0" snapToObjects="1">
      <p:cViewPr varScale="1">
        <p:scale>
          <a:sx n="127" d="100"/>
          <a:sy n="127" d="100"/>
        </p:scale>
        <p:origin x="312" y="184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DBA6D-754D-4C2C-B71A-29012D56281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7FC291-5F18-A246-B53E-31A3F9CCD449}">
      <dgm:prSet/>
      <dgm:spPr/>
      <dgm:t>
        <a:bodyPr/>
        <a:lstStyle/>
        <a:p>
          <a:r>
            <a:rPr lang="en-US" dirty="0"/>
            <a:t>Using outlines to summarize</a:t>
          </a:r>
        </a:p>
      </dgm:t>
    </dgm:pt>
    <dgm:pt modelId="{CF946F39-4C01-0247-BCB4-FBC68E5F3147}" type="sibTrans" cxnId="{4B98FEA3-63A6-474A-9333-E6893E715917}">
      <dgm:prSet/>
      <dgm:spPr/>
      <dgm:t>
        <a:bodyPr/>
        <a:lstStyle/>
        <a:p>
          <a:endParaRPr lang="en-US"/>
        </a:p>
      </dgm:t>
    </dgm:pt>
    <dgm:pt modelId="{A8BE8D99-1AB3-144E-9CCB-BB038DCDF5C7}" type="parTrans" cxnId="{4B98FEA3-63A6-474A-9333-E6893E715917}">
      <dgm:prSet/>
      <dgm:spPr/>
      <dgm:t>
        <a:bodyPr/>
        <a:lstStyle/>
        <a:p>
          <a:endParaRPr lang="en-US"/>
        </a:p>
      </dgm:t>
    </dgm:pt>
    <dgm:pt modelId="{0C037D5F-3251-A54C-819E-3E0D210EFE7E}">
      <dgm:prSet/>
      <dgm:spPr/>
      <dgm:t>
        <a:bodyPr/>
        <a:lstStyle/>
        <a:p>
          <a:r>
            <a:rPr lang="en-US" dirty="0"/>
            <a:t>Reading Strategy Reflection Paper #1</a:t>
          </a:r>
        </a:p>
      </dgm:t>
    </dgm:pt>
    <dgm:pt modelId="{021A70A3-8558-7D4D-ADA2-4EF231ACAEED}" type="parTrans" cxnId="{0545837F-5408-6B43-9FC2-2FF2EB6C1C97}">
      <dgm:prSet/>
      <dgm:spPr/>
      <dgm:t>
        <a:bodyPr/>
        <a:lstStyle/>
        <a:p>
          <a:endParaRPr lang="en-US"/>
        </a:p>
      </dgm:t>
    </dgm:pt>
    <dgm:pt modelId="{E55BB722-905B-5F44-A115-FE81B0A9C02E}" type="sibTrans" cxnId="{0545837F-5408-6B43-9FC2-2FF2EB6C1C97}">
      <dgm:prSet/>
      <dgm:spPr/>
      <dgm:t>
        <a:bodyPr/>
        <a:lstStyle/>
        <a:p>
          <a:endParaRPr lang="en-US"/>
        </a:p>
      </dgm:t>
    </dgm:pt>
    <dgm:pt modelId="{69254E2B-38A2-0B41-BB76-D07DA89C18D8}">
      <dgm:prSet/>
      <dgm:spPr/>
      <dgm:t>
        <a:bodyPr/>
        <a:lstStyle/>
        <a:p>
          <a:r>
            <a:rPr lang="en-US" dirty="0" err="1"/>
            <a:t>Dutee</a:t>
          </a:r>
          <a:r>
            <a:rPr lang="en-US" dirty="0"/>
            <a:t> Chand Video</a:t>
          </a:r>
        </a:p>
      </dgm:t>
    </dgm:pt>
    <dgm:pt modelId="{CB7C953E-83C6-D449-B69D-470846CAEF60}" type="parTrans" cxnId="{A4D2C321-8DE4-4749-88FD-BCAD2098C6E4}">
      <dgm:prSet/>
      <dgm:spPr/>
    </dgm:pt>
    <dgm:pt modelId="{55A7F99D-536E-B741-8D9A-3BE637AD715F}" type="sibTrans" cxnId="{A4D2C321-8DE4-4749-88FD-BCAD2098C6E4}">
      <dgm:prSet/>
      <dgm:spPr/>
      <dgm:t>
        <a:bodyPr/>
        <a:lstStyle/>
        <a:p>
          <a:endParaRPr lang="en-US"/>
        </a:p>
      </dgm:t>
    </dgm:pt>
    <dgm:pt modelId="{BF60C94D-2B7B-654D-8338-D32C98744229}">
      <dgm:prSet/>
      <dgm:spPr/>
      <dgm:t>
        <a:bodyPr/>
        <a:lstStyle/>
        <a:p>
          <a:r>
            <a:rPr lang="en-US" dirty="0"/>
            <a:t>What’s a “main idea”?</a:t>
          </a:r>
        </a:p>
      </dgm:t>
    </dgm:pt>
    <dgm:pt modelId="{F0D0842F-E02B-6141-BBA8-FC74183C9B14}" type="parTrans" cxnId="{47C97F24-4842-844D-8DB1-F39EBE0587DA}">
      <dgm:prSet/>
      <dgm:spPr/>
    </dgm:pt>
    <dgm:pt modelId="{8EFF385E-CA1C-464A-8000-E73697132963}" type="sibTrans" cxnId="{47C97F24-4842-844D-8DB1-F39EBE0587DA}">
      <dgm:prSet/>
      <dgm:spPr/>
      <dgm:t>
        <a:bodyPr/>
        <a:lstStyle/>
        <a:p>
          <a:endParaRPr lang="en-US"/>
        </a:p>
      </dgm:t>
    </dgm:pt>
    <dgm:pt modelId="{4A920D5F-992E-F543-92CF-D36ACF335151}" type="pres">
      <dgm:prSet presAssocID="{E4EDBA6D-754D-4C2C-B71A-29012D562810}" presName="outerComposite" presStyleCnt="0">
        <dgm:presLayoutVars>
          <dgm:chMax val="5"/>
          <dgm:dir/>
          <dgm:resizeHandles val="exact"/>
        </dgm:presLayoutVars>
      </dgm:prSet>
      <dgm:spPr/>
    </dgm:pt>
    <dgm:pt modelId="{75BE58F3-75AB-9248-8997-1D4AC05D6042}" type="pres">
      <dgm:prSet presAssocID="{E4EDBA6D-754D-4C2C-B71A-29012D562810}" presName="dummyMaxCanvas" presStyleCnt="0">
        <dgm:presLayoutVars/>
      </dgm:prSet>
      <dgm:spPr/>
    </dgm:pt>
    <dgm:pt modelId="{CCAC3C31-1563-3044-B33B-3854C0D6C72D}" type="pres">
      <dgm:prSet presAssocID="{E4EDBA6D-754D-4C2C-B71A-29012D562810}" presName="FourNodes_1" presStyleLbl="node1" presStyleIdx="0" presStyleCnt="4">
        <dgm:presLayoutVars>
          <dgm:bulletEnabled val="1"/>
        </dgm:presLayoutVars>
      </dgm:prSet>
      <dgm:spPr/>
    </dgm:pt>
    <dgm:pt modelId="{E44AE5D2-252E-6549-97B4-891314BE680C}" type="pres">
      <dgm:prSet presAssocID="{E4EDBA6D-754D-4C2C-B71A-29012D562810}" presName="FourNodes_2" presStyleLbl="node1" presStyleIdx="1" presStyleCnt="4">
        <dgm:presLayoutVars>
          <dgm:bulletEnabled val="1"/>
        </dgm:presLayoutVars>
      </dgm:prSet>
      <dgm:spPr/>
    </dgm:pt>
    <dgm:pt modelId="{3BB30F01-C9C5-6F44-928E-AEEF48950581}" type="pres">
      <dgm:prSet presAssocID="{E4EDBA6D-754D-4C2C-B71A-29012D562810}" presName="FourNodes_3" presStyleLbl="node1" presStyleIdx="2" presStyleCnt="4">
        <dgm:presLayoutVars>
          <dgm:bulletEnabled val="1"/>
        </dgm:presLayoutVars>
      </dgm:prSet>
      <dgm:spPr/>
    </dgm:pt>
    <dgm:pt modelId="{14144181-C518-E94E-B897-B7FBB5CEA3AA}" type="pres">
      <dgm:prSet presAssocID="{E4EDBA6D-754D-4C2C-B71A-29012D562810}" presName="FourNodes_4" presStyleLbl="node1" presStyleIdx="3" presStyleCnt="4">
        <dgm:presLayoutVars>
          <dgm:bulletEnabled val="1"/>
        </dgm:presLayoutVars>
      </dgm:prSet>
      <dgm:spPr/>
    </dgm:pt>
    <dgm:pt modelId="{6D082CE4-9494-004B-B774-194F98268DF9}" type="pres">
      <dgm:prSet presAssocID="{E4EDBA6D-754D-4C2C-B71A-29012D562810}" presName="FourConn_1-2" presStyleLbl="fgAccFollowNode1" presStyleIdx="0" presStyleCnt="3">
        <dgm:presLayoutVars>
          <dgm:bulletEnabled val="1"/>
        </dgm:presLayoutVars>
      </dgm:prSet>
      <dgm:spPr/>
    </dgm:pt>
    <dgm:pt modelId="{A7128B1E-3B85-F24A-A888-71710A2B0CD9}" type="pres">
      <dgm:prSet presAssocID="{E4EDBA6D-754D-4C2C-B71A-29012D562810}" presName="FourConn_2-3" presStyleLbl="fgAccFollowNode1" presStyleIdx="1" presStyleCnt="3">
        <dgm:presLayoutVars>
          <dgm:bulletEnabled val="1"/>
        </dgm:presLayoutVars>
      </dgm:prSet>
      <dgm:spPr/>
    </dgm:pt>
    <dgm:pt modelId="{8494210C-7496-CE45-A526-CD28393157ED}" type="pres">
      <dgm:prSet presAssocID="{E4EDBA6D-754D-4C2C-B71A-29012D562810}" presName="FourConn_3-4" presStyleLbl="fgAccFollowNode1" presStyleIdx="2" presStyleCnt="3">
        <dgm:presLayoutVars>
          <dgm:bulletEnabled val="1"/>
        </dgm:presLayoutVars>
      </dgm:prSet>
      <dgm:spPr/>
    </dgm:pt>
    <dgm:pt modelId="{3A810CAA-3D1B-8544-8DC1-7E6D87834086}" type="pres">
      <dgm:prSet presAssocID="{E4EDBA6D-754D-4C2C-B71A-29012D562810}" presName="FourNodes_1_text" presStyleLbl="node1" presStyleIdx="3" presStyleCnt="4">
        <dgm:presLayoutVars>
          <dgm:bulletEnabled val="1"/>
        </dgm:presLayoutVars>
      </dgm:prSet>
      <dgm:spPr/>
    </dgm:pt>
    <dgm:pt modelId="{97510C36-3F14-414F-A3F6-D34789349EF9}" type="pres">
      <dgm:prSet presAssocID="{E4EDBA6D-754D-4C2C-B71A-29012D562810}" presName="FourNodes_2_text" presStyleLbl="node1" presStyleIdx="3" presStyleCnt="4">
        <dgm:presLayoutVars>
          <dgm:bulletEnabled val="1"/>
        </dgm:presLayoutVars>
      </dgm:prSet>
      <dgm:spPr/>
    </dgm:pt>
    <dgm:pt modelId="{E21D14E1-4B55-C040-9D58-1F4B9D38B9F6}" type="pres">
      <dgm:prSet presAssocID="{E4EDBA6D-754D-4C2C-B71A-29012D562810}" presName="FourNodes_3_text" presStyleLbl="node1" presStyleIdx="3" presStyleCnt="4">
        <dgm:presLayoutVars>
          <dgm:bulletEnabled val="1"/>
        </dgm:presLayoutVars>
      </dgm:prSet>
      <dgm:spPr/>
    </dgm:pt>
    <dgm:pt modelId="{C1D92DBB-DAAF-EB4F-82CE-FF070E9D3A94}" type="pres">
      <dgm:prSet presAssocID="{E4EDBA6D-754D-4C2C-B71A-29012D56281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4D2C321-8DE4-4749-88FD-BCAD2098C6E4}" srcId="{E4EDBA6D-754D-4C2C-B71A-29012D562810}" destId="{69254E2B-38A2-0B41-BB76-D07DA89C18D8}" srcOrd="0" destOrd="0" parTransId="{CB7C953E-83C6-D449-B69D-470846CAEF60}" sibTransId="{55A7F99D-536E-B741-8D9A-3BE637AD715F}"/>
    <dgm:cxn modelId="{47C97F24-4842-844D-8DB1-F39EBE0587DA}" srcId="{E4EDBA6D-754D-4C2C-B71A-29012D562810}" destId="{BF60C94D-2B7B-654D-8338-D32C98744229}" srcOrd="1" destOrd="0" parTransId="{F0D0842F-E02B-6141-BBA8-FC74183C9B14}" sibTransId="{8EFF385E-CA1C-464A-8000-E73697132963}"/>
    <dgm:cxn modelId="{6E500A39-1759-BD4C-BB23-0CC2188CC0E9}" type="presOf" srcId="{0C037D5F-3251-A54C-819E-3E0D210EFE7E}" destId="{14144181-C518-E94E-B897-B7FBB5CEA3AA}" srcOrd="0" destOrd="0" presId="urn:microsoft.com/office/officeart/2005/8/layout/vProcess5"/>
    <dgm:cxn modelId="{CFA42D3B-1E95-EE48-B4D3-047D823CB59E}" type="presOf" srcId="{69254E2B-38A2-0B41-BB76-D07DA89C18D8}" destId="{CCAC3C31-1563-3044-B33B-3854C0D6C72D}" srcOrd="0" destOrd="0" presId="urn:microsoft.com/office/officeart/2005/8/layout/vProcess5"/>
    <dgm:cxn modelId="{666DBF42-BEEF-244B-90A7-3225FAE02D9F}" type="presOf" srcId="{55A7F99D-536E-B741-8D9A-3BE637AD715F}" destId="{6D082CE4-9494-004B-B774-194F98268DF9}" srcOrd="0" destOrd="0" presId="urn:microsoft.com/office/officeart/2005/8/layout/vProcess5"/>
    <dgm:cxn modelId="{88FA275F-A50C-824E-AB54-82AF5D71CB1C}" type="presOf" srcId="{A87FC291-5F18-A246-B53E-31A3F9CCD449}" destId="{3BB30F01-C9C5-6F44-928E-AEEF48950581}" srcOrd="0" destOrd="0" presId="urn:microsoft.com/office/officeart/2005/8/layout/vProcess5"/>
    <dgm:cxn modelId="{EC96DF69-40FA-C140-A113-D4A1F03C55C5}" type="presOf" srcId="{BF60C94D-2B7B-654D-8338-D32C98744229}" destId="{E44AE5D2-252E-6549-97B4-891314BE680C}" srcOrd="0" destOrd="0" presId="urn:microsoft.com/office/officeart/2005/8/layout/vProcess5"/>
    <dgm:cxn modelId="{10D7A175-0E8E-2D47-87BE-0E4083775DD9}" type="presOf" srcId="{A87FC291-5F18-A246-B53E-31A3F9CCD449}" destId="{E21D14E1-4B55-C040-9D58-1F4B9D38B9F6}" srcOrd="1" destOrd="0" presId="urn:microsoft.com/office/officeart/2005/8/layout/vProcess5"/>
    <dgm:cxn modelId="{0545837F-5408-6B43-9FC2-2FF2EB6C1C97}" srcId="{E4EDBA6D-754D-4C2C-B71A-29012D562810}" destId="{0C037D5F-3251-A54C-819E-3E0D210EFE7E}" srcOrd="3" destOrd="0" parTransId="{021A70A3-8558-7D4D-ADA2-4EF231ACAEED}" sibTransId="{E55BB722-905B-5F44-A115-FE81B0A9C02E}"/>
    <dgm:cxn modelId="{18808298-89CD-5948-9F29-8657FA5D463F}" type="presOf" srcId="{E4EDBA6D-754D-4C2C-B71A-29012D562810}" destId="{4A920D5F-992E-F543-92CF-D36ACF335151}" srcOrd="0" destOrd="0" presId="urn:microsoft.com/office/officeart/2005/8/layout/vProcess5"/>
    <dgm:cxn modelId="{4B98FEA3-63A6-474A-9333-E6893E715917}" srcId="{E4EDBA6D-754D-4C2C-B71A-29012D562810}" destId="{A87FC291-5F18-A246-B53E-31A3F9CCD449}" srcOrd="2" destOrd="0" parTransId="{A8BE8D99-1AB3-144E-9CCB-BB038DCDF5C7}" sibTransId="{CF946F39-4C01-0247-BCB4-FBC68E5F3147}"/>
    <dgm:cxn modelId="{950874AD-2CB9-6544-936E-CDE5E49E32E5}" type="presOf" srcId="{CF946F39-4C01-0247-BCB4-FBC68E5F3147}" destId="{8494210C-7496-CE45-A526-CD28393157ED}" srcOrd="0" destOrd="0" presId="urn:microsoft.com/office/officeart/2005/8/layout/vProcess5"/>
    <dgm:cxn modelId="{F138B6B4-60A8-BC48-B95F-5D0B0CCD2A45}" type="presOf" srcId="{BF60C94D-2B7B-654D-8338-D32C98744229}" destId="{97510C36-3F14-414F-A3F6-D34789349EF9}" srcOrd="1" destOrd="0" presId="urn:microsoft.com/office/officeart/2005/8/layout/vProcess5"/>
    <dgm:cxn modelId="{D40C38C8-7667-3E46-BD80-37636DCEBF12}" type="presOf" srcId="{0C037D5F-3251-A54C-819E-3E0D210EFE7E}" destId="{C1D92DBB-DAAF-EB4F-82CE-FF070E9D3A94}" srcOrd="1" destOrd="0" presId="urn:microsoft.com/office/officeart/2005/8/layout/vProcess5"/>
    <dgm:cxn modelId="{A1DDE2D4-2980-4940-AA19-31E9BBFC8DB8}" type="presOf" srcId="{8EFF385E-CA1C-464A-8000-E73697132963}" destId="{A7128B1E-3B85-F24A-A888-71710A2B0CD9}" srcOrd="0" destOrd="0" presId="urn:microsoft.com/office/officeart/2005/8/layout/vProcess5"/>
    <dgm:cxn modelId="{C98CE4EE-9A02-1E4D-B786-8D43CFC5C9C8}" type="presOf" srcId="{69254E2B-38A2-0B41-BB76-D07DA89C18D8}" destId="{3A810CAA-3D1B-8544-8DC1-7E6D87834086}" srcOrd="1" destOrd="0" presId="urn:microsoft.com/office/officeart/2005/8/layout/vProcess5"/>
    <dgm:cxn modelId="{F422E202-6D86-F34A-AA48-DB107EE55FAA}" type="presParOf" srcId="{4A920D5F-992E-F543-92CF-D36ACF335151}" destId="{75BE58F3-75AB-9248-8997-1D4AC05D6042}" srcOrd="0" destOrd="0" presId="urn:microsoft.com/office/officeart/2005/8/layout/vProcess5"/>
    <dgm:cxn modelId="{5CD04D82-E42B-9048-8279-D27C79379557}" type="presParOf" srcId="{4A920D5F-992E-F543-92CF-D36ACF335151}" destId="{CCAC3C31-1563-3044-B33B-3854C0D6C72D}" srcOrd="1" destOrd="0" presId="urn:microsoft.com/office/officeart/2005/8/layout/vProcess5"/>
    <dgm:cxn modelId="{7A6BF40D-EF97-1844-AD2A-1277BB6BCBB5}" type="presParOf" srcId="{4A920D5F-992E-F543-92CF-D36ACF335151}" destId="{E44AE5D2-252E-6549-97B4-891314BE680C}" srcOrd="2" destOrd="0" presId="urn:microsoft.com/office/officeart/2005/8/layout/vProcess5"/>
    <dgm:cxn modelId="{0602FF61-DF6E-D542-9256-8FCCF33267CA}" type="presParOf" srcId="{4A920D5F-992E-F543-92CF-D36ACF335151}" destId="{3BB30F01-C9C5-6F44-928E-AEEF48950581}" srcOrd="3" destOrd="0" presId="urn:microsoft.com/office/officeart/2005/8/layout/vProcess5"/>
    <dgm:cxn modelId="{45153728-3416-674B-A02F-8C305AD4B489}" type="presParOf" srcId="{4A920D5F-992E-F543-92CF-D36ACF335151}" destId="{14144181-C518-E94E-B897-B7FBB5CEA3AA}" srcOrd="4" destOrd="0" presId="urn:microsoft.com/office/officeart/2005/8/layout/vProcess5"/>
    <dgm:cxn modelId="{5054EF4D-607E-A74B-B7E1-89E74657695E}" type="presParOf" srcId="{4A920D5F-992E-F543-92CF-D36ACF335151}" destId="{6D082CE4-9494-004B-B774-194F98268DF9}" srcOrd="5" destOrd="0" presId="urn:microsoft.com/office/officeart/2005/8/layout/vProcess5"/>
    <dgm:cxn modelId="{2ED1F184-5C76-9749-863E-647720A0ABC4}" type="presParOf" srcId="{4A920D5F-992E-F543-92CF-D36ACF335151}" destId="{A7128B1E-3B85-F24A-A888-71710A2B0CD9}" srcOrd="6" destOrd="0" presId="urn:microsoft.com/office/officeart/2005/8/layout/vProcess5"/>
    <dgm:cxn modelId="{8FD29691-A544-3048-84EB-72A07850A7FE}" type="presParOf" srcId="{4A920D5F-992E-F543-92CF-D36ACF335151}" destId="{8494210C-7496-CE45-A526-CD28393157ED}" srcOrd="7" destOrd="0" presId="urn:microsoft.com/office/officeart/2005/8/layout/vProcess5"/>
    <dgm:cxn modelId="{CE28F4C0-374E-3142-9C16-E4CC82DC89E0}" type="presParOf" srcId="{4A920D5F-992E-F543-92CF-D36ACF335151}" destId="{3A810CAA-3D1B-8544-8DC1-7E6D87834086}" srcOrd="8" destOrd="0" presId="urn:microsoft.com/office/officeart/2005/8/layout/vProcess5"/>
    <dgm:cxn modelId="{E8A68E7D-3DD4-9F45-B3F6-7E182276BC7A}" type="presParOf" srcId="{4A920D5F-992E-F543-92CF-D36ACF335151}" destId="{97510C36-3F14-414F-A3F6-D34789349EF9}" srcOrd="9" destOrd="0" presId="urn:microsoft.com/office/officeart/2005/8/layout/vProcess5"/>
    <dgm:cxn modelId="{E35F44A5-088B-9F4F-8B38-A0EC1F5E7CCB}" type="presParOf" srcId="{4A920D5F-992E-F543-92CF-D36ACF335151}" destId="{E21D14E1-4B55-C040-9D58-1F4B9D38B9F6}" srcOrd="10" destOrd="0" presId="urn:microsoft.com/office/officeart/2005/8/layout/vProcess5"/>
    <dgm:cxn modelId="{3BB5A1FC-ABCC-F646-87BE-4308A01CDBCF}" type="presParOf" srcId="{4A920D5F-992E-F543-92CF-D36ACF335151}" destId="{C1D92DBB-DAAF-EB4F-82CE-FF070E9D3A9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35E29-E6E5-437B-A313-40BA8FD89EE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5776D8D-88FD-41E8-8033-99C032F076DD}">
      <dgm:prSet/>
      <dgm:spPr/>
      <dgm:t>
        <a:bodyPr/>
        <a:lstStyle/>
        <a:p>
          <a:r>
            <a:rPr lang="en-US" b="1"/>
            <a:t>Summarizing</a:t>
          </a:r>
          <a:r>
            <a:rPr lang="en-US"/>
            <a:t> is an important skill, but it can mean A LOT of different things depending on what your purpose for reading is</a:t>
          </a:r>
        </a:p>
      </dgm:t>
    </dgm:pt>
    <dgm:pt modelId="{3BFC6FAE-F986-4E9E-919F-679555A62EFD}" type="parTrans" cxnId="{963AEE2F-D570-41E0-B8C6-472673453F75}">
      <dgm:prSet/>
      <dgm:spPr/>
      <dgm:t>
        <a:bodyPr/>
        <a:lstStyle/>
        <a:p>
          <a:endParaRPr lang="en-US"/>
        </a:p>
      </dgm:t>
    </dgm:pt>
    <dgm:pt modelId="{EA58F546-33E8-4B95-B534-E52D06E221DA}" type="sibTrans" cxnId="{963AEE2F-D570-41E0-B8C6-472673453F75}">
      <dgm:prSet/>
      <dgm:spPr/>
      <dgm:t>
        <a:bodyPr/>
        <a:lstStyle/>
        <a:p>
          <a:endParaRPr lang="en-US"/>
        </a:p>
      </dgm:t>
    </dgm:pt>
    <dgm:pt modelId="{A65B67C9-E27B-4B9B-B6AA-50D77B68DC10}">
      <dgm:prSet/>
      <dgm:spPr/>
      <dgm:t>
        <a:bodyPr/>
        <a:lstStyle/>
        <a:p>
          <a:r>
            <a:rPr lang="en-US"/>
            <a:t>Compile all of your marginal annotations on “Too Fast to Be Female” into a list. At the top of this list, write down your “main idea.” This list is your rough outline of the reading. </a:t>
          </a:r>
        </a:p>
      </dgm:t>
    </dgm:pt>
    <dgm:pt modelId="{72C1D9C8-C33D-46B7-BA46-7615AC982266}" type="parTrans" cxnId="{7939C5C6-E304-4150-BC11-A86868D3C6F3}">
      <dgm:prSet/>
      <dgm:spPr/>
      <dgm:t>
        <a:bodyPr/>
        <a:lstStyle/>
        <a:p>
          <a:endParaRPr lang="en-US"/>
        </a:p>
      </dgm:t>
    </dgm:pt>
    <dgm:pt modelId="{0038EA58-CCFC-456E-AA71-E9DAF53A444A}" type="sibTrans" cxnId="{7939C5C6-E304-4150-BC11-A86868D3C6F3}">
      <dgm:prSet/>
      <dgm:spPr/>
      <dgm:t>
        <a:bodyPr/>
        <a:lstStyle/>
        <a:p>
          <a:endParaRPr lang="en-US"/>
        </a:p>
      </dgm:t>
    </dgm:pt>
    <dgm:pt modelId="{BF3D4481-6B36-4EF0-ACD0-B95D3090C55E}">
      <dgm:prSet/>
      <dgm:spPr/>
      <dgm:t>
        <a:bodyPr/>
        <a:lstStyle/>
        <a:p>
          <a:r>
            <a:rPr lang="en-US"/>
            <a:t>Review your list. Delete items that aren’t directly relevant to what you have determined is the “main idea.” </a:t>
          </a:r>
        </a:p>
      </dgm:t>
    </dgm:pt>
    <dgm:pt modelId="{DA6E9A55-F21F-4291-A5DC-12286A015174}" type="parTrans" cxnId="{F6F965CB-050C-40A6-B959-A6B9AFCBCE32}">
      <dgm:prSet/>
      <dgm:spPr/>
      <dgm:t>
        <a:bodyPr/>
        <a:lstStyle/>
        <a:p>
          <a:endParaRPr lang="en-US"/>
        </a:p>
      </dgm:t>
    </dgm:pt>
    <dgm:pt modelId="{062DA870-9C7B-4749-AA2F-5F4E57C33BA9}" type="sibTrans" cxnId="{F6F965CB-050C-40A6-B959-A6B9AFCBCE32}">
      <dgm:prSet/>
      <dgm:spPr/>
      <dgm:t>
        <a:bodyPr/>
        <a:lstStyle/>
        <a:p>
          <a:endParaRPr lang="en-US"/>
        </a:p>
      </dgm:t>
    </dgm:pt>
    <dgm:pt modelId="{4640A897-934A-BF4A-8587-0F3341CE595C}" type="pres">
      <dgm:prSet presAssocID="{80035E29-E6E5-437B-A313-40BA8FD89EE8}" presName="vert0" presStyleCnt="0">
        <dgm:presLayoutVars>
          <dgm:dir/>
          <dgm:animOne val="branch"/>
          <dgm:animLvl val="lvl"/>
        </dgm:presLayoutVars>
      </dgm:prSet>
      <dgm:spPr/>
    </dgm:pt>
    <dgm:pt modelId="{579F4BDF-B525-C448-BC45-79AD661BB8B4}" type="pres">
      <dgm:prSet presAssocID="{45776D8D-88FD-41E8-8033-99C032F076DD}" presName="thickLine" presStyleLbl="alignNode1" presStyleIdx="0" presStyleCnt="3"/>
      <dgm:spPr/>
    </dgm:pt>
    <dgm:pt modelId="{1F4BD5ED-6B59-014D-B428-66FEA3FC69F9}" type="pres">
      <dgm:prSet presAssocID="{45776D8D-88FD-41E8-8033-99C032F076DD}" presName="horz1" presStyleCnt="0"/>
      <dgm:spPr/>
    </dgm:pt>
    <dgm:pt modelId="{D948F020-4A36-8447-82EF-CDECD1F22F4C}" type="pres">
      <dgm:prSet presAssocID="{45776D8D-88FD-41E8-8033-99C032F076DD}" presName="tx1" presStyleLbl="revTx" presStyleIdx="0" presStyleCnt="3"/>
      <dgm:spPr/>
    </dgm:pt>
    <dgm:pt modelId="{5A51E51E-7E73-B545-8318-02EB7831B5A2}" type="pres">
      <dgm:prSet presAssocID="{45776D8D-88FD-41E8-8033-99C032F076DD}" presName="vert1" presStyleCnt="0"/>
      <dgm:spPr/>
    </dgm:pt>
    <dgm:pt modelId="{CB01FA33-6F84-2C49-A657-C24877B8A5B4}" type="pres">
      <dgm:prSet presAssocID="{A65B67C9-E27B-4B9B-B6AA-50D77B68DC10}" presName="thickLine" presStyleLbl="alignNode1" presStyleIdx="1" presStyleCnt="3"/>
      <dgm:spPr/>
    </dgm:pt>
    <dgm:pt modelId="{2F16D927-AAE9-494B-8A6D-63E11CB4B935}" type="pres">
      <dgm:prSet presAssocID="{A65B67C9-E27B-4B9B-B6AA-50D77B68DC10}" presName="horz1" presStyleCnt="0"/>
      <dgm:spPr/>
    </dgm:pt>
    <dgm:pt modelId="{55A0449E-45F0-AE47-9140-767389038907}" type="pres">
      <dgm:prSet presAssocID="{A65B67C9-E27B-4B9B-B6AA-50D77B68DC10}" presName="tx1" presStyleLbl="revTx" presStyleIdx="1" presStyleCnt="3"/>
      <dgm:spPr/>
    </dgm:pt>
    <dgm:pt modelId="{3D113720-7C20-C64A-B89A-789F4ED876E7}" type="pres">
      <dgm:prSet presAssocID="{A65B67C9-E27B-4B9B-B6AA-50D77B68DC10}" presName="vert1" presStyleCnt="0"/>
      <dgm:spPr/>
    </dgm:pt>
    <dgm:pt modelId="{029A5525-63F5-1147-B596-5EFBDEE59D10}" type="pres">
      <dgm:prSet presAssocID="{BF3D4481-6B36-4EF0-ACD0-B95D3090C55E}" presName="thickLine" presStyleLbl="alignNode1" presStyleIdx="2" presStyleCnt="3"/>
      <dgm:spPr/>
    </dgm:pt>
    <dgm:pt modelId="{A36D954C-66EA-7A4D-8A88-D9BA7FBEDF76}" type="pres">
      <dgm:prSet presAssocID="{BF3D4481-6B36-4EF0-ACD0-B95D3090C55E}" presName="horz1" presStyleCnt="0"/>
      <dgm:spPr/>
    </dgm:pt>
    <dgm:pt modelId="{7B0F7B7B-AD4E-3842-8EE2-5AEB1FCF2C33}" type="pres">
      <dgm:prSet presAssocID="{BF3D4481-6B36-4EF0-ACD0-B95D3090C55E}" presName="tx1" presStyleLbl="revTx" presStyleIdx="2" presStyleCnt="3"/>
      <dgm:spPr/>
    </dgm:pt>
    <dgm:pt modelId="{75C1D0B1-F678-D046-80EB-3936CC840622}" type="pres">
      <dgm:prSet presAssocID="{BF3D4481-6B36-4EF0-ACD0-B95D3090C55E}" presName="vert1" presStyleCnt="0"/>
      <dgm:spPr/>
    </dgm:pt>
  </dgm:ptLst>
  <dgm:cxnLst>
    <dgm:cxn modelId="{64187A1C-C6FC-F54E-9282-60476D38F366}" type="presOf" srcId="{80035E29-E6E5-437B-A313-40BA8FD89EE8}" destId="{4640A897-934A-BF4A-8587-0F3341CE595C}" srcOrd="0" destOrd="0" presId="urn:microsoft.com/office/officeart/2008/layout/LinedList"/>
    <dgm:cxn modelId="{963AEE2F-D570-41E0-B8C6-472673453F75}" srcId="{80035E29-E6E5-437B-A313-40BA8FD89EE8}" destId="{45776D8D-88FD-41E8-8033-99C032F076DD}" srcOrd="0" destOrd="0" parTransId="{3BFC6FAE-F986-4E9E-919F-679555A62EFD}" sibTransId="{EA58F546-33E8-4B95-B534-E52D06E221DA}"/>
    <dgm:cxn modelId="{7C747872-2051-BC4F-AB43-22C0EB41BC6E}" type="presOf" srcId="{BF3D4481-6B36-4EF0-ACD0-B95D3090C55E}" destId="{7B0F7B7B-AD4E-3842-8EE2-5AEB1FCF2C33}" srcOrd="0" destOrd="0" presId="urn:microsoft.com/office/officeart/2008/layout/LinedList"/>
    <dgm:cxn modelId="{7939C5C6-E304-4150-BC11-A86868D3C6F3}" srcId="{80035E29-E6E5-437B-A313-40BA8FD89EE8}" destId="{A65B67C9-E27B-4B9B-B6AA-50D77B68DC10}" srcOrd="1" destOrd="0" parTransId="{72C1D9C8-C33D-46B7-BA46-7615AC982266}" sibTransId="{0038EA58-CCFC-456E-AA71-E9DAF53A444A}"/>
    <dgm:cxn modelId="{F6F965CB-050C-40A6-B959-A6B9AFCBCE32}" srcId="{80035E29-E6E5-437B-A313-40BA8FD89EE8}" destId="{BF3D4481-6B36-4EF0-ACD0-B95D3090C55E}" srcOrd="2" destOrd="0" parTransId="{DA6E9A55-F21F-4291-A5DC-12286A015174}" sibTransId="{062DA870-9C7B-4749-AA2F-5F4E57C33BA9}"/>
    <dgm:cxn modelId="{C56AA6EE-233C-9349-B841-287706EB1C18}" type="presOf" srcId="{A65B67C9-E27B-4B9B-B6AA-50D77B68DC10}" destId="{55A0449E-45F0-AE47-9140-767389038907}" srcOrd="0" destOrd="0" presId="urn:microsoft.com/office/officeart/2008/layout/LinedList"/>
    <dgm:cxn modelId="{C964C2F8-A91D-7448-BA08-A3A2268D777A}" type="presOf" srcId="{45776D8D-88FD-41E8-8033-99C032F076DD}" destId="{D948F020-4A36-8447-82EF-CDECD1F22F4C}" srcOrd="0" destOrd="0" presId="urn:microsoft.com/office/officeart/2008/layout/LinedList"/>
    <dgm:cxn modelId="{791A2B79-AA12-C342-BE0C-A41F1815373E}" type="presParOf" srcId="{4640A897-934A-BF4A-8587-0F3341CE595C}" destId="{579F4BDF-B525-C448-BC45-79AD661BB8B4}" srcOrd="0" destOrd="0" presId="urn:microsoft.com/office/officeart/2008/layout/LinedList"/>
    <dgm:cxn modelId="{D897AC90-0DA0-7D4D-AB85-3FA3E9B0CEFA}" type="presParOf" srcId="{4640A897-934A-BF4A-8587-0F3341CE595C}" destId="{1F4BD5ED-6B59-014D-B428-66FEA3FC69F9}" srcOrd="1" destOrd="0" presId="urn:microsoft.com/office/officeart/2008/layout/LinedList"/>
    <dgm:cxn modelId="{A48BF0A7-ABEC-3148-8328-94C0BF96DF1A}" type="presParOf" srcId="{1F4BD5ED-6B59-014D-B428-66FEA3FC69F9}" destId="{D948F020-4A36-8447-82EF-CDECD1F22F4C}" srcOrd="0" destOrd="0" presId="urn:microsoft.com/office/officeart/2008/layout/LinedList"/>
    <dgm:cxn modelId="{75033CB5-F335-2B4B-A9FF-92104D7C5944}" type="presParOf" srcId="{1F4BD5ED-6B59-014D-B428-66FEA3FC69F9}" destId="{5A51E51E-7E73-B545-8318-02EB7831B5A2}" srcOrd="1" destOrd="0" presId="urn:microsoft.com/office/officeart/2008/layout/LinedList"/>
    <dgm:cxn modelId="{F53E56F0-B0D7-4544-98A8-594897CB90F9}" type="presParOf" srcId="{4640A897-934A-BF4A-8587-0F3341CE595C}" destId="{CB01FA33-6F84-2C49-A657-C24877B8A5B4}" srcOrd="2" destOrd="0" presId="urn:microsoft.com/office/officeart/2008/layout/LinedList"/>
    <dgm:cxn modelId="{E9A83E1E-5F75-DB4D-B8AD-3FD1C3F1E07A}" type="presParOf" srcId="{4640A897-934A-BF4A-8587-0F3341CE595C}" destId="{2F16D927-AAE9-494B-8A6D-63E11CB4B935}" srcOrd="3" destOrd="0" presId="urn:microsoft.com/office/officeart/2008/layout/LinedList"/>
    <dgm:cxn modelId="{7A3852CD-3222-1640-B3DA-AD177F5DB908}" type="presParOf" srcId="{2F16D927-AAE9-494B-8A6D-63E11CB4B935}" destId="{55A0449E-45F0-AE47-9140-767389038907}" srcOrd="0" destOrd="0" presId="urn:microsoft.com/office/officeart/2008/layout/LinedList"/>
    <dgm:cxn modelId="{CCC93EBE-36D8-8445-AA39-4BB9904C0296}" type="presParOf" srcId="{2F16D927-AAE9-494B-8A6D-63E11CB4B935}" destId="{3D113720-7C20-C64A-B89A-789F4ED876E7}" srcOrd="1" destOrd="0" presId="urn:microsoft.com/office/officeart/2008/layout/LinedList"/>
    <dgm:cxn modelId="{DB18DE73-4539-914D-BB27-4DE93B7D5BE8}" type="presParOf" srcId="{4640A897-934A-BF4A-8587-0F3341CE595C}" destId="{029A5525-63F5-1147-B596-5EFBDEE59D10}" srcOrd="4" destOrd="0" presId="urn:microsoft.com/office/officeart/2008/layout/LinedList"/>
    <dgm:cxn modelId="{FF604BD5-0223-C547-AA95-A12DEF481CB3}" type="presParOf" srcId="{4640A897-934A-BF4A-8587-0F3341CE595C}" destId="{A36D954C-66EA-7A4D-8A88-D9BA7FBEDF76}" srcOrd="5" destOrd="0" presId="urn:microsoft.com/office/officeart/2008/layout/LinedList"/>
    <dgm:cxn modelId="{7D181870-048C-A44F-AAFE-3523F0EBEB81}" type="presParOf" srcId="{A36D954C-66EA-7A4D-8A88-D9BA7FBEDF76}" destId="{7B0F7B7B-AD4E-3842-8EE2-5AEB1FCF2C33}" srcOrd="0" destOrd="0" presId="urn:microsoft.com/office/officeart/2008/layout/LinedList"/>
    <dgm:cxn modelId="{C6AF1B1B-A83A-1641-A45F-7A7F8780086E}" type="presParOf" srcId="{A36D954C-66EA-7A4D-8A88-D9BA7FBEDF76}" destId="{75C1D0B1-F678-D046-80EB-3936CC8406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9B487-7BB4-4568-88BB-03076E884CF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2F7DD4-2D39-45B2-B0C7-4DFDB2E869DF}">
      <dgm:prSet/>
      <dgm:spPr/>
      <dgm:t>
        <a:bodyPr/>
        <a:lstStyle/>
        <a:p>
          <a:r>
            <a:rPr lang="en-US" dirty="0"/>
            <a:t>Summary writing practice! </a:t>
          </a:r>
        </a:p>
      </dgm:t>
    </dgm:pt>
    <dgm:pt modelId="{1D2ED614-299F-4C5A-9B94-7F075ABB98D4}" type="parTrans" cxnId="{A3E7295E-D353-43B6-8C5B-5FA51DFC5EAE}">
      <dgm:prSet/>
      <dgm:spPr/>
      <dgm:t>
        <a:bodyPr/>
        <a:lstStyle/>
        <a:p>
          <a:endParaRPr lang="en-US"/>
        </a:p>
      </dgm:t>
    </dgm:pt>
    <dgm:pt modelId="{73E9EF1F-B0AA-43D0-80F0-53AE08204D90}" type="sibTrans" cxnId="{A3E7295E-D353-43B6-8C5B-5FA51DFC5EAE}">
      <dgm:prSet/>
      <dgm:spPr/>
      <dgm:t>
        <a:bodyPr/>
        <a:lstStyle/>
        <a:p>
          <a:endParaRPr lang="en-US"/>
        </a:p>
      </dgm:t>
    </dgm:pt>
    <dgm:pt modelId="{74823216-ED8A-4BB7-AE06-73148F818719}">
      <dgm:prSet/>
      <dgm:spPr/>
      <dgm:t>
        <a:bodyPr/>
        <a:lstStyle/>
        <a:p>
          <a:r>
            <a:rPr lang="en-US"/>
            <a:t>Using your revised outlines, write a summary of your article using TWO SENTENCES</a:t>
          </a:r>
        </a:p>
      </dgm:t>
    </dgm:pt>
    <dgm:pt modelId="{B5FC58FF-E815-4A97-9EC6-4EC88558B803}" type="parTrans" cxnId="{9AF27DC8-789D-4996-868D-CA351B60ADCC}">
      <dgm:prSet/>
      <dgm:spPr/>
      <dgm:t>
        <a:bodyPr/>
        <a:lstStyle/>
        <a:p>
          <a:endParaRPr lang="en-US"/>
        </a:p>
      </dgm:t>
    </dgm:pt>
    <dgm:pt modelId="{36ADE46D-D012-4075-BDB8-923A6982FD16}" type="sibTrans" cxnId="{9AF27DC8-789D-4996-868D-CA351B60ADCC}">
      <dgm:prSet/>
      <dgm:spPr/>
      <dgm:t>
        <a:bodyPr/>
        <a:lstStyle/>
        <a:p>
          <a:endParaRPr lang="en-US"/>
        </a:p>
      </dgm:t>
    </dgm:pt>
    <dgm:pt modelId="{DF69F276-7784-4152-B08A-BE4799475AD8}">
      <dgm:prSet/>
      <dgm:spPr/>
      <dgm:t>
        <a:bodyPr/>
        <a:lstStyle/>
        <a:p>
          <a:r>
            <a:rPr lang="en-US"/>
            <a:t>Work on this as a group, using your collected marginal annotations to create a summary that you all agree with</a:t>
          </a:r>
        </a:p>
      </dgm:t>
    </dgm:pt>
    <dgm:pt modelId="{F4A1E5D7-684E-4627-A332-DFE48ACCEA1B}" type="parTrans" cxnId="{5E303972-43E3-427F-9A99-25BC0322C9A6}">
      <dgm:prSet/>
      <dgm:spPr/>
      <dgm:t>
        <a:bodyPr/>
        <a:lstStyle/>
        <a:p>
          <a:endParaRPr lang="en-US"/>
        </a:p>
      </dgm:t>
    </dgm:pt>
    <dgm:pt modelId="{5E57F994-5FF3-4449-A622-332EBD7663D2}" type="sibTrans" cxnId="{5E303972-43E3-427F-9A99-25BC0322C9A6}">
      <dgm:prSet/>
      <dgm:spPr/>
      <dgm:t>
        <a:bodyPr/>
        <a:lstStyle/>
        <a:p>
          <a:endParaRPr lang="en-US"/>
        </a:p>
      </dgm:t>
    </dgm:pt>
    <dgm:pt modelId="{572524DE-4BAC-6F48-91E3-D8363F7F9F4E}" type="pres">
      <dgm:prSet presAssocID="{6E69B487-7BB4-4568-88BB-03076E884CF2}" presName="linear" presStyleCnt="0">
        <dgm:presLayoutVars>
          <dgm:animLvl val="lvl"/>
          <dgm:resizeHandles val="exact"/>
        </dgm:presLayoutVars>
      </dgm:prSet>
      <dgm:spPr/>
    </dgm:pt>
    <dgm:pt modelId="{E05491A0-C573-1C43-A1C7-74652AB1D311}" type="pres">
      <dgm:prSet presAssocID="{F12F7DD4-2D39-45B2-B0C7-4DFDB2E869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E7060A-8284-E047-AD2A-EECA333CA561}" type="pres">
      <dgm:prSet presAssocID="{73E9EF1F-B0AA-43D0-80F0-53AE08204D90}" presName="spacer" presStyleCnt="0"/>
      <dgm:spPr/>
    </dgm:pt>
    <dgm:pt modelId="{9B4F2F55-95CE-934F-91FD-BBDCD1E39418}" type="pres">
      <dgm:prSet presAssocID="{74823216-ED8A-4BB7-AE06-73148F8187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7A54D9-7C7C-6F43-8744-BA014160D5F0}" type="pres">
      <dgm:prSet presAssocID="{36ADE46D-D012-4075-BDB8-923A6982FD16}" presName="spacer" presStyleCnt="0"/>
      <dgm:spPr/>
    </dgm:pt>
    <dgm:pt modelId="{D34D771E-8C94-F447-8E69-6DFBCA877635}" type="pres">
      <dgm:prSet presAssocID="{DF69F276-7784-4152-B08A-BE4799475AD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599C10-8474-F84E-9D05-5FF90DF47AC9}" type="presOf" srcId="{DF69F276-7784-4152-B08A-BE4799475AD8}" destId="{D34D771E-8C94-F447-8E69-6DFBCA877635}" srcOrd="0" destOrd="0" presId="urn:microsoft.com/office/officeart/2005/8/layout/vList2"/>
    <dgm:cxn modelId="{3C5EEC54-D911-5240-B87C-A0B577DCA91D}" type="presOf" srcId="{74823216-ED8A-4BB7-AE06-73148F818719}" destId="{9B4F2F55-95CE-934F-91FD-BBDCD1E39418}" srcOrd="0" destOrd="0" presId="urn:microsoft.com/office/officeart/2005/8/layout/vList2"/>
    <dgm:cxn modelId="{A3E7295E-D353-43B6-8C5B-5FA51DFC5EAE}" srcId="{6E69B487-7BB4-4568-88BB-03076E884CF2}" destId="{F12F7DD4-2D39-45B2-B0C7-4DFDB2E869DF}" srcOrd="0" destOrd="0" parTransId="{1D2ED614-299F-4C5A-9B94-7F075ABB98D4}" sibTransId="{73E9EF1F-B0AA-43D0-80F0-53AE08204D90}"/>
    <dgm:cxn modelId="{5E303972-43E3-427F-9A99-25BC0322C9A6}" srcId="{6E69B487-7BB4-4568-88BB-03076E884CF2}" destId="{DF69F276-7784-4152-B08A-BE4799475AD8}" srcOrd="2" destOrd="0" parTransId="{F4A1E5D7-684E-4627-A332-DFE48ACCEA1B}" sibTransId="{5E57F994-5FF3-4449-A622-332EBD7663D2}"/>
    <dgm:cxn modelId="{486CF8AE-DF06-874F-B010-F681FCF58CC7}" type="presOf" srcId="{F12F7DD4-2D39-45B2-B0C7-4DFDB2E869DF}" destId="{E05491A0-C573-1C43-A1C7-74652AB1D311}" srcOrd="0" destOrd="0" presId="urn:microsoft.com/office/officeart/2005/8/layout/vList2"/>
    <dgm:cxn modelId="{1FFA8DC7-87ED-0B4F-8BFC-F27B448EE00B}" type="presOf" srcId="{6E69B487-7BB4-4568-88BB-03076E884CF2}" destId="{572524DE-4BAC-6F48-91E3-D8363F7F9F4E}" srcOrd="0" destOrd="0" presId="urn:microsoft.com/office/officeart/2005/8/layout/vList2"/>
    <dgm:cxn modelId="{9AF27DC8-789D-4996-868D-CA351B60ADCC}" srcId="{6E69B487-7BB4-4568-88BB-03076E884CF2}" destId="{74823216-ED8A-4BB7-AE06-73148F818719}" srcOrd="1" destOrd="0" parTransId="{B5FC58FF-E815-4A97-9EC6-4EC88558B803}" sibTransId="{36ADE46D-D012-4075-BDB8-923A6982FD16}"/>
    <dgm:cxn modelId="{1E7E78A8-837C-3C40-899C-2D73968828CA}" type="presParOf" srcId="{572524DE-4BAC-6F48-91E3-D8363F7F9F4E}" destId="{E05491A0-C573-1C43-A1C7-74652AB1D311}" srcOrd="0" destOrd="0" presId="urn:microsoft.com/office/officeart/2005/8/layout/vList2"/>
    <dgm:cxn modelId="{48E3B168-8D32-554C-BA89-7369703F3378}" type="presParOf" srcId="{572524DE-4BAC-6F48-91E3-D8363F7F9F4E}" destId="{E2E7060A-8284-E047-AD2A-EECA333CA561}" srcOrd="1" destOrd="0" presId="urn:microsoft.com/office/officeart/2005/8/layout/vList2"/>
    <dgm:cxn modelId="{ED12B9C2-EBB2-4F45-BDDB-F628084FAA7E}" type="presParOf" srcId="{572524DE-4BAC-6F48-91E3-D8363F7F9F4E}" destId="{9B4F2F55-95CE-934F-91FD-BBDCD1E39418}" srcOrd="2" destOrd="0" presId="urn:microsoft.com/office/officeart/2005/8/layout/vList2"/>
    <dgm:cxn modelId="{26776CEE-BD69-9E4C-ADE6-48AE1D30831E}" type="presParOf" srcId="{572524DE-4BAC-6F48-91E3-D8363F7F9F4E}" destId="{637A54D9-7C7C-6F43-8744-BA014160D5F0}" srcOrd="3" destOrd="0" presId="urn:microsoft.com/office/officeart/2005/8/layout/vList2"/>
    <dgm:cxn modelId="{6CC044FC-8A8A-E54E-ADF6-626553B9DC9B}" type="presParOf" srcId="{572524DE-4BAC-6F48-91E3-D8363F7F9F4E}" destId="{D34D771E-8C94-F447-8E69-6DFBCA8776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C3C31-1563-3044-B33B-3854C0D6C72D}">
      <dsp:nvSpPr>
        <dsp:cNvPr id="0" name=""/>
        <dsp:cNvSpPr/>
      </dsp:nvSpPr>
      <dsp:spPr>
        <a:xfrm>
          <a:off x="0" y="0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Dutee</a:t>
          </a:r>
          <a:r>
            <a:rPr lang="en-US" sz="3200" kern="1200" dirty="0"/>
            <a:t> Chand Video</a:t>
          </a:r>
        </a:p>
      </dsp:txBody>
      <dsp:txXfrm>
        <a:off x="35706" y="35706"/>
        <a:ext cx="4031330" cy="1147666"/>
      </dsp:txXfrm>
    </dsp:sp>
    <dsp:sp modelId="{E44AE5D2-252E-6549-97B4-891314BE680C}">
      <dsp:nvSpPr>
        <dsp:cNvPr id="0" name=""/>
        <dsp:cNvSpPr/>
      </dsp:nvSpPr>
      <dsp:spPr>
        <a:xfrm>
          <a:off x="456422" y="1440728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498143"/>
            <a:satOff val="-7063"/>
            <a:lumOff val="-12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What’s a “main idea”?</a:t>
          </a:r>
        </a:p>
      </dsp:txBody>
      <dsp:txXfrm>
        <a:off x="492128" y="1476434"/>
        <a:ext cx="4129588" cy="1147666"/>
      </dsp:txXfrm>
    </dsp:sp>
    <dsp:sp modelId="{3BB30F01-C9C5-6F44-928E-AEEF48950581}">
      <dsp:nvSpPr>
        <dsp:cNvPr id="0" name=""/>
        <dsp:cNvSpPr/>
      </dsp:nvSpPr>
      <dsp:spPr>
        <a:xfrm>
          <a:off x="906033" y="2881457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996287"/>
            <a:satOff val="-14125"/>
            <a:lumOff val="-24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Using outlines to summarize</a:t>
          </a:r>
        </a:p>
      </dsp:txBody>
      <dsp:txXfrm>
        <a:off x="941739" y="2917163"/>
        <a:ext cx="4136400" cy="1147666"/>
      </dsp:txXfrm>
    </dsp:sp>
    <dsp:sp modelId="{14144181-C518-E94E-B897-B7FBB5CEA3AA}">
      <dsp:nvSpPr>
        <dsp:cNvPr id="0" name=""/>
        <dsp:cNvSpPr/>
      </dsp:nvSpPr>
      <dsp:spPr>
        <a:xfrm>
          <a:off x="1362456" y="4322185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1494430"/>
            <a:satOff val="-21188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Reading Strategy Reflection Paper #1</a:t>
          </a:r>
        </a:p>
      </dsp:txBody>
      <dsp:txXfrm>
        <a:off x="1398162" y="4357891"/>
        <a:ext cx="4129588" cy="1147666"/>
      </dsp:txXfrm>
    </dsp:sp>
    <dsp:sp modelId="{6D082CE4-9494-004B-B774-194F98268DF9}">
      <dsp:nvSpPr>
        <dsp:cNvPr id="0" name=""/>
        <dsp:cNvSpPr/>
      </dsp:nvSpPr>
      <dsp:spPr>
        <a:xfrm>
          <a:off x="4657423" y="933702"/>
          <a:ext cx="792400" cy="792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35713" y="933702"/>
        <a:ext cx="435820" cy="596281"/>
      </dsp:txXfrm>
    </dsp:sp>
    <dsp:sp modelId="{A7128B1E-3B85-F24A-A888-71710A2B0CD9}">
      <dsp:nvSpPr>
        <dsp:cNvPr id="0" name=""/>
        <dsp:cNvSpPr/>
      </dsp:nvSpPr>
      <dsp:spPr>
        <a:xfrm>
          <a:off x="5113846" y="2374431"/>
          <a:ext cx="792400" cy="792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50486"/>
            <a:satOff val="-9116"/>
            <a:lumOff val="-73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50486"/>
              <a:satOff val="-9116"/>
              <a:lumOff val="-7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92136" y="2374431"/>
        <a:ext cx="435820" cy="596281"/>
      </dsp:txXfrm>
    </dsp:sp>
    <dsp:sp modelId="{8494210C-7496-CE45-A526-CD28393157ED}">
      <dsp:nvSpPr>
        <dsp:cNvPr id="0" name=""/>
        <dsp:cNvSpPr/>
      </dsp:nvSpPr>
      <dsp:spPr>
        <a:xfrm>
          <a:off x="5563456" y="3815160"/>
          <a:ext cx="792400" cy="792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00972"/>
            <a:satOff val="-18233"/>
            <a:lumOff val="-14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00972"/>
              <a:satOff val="-18233"/>
              <a:lumOff val="-14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41746" y="3815160"/>
        <a:ext cx="435820" cy="596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4BDF-B525-C448-BC45-79AD661BB8B4}">
      <dsp:nvSpPr>
        <dsp:cNvPr id="0" name=""/>
        <dsp:cNvSpPr/>
      </dsp:nvSpPr>
      <dsp:spPr>
        <a:xfrm>
          <a:off x="0" y="2723"/>
          <a:ext cx="69677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8F020-4A36-8447-82EF-CDECD1F22F4C}">
      <dsp:nvSpPr>
        <dsp:cNvPr id="0" name=""/>
        <dsp:cNvSpPr/>
      </dsp:nvSpPr>
      <dsp:spPr>
        <a:xfrm>
          <a:off x="0" y="2723"/>
          <a:ext cx="6967728" cy="18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Summarizing</a:t>
          </a:r>
          <a:r>
            <a:rPr lang="en-US" sz="2600" kern="1200"/>
            <a:t> is an important skill, but it can mean A LOT of different things depending on what your purpose for reading is</a:t>
          </a:r>
        </a:p>
      </dsp:txBody>
      <dsp:txXfrm>
        <a:off x="0" y="2723"/>
        <a:ext cx="6967728" cy="1857464"/>
      </dsp:txXfrm>
    </dsp:sp>
    <dsp:sp modelId="{CB01FA33-6F84-2C49-A657-C24877B8A5B4}">
      <dsp:nvSpPr>
        <dsp:cNvPr id="0" name=""/>
        <dsp:cNvSpPr/>
      </dsp:nvSpPr>
      <dsp:spPr>
        <a:xfrm>
          <a:off x="0" y="1860187"/>
          <a:ext cx="69677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0449E-45F0-AE47-9140-767389038907}">
      <dsp:nvSpPr>
        <dsp:cNvPr id="0" name=""/>
        <dsp:cNvSpPr/>
      </dsp:nvSpPr>
      <dsp:spPr>
        <a:xfrm>
          <a:off x="0" y="1860187"/>
          <a:ext cx="6967728" cy="18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Compile all of your marginal annotations on “Too Fast to Be Female” into a list. At the top of this list, write down your “main idea.” This list is your rough outline of the reading. </a:t>
          </a:r>
        </a:p>
      </dsp:txBody>
      <dsp:txXfrm>
        <a:off x="0" y="1860187"/>
        <a:ext cx="6967728" cy="1857464"/>
      </dsp:txXfrm>
    </dsp:sp>
    <dsp:sp modelId="{029A5525-63F5-1147-B596-5EFBDEE59D10}">
      <dsp:nvSpPr>
        <dsp:cNvPr id="0" name=""/>
        <dsp:cNvSpPr/>
      </dsp:nvSpPr>
      <dsp:spPr>
        <a:xfrm>
          <a:off x="0" y="3717652"/>
          <a:ext cx="69677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F7B7B-AD4E-3842-8EE2-5AEB1FCF2C33}">
      <dsp:nvSpPr>
        <dsp:cNvPr id="0" name=""/>
        <dsp:cNvSpPr/>
      </dsp:nvSpPr>
      <dsp:spPr>
        <a:xfrm>
          <a:off x="0" y="3717652"/>
          <a:ext cx="6967728" cy="185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Review your list. Delete items that aren’t directly relevant to what you have determined is the “main idea.” </a:t>
          </a:r>
        </a:p>
      </dsp:txBody>
      <dsp:txXfrm>
        <a:off x="0" y="3717652"/>
        <a:ext cx="6967728" cy="1857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491A0-C573-1C43-A1C7-74652AB1D311}">
      <dsp:nvSpPr>
        <dsp:cNvPr id="0" name=""/>
        <dsp:cNvSpPr/>
      </dsp:nvSpPr>
      <dsp:spPr>
        <a:xfrm>
          <a:off x="0" y="464814"/>
          <a:ext cx="6967728" cy="14975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Summary writing practice! </a:t>
          </a:r>
        </a:p>
      </dsp:txBody>
      <dsp:txXfrm>
        <a:off x="73105" y="537919"/>
        <a:ext cx="6821518" cy="1351353"/>
      </dsp:txXfrm>
    </dsp:sp>
    <dsp:sp modelId="{9B4F2F55-95CE-934F-91FD-BBDCD1E39418}">
      <dsp:nvSpPr>
        <dsp:cNvPr id="0" name=""/>
        <dsp:cNvSpPr/>
      </dsp:nvSpPr>
      <dsp:spPr>
        <a:xfrm>
          <a:off x="0" y="2040138"/>
          <a:ext cx="6967728" cy="1497563"/>
        </a:xfrm>
        <a:prstGeom prst="roundRect">
          <a:avLst/>
        </a:prstGeom>
        <a:solidFill>
          <a:schemeClr val="accent2">
            <a:hueOff val="747215"/>
            <a:satOff val="-10594"/>
            <a:lumOff val="-1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Using your revised outlines, write a summary of your article using TWO SENTENCES</a:t>
          </a:r>
        </a:p>
      </dsp:txBody>
      <dsp:txXfrm>
        <a:off x="73105" y="2113243"/>
        <a:ext cx="6821518" cy="1351353"/>
      </dsp:txXfrm>
    </dsp:sp>
    <dsp:sp modelId="{D34D771E-8C94-F447-8E69-6DFBCA877635}">
      <dsp:nvSpPr>
        <dsp:cNvPr id="0" name=""/>
        <dsp:cNvSpPr/>
      </dsp:nvSpPr>
      <dsp:spPr>
        <a:xfrm>
          <a:off x="0" y="3615461"/>
          <a:ext cx="6967728" cy="1497563"/>
        </a:xfrm>
        <a:prstGeom prst="roundRect">
          <a:avLst/>
        </a:prstGeom>
        <a:solidFill>
          <a:schemeClr val="accent2">
            <a:hueOff val="1494430"/>
            <a:satOff val="-21188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Work on this as a group, using your collected marginal annotations to create a summary that you all agree with</a:t>
          </a:r>
        </a:p>
      </dsp:txBody>
      <dsp:txXfrm>
        <a:off x="73105" y="3688566"/>
        <a:ext cx="6821518" cy="1351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6B19-0838-8C4D-B14B-B8FF30AA76AE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3D314-1F5A-AB4E-ABE7-9C5E0CD1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0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2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7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0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3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0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91D-03BC-BD45-A01E-CD3A8B560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85A49-279B-F745-B0D7-D205ACCAC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1CC6-EA4F-E248-A2C9-01A472E0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9/22/21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A9004-E474-3142-B5F0-ABE4DB48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F0616-28B7-5743-8CB5-00DA6794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6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50D2-7BB3-2A46-800F-93BF32FF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BFEC-5128-5346-8698-612BDE04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C8E95-6878-8446-BA95-C03ECBEC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D945E-4B1E-2347-B582-F79274A0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3131C-3C4C-4749-ACFB-00754D4E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D819-D31A-5E45-BD45-AE87ACD4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A7438-FC79-B34E-A30D-8B3A5346C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3A0BD-28B7-404B-A293-90785084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9/22/21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072D9-A7A5-8C49-8F08-B87BB8BC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6999C-8001-AF4F-8255-AF003A97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9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D891-9237-0A49-8626-8EA7DC88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1D269-6F71-8B4C-ADA7-1F36DA4AA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B56CD-E226-2842-A065-B7C3374EC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E53A7-1DD0-D543-8B10-5A733E2A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74C22-1626-9F42-BA8C-9D9E5FFF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2031-3EC5-BE4C-B0D2-E2C6CFDE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23BA-B09C-894D-974A-87D53D4E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AD322-FA66-9540-8766-56E69A6DE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C6779-9821-6446-A784-EC8AD855D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9218D-2264-1C4B-835E-519BABC82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07856-C3C9-144F-A919-C1714D9D0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5FC67C-9B0E-EF45-89AD-B9A289E33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EB6F9-217B-6148-8941-D9DA398F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3814A-D40C-D242-A3FC-53F59CB4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2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D583-2720-AE49-A9FA-09E4D0C4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0D884-2A14-314D-A5FE-B4921EFA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87A80-F2CF-CA4A-84FB-79521F0A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87A30-4D37-C047-921B-A05F2BB8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9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2E3A30-163E-FF4E-946A-3F0E1D25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64CC2-8832-7843-80ED-415088DD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B32F1-419E-D441-8497-8FE03EE6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67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F8D0D-7A7C-B147-9365-C67BB621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56665-2B59-E940-AC04-D2DCDD71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21FCD-1ED1-B847-AF2D-0BF619F38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448E6-40C8-1A4B-97F0-3EB02006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A10EB-E080-D542-8754-1577AB85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A6E2E-2444-FF4B-8698-2CD47134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2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0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7C97-5DFC-064C-BDB8-ADF21CAC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4EE69-AF79-8D49-AE4F-07AB6667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4D491-7551-2B4E-8029-6D28E5826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C0679-45FE-F24B-9A98-53CA40BB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9/22/21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3AAA1-815C-5E4C-8657-8E43F16B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9E6D4-2930-7940-A205-275DC560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5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8D5FB-AF0D-434B-828C-1BE907C9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02AF4-FBCE-A144-8AC2-6F6981EEF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C39B0-2EFD-8B49-897C-8790C85A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FB366-FF32-6842-9AEC-7CA00A77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D79-A4EA-044F-86C5-960E5D6B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4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835CA-D8FF-9548-BC4B-8BA26683A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329AD-C4F4-0745-8098-C1BB69396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D0F30-4175-5E42-BDEE-EF88AFD3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D279A-9067-014A-81D0-5E6B3D90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9205B-E9C0-E44A-8746-C6F798F4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0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4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1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93875-620E-1E4F-9116-67E66BE9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E67B2-685A-654D-9185-D56103C84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5B2BE-EF49-334F-BA4B-255510514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39DF-73E8-4448-B2E3-26FFA5C73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1DF9C-464A-6A4D-9579-78D039B74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1UYPX4As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1B00-1B0D-334A-A10C-3A81EB289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90" y="1280035"/>
            <a:ext cx="4857650" cy="2449002"/>
          </a:xfrm>
          <a:solidFill>
            <a:schemeClr val="bg1">
              <a:alpha val="48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RDG 1300_P07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A4A98-0506-9E45-8BDB-5C804CB54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3518850" cy="1481328"/>
          </a:xfrm>
          <a:solidFill>
            <a:schemeClr val="bg1">
              <a:alpha val="62897"/>
            </a:schemeClr>
          </a:solidFill>
        </p:spPr>
        <p:txBody>
          <a:bodyPr/>
          <a:lstStyle/>
          <a:p>
            <a:r>
              <a:rPr lang="en-US" dirty="0"/>
              <a:t>Thursday, 9.23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DC18D-7D8B-9D4E-A18F-85A3A690917D}"/>
              </a:ext>
            </a:extLst>
          </p:cNvPr>
          <p:cNvSpPr txBox="1"/>
          <p:nvPr/>
        </p:nvSpPr>
        <p:spPr>
          <a:xfrm>
            <a:off x="8522098" y="3496461"/>
            <a:ext cx="3518849" cy="31700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For class today you 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have read “Too Fast to Be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have completed Reading Log 6.5</a:t>
            </a:r>
          </a:p>
          <a:p>
            <a:r>
              <a:rPr lang="en-US" sz="2000" b="1" dirty="0"/>
              <a:t>When class starts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Have your computer (if you have one) opened to your annotations of “Too Fast to Be Female”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DBE9C-E7B5-0B46-8076-EA269FFA53D4}"/>
              </a:ext>
            </a:extLst>
          </p:cNvPr>
          <p:cNvSpPr txBox="1"/>
          <p:nvPr/>
        </p:nvSpPr>
        <p:spPr>
          <a:xfrm>
            <a:off x="8851967" y="473211"/>
            <a:ext cx="2859110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NOTE: I can’t require masks or vaccines in this class, but university leadership recommends both so that we can remain in-person this semester</a:t>
            </a:r>
          </a:p>
        </p:txBody>
      </p:sp>
    </p:spTree>
    <p:extLst>
      <p:ext uri="{BB962C8B-B14F-4D97-AF65-F5344CB8AC3E}">
        <p14:creationId xmlns:p14="http://schemas.microsoft.com/office/powerpoint/2010/main" val="372899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stuffed animals&#10;&#10;Description automatically generated">
            <a:extLst>
              <a:ext uri="{FF2B5EF4-FFF2-40B4-BE49-F238E27FC236}">
                <a16:creationId xmlns:a16="http://schemas.microsoft.com/office/drawing/2014/main" id="{86EA6391-AE3F-F44D-B154-D69768BB0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3" t="9091" r="16912" b="-1"/>
          <a:stretch/>
        </p:blipFill>
        <p:spPr>
          <a:xfrm rot="5400000">
            <a:off x="4428234" y="-905766"/>
            <a:ext cx="6858000" cy="86695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F1FCA-A1AC-6642-BCA8-CBB0C370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183" y="1305545"/>
            <a:ext cx="4740089" cy="1124712"/>
          </a:xfrm>
        </p:spPr>
        <p:txBody>
          <a:bodyPr anchor="b">
            <a:noAutofit/>
          </a:bodyPr>
          <a:lstStyle/>
          <a:p>
            <a:r>
              <a:rPr lang="en-US" sz="5000" dirty="0"/>
              <a:t>NO SERIOUSLY, SERIOUSLY, HOW DO I FIND IT!?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E7F31-4EEC-6245-9660-CB43DC719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Applied Level</a:t>
            </a:r>
          </a:p>
          <a:p>
            <a:r>
              <a:rPr lang="en-US" sz="2400" dirty="0"/>
              <a:t>How does the author’s message apply to other situations? </a:t>
            </a:r>
          </a:p>
          <a:p>
            <a:r>
              <a:rPr lang="en-US" sz="2400" dirty="0"/>
              <a:t>Ex: (???)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67536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26086C-0131-3F46-A115-71788C28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Which main idea, when, and 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FCAC3-31B4-8447-A29F-B18F778A7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rmAutofit lnSpcReduction="10000"/>
          </a:bodyPr>
          <a:lstStyle/>
          <a:p>
            <a:r>
              <a:rPr lang="en-US" sz="2500" dirty="0"/>
              <a:t>As a student, it can be difficult to determine which main idea an instructor is asking for.</a:t>
            </a:r>
          </a:p>
          <a:p>
            <a:pPr lvl="1"/>
            <a:r>
              <a:rPr lang="en-US" sz="2500" dirty="0"/>
              <a:t>Literal main ideas generally focus on recall of information and summarizing. </a:t>
            </a:r>
          </a:p>
          <a:p>
            <a:pPr lvl="1"/>
            <a:r>
              <a:rPr lang="en-US" sz="2500" dirty="0"/>
              <a:t>Interpretive main ideas involve answering </a:t>
            </a:r>
            <a:r>
              <a:rPr lang="en-US" sz="2500" i="1" dirty="0"/>
              <a:t>why </a:t>
            </a:r>
            <a:r>
              <a:rPr lang="en-US" sz="2500" dirty="0"/>
              <a:t>or </a:t>
            </a:r>
            <a:r>
              <a:rPr lang="en-US" sz="2500" i="1" dirty="0"/>
              <a:t>for what purpose </a:t>
            </a:r>
            <a:r>
              <a:rPr lang="en-US" sz="2500" dirty="0"/>
              <a:t>an author chooses to write a certain text</a:t>
            </a:r>
          </a:p>
          <a:p>
            <a:pPr lvl="1"/>
            <a:r>
              <a:rPr lang="en-US" sz="2500" dirty="0"/>
              <a:t>Applied main ideas are </a:t>
            </a:r>
            <a:r>
              <a:rPr lang="en-US" sz="2500" i="1" dirty="0"/>
              <a:t>intertextual</a:t>
            </a:r>
            <a:r>
              <a:rPr lang="en-US" sz="2500" dirty="0"/>
              <a:t>, which means that they apply to other texts or situations outside of the text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3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8EB304-0844-F849-BBE1-34C4623C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Discussion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00E62-A8F6-774F-A38D-7D2913BED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Autofit/>
          </a:bodyPr>
          <a:lstStyle/>
          <a:p>
            <a:r>
              <a:rPr lang="en-US" sz="2500" dirty="0"/>
              <a:t>Go back into the CANVAS discussion board for today’s class. </a:t>
            </a:r>
          </a:p>
          <a:p>
            <a:r>
              <a:rPr lang="en-US" sz="2500" dirty="0"/>
              <a:t>Respond to two of your classmate’s discussion posts (from your table). </a:t>
            </a:r>
          </a:p>
          <a:p>
            <a:pPr lvl="1"/>
            <a:r>
              <a:rPr lang="en-US" sz="2500" dirty="0"/>
              <a:t>Analyze the main idea that they pulled from the text – if it’s a </a:t>
            </a:r>
            <a:r>
              <a:rPr lang="en-US" sz="2500" u="sng" dirty="0"/>
              <a:t>literal</a:t>
            </a:r>
            <a:r>
              <a:rPr lang="en-US" sz="2500" dirty="0"/>
              <a:t> main idea (a summary of the text), discuss how they might turn it into an </a:t>
            </a:r>
            <a:r>
              <a:rPr lang="en-US" sz="2500" u="sng" dirty="0"/>
              <a:t>interpretive</a:t>
            </a:r>
            <a:r>
              <a:rPr lang="en-US" sz="2500" dirty="0"/>
              <a:t> or </a:t>
            </a:r>
            <a:r>
              <a:rPr lang="en-US" sz="2500" u="sng" dirty="0"/>
              <a:t>applied</a:t>
            </a:r>
            <a:r>
              <a:rPr lang="en-US" sz="2500" dirty="0"/>
              <a:t> main idea</a:t>
            </a:r>
          </a:p>
          <a:p>
            <a:pPr lvl="1"/>
            <a:r>
              <a:rPr lang="en-US" sz="2500" dirty="0"/>
              <a:t>If the main idea they found was </a:t>
            </a:r>
            <a:r>
              <a:rPr lang="en-US" sz="2500" u="sng" dirty="0"/>
              <a:t>interpretive</a:t>
            </a:r>
            <a:r>
              <a:rPr lang="en-US" sz="2500" dirty="0"/>
              <a:t> or </a:t>
            </a:r>
            <a:r>
              <a:rPr lang="en-US" sz="2500" u="sng" dirty="0"/>
              <a:t>applied</a:t>
            </a:r>
            <a:r>
              <a:rPr lang="en-US" sz="2500" dirty="0"/>
              <a:t>, look at the support they gave. Was it convincing for you? Why or why not? </a:t>
            </a:r>
          </a:p>
        </p:txBody>
      </p:sp>
    </p:spTree>
    <p:extLst>
      <p:ext uri="{BB962C8B-B14F-4D97-AF65-F5344CB8AC3E}">
        <p14:creationId xmlns:p14="http://schemas.microsoft.com/office/powerpoint/2010/main" val="198849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2671D-C2D8-7C45-B481-6F52BBB7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3600"/>
              <a:t>This is about/This is REALLY about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C7B436-CB8D-43B8-90B7-1967E9035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758521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58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95DA7-E032-EA44-A706-B5559E7B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3600"/>
              <a:t>Google Doc: Two-Sentence Summaries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3572EE-3430-49DB-9BBE-452154026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477305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75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07BFC-7DE2-D14E-8091-18CA5652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MARSI Strategies: Summary 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6F16-516A-4A4B-B176-B1C2F3012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 #6: I summarize what I read to reflect on important information about the text</a:t>
            </a:r>
          </a:p>
          <a:p>
            <a:r>
              <a:rPr lang="en-US" dirty="0"/>
              <a:t>Sup #20: I paraphrase (restate ideas in my own words) to better understand what I read</a:t>
            </a:r>
          </a:p>
          <a:p>
            <a:r>
              <a:rPr lang="en-US" dirty="0"/>
              <a:t>Sup #24: I go back and forth in the text to find relationships among ideas in it. </a:t>
            </a:r>
          </a:p>
          <a:p>
            <a:r>
              <a:rPr lang="en-US" dirty="0"/>
              <a:t>Sup #28: I ask myself questions I like to have answered in the text</a:t>
            </a:r>
          </a:p>
        </p:txBody>
      </p:sp>
    </p:spTree>
    <p:extLst>
      <p:ext uri="{BB962C8B-B14F-4D97-AF65-F5344CB8AC3E}">
        <p14:creationId xmlns:p14="http://schemas.microsoft.com/office/powerpoint/2010/main" val="193186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EA5F-8A9C-1A49-AB4F-9038FF54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Expansion #2: Metacognitive Reading Reflection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B87AC-69DB-614E-BA92-557C89F3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02" y="2083577"/>
            <a:ext cx="11542597" cy="369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To complete you need: </a:t>
            </a:r>
          </a:p>
          <a:p>
            <a:r>
              <a:rPr lang="en-US" sz="2000" dirty="0"/>
              <a:t>MARSI Scores</a:t>
            </a:r>
          </a:p>
          <a:p>
            <a:r>
              <a:rPr lang="en-US" sz="2000" dirty="0"/>
              <a:t>An understanding of what your own MARSI scores mean</a:t>
            </a:r>
          </a:p>
          <a:p>
            <a:pPr lvl="1"/>
            <a:r>
              <a:rPr lang="en-US" dirty="0"/>
              <a:t>What strategies do I frequently use? </a:t>
            </a:r>
          </a:p>
          <a:p>
            <a:pPr lvl="1"/>
            <a:r>
              <a:rPr lang="en-US" dirty="0"/>
              <a:t>What strategies do I rarely/never use? </a:t>
            </a:r>
          </a:p>
          <a:p>
            <a:r>
              <a:rPr lang="en-US" sz="2000" dirty="0"/>
              <a:t>To write 4 paragraphs (at least 750 words)</a:t>
            </a:r>
          </a:p>
          <a:p>
            <a:pPr lvl="1"/>
            <a:r>
              <a:rPr lang="en-US" dirty="0"/>
              <a:t>A thesis statement – how do I define my reading style? </a:t>
            </a:r>
          </a:p>
          <a:p>
            <a:pPr lvl="1"/>
            <a:r>
              <a:rPr lang="en-US" dirty="0"/>
              <a:t>3 paragraphs organized around your use of global, support, and problem solving strategies</a:t>
            </a:r>
          </a:p>
          <a:p>
            <a:pPr lvl="1"/>
            <a:r>
              <a:rPr lang="en-US" dirty="0"/>
              <a:t>Talk about how you used/didn’t use these strategies for our reading assignments</a:t>
            </a:r>
          </a:p>
          <a:p>
            <a:r>
              <a:rPr lang="en-US" sz="2000" dirty="0"/>
              <a:t>Submit a Microsoft word document (.doc or .docx) to the appropriate place on Canvas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591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A2DA-9E97-9449-B4B0-800ABE80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Expansion #2: Metacognitive Reading Reflection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113D3-8E62-B44F-8018-CDE7C4F5D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Using the MARSI -- write a summary statement that describes your overall reading strategy use (strengths/areas for growth). </a:t>
            </a:r>
          </a:p>
          <a:p>
            <a:r>
              <a:rPr lang="en-US" dirty="0"/>
              <a:t>Paragraphs on each of the strategy categories + examples of how you use/don’t use them</a:t>
            </a:r>
          </a:p>
          <a:p>
            <a:r>
              <a:rPr lang="en-US" dirty="0"/>
              <a:t>Conclusion – “</a:t>
            </a:r>
            <a:r>
              <a:rPr lang="en-US" dirty="0" err="1"/>
              <a:t>Watchu</a:t>
            </a:r>
            <a:r>
              <a:rPr lang="en-US" dirty="0"/>
              <a:t> </a:t>
            </a:r>
            <a:r>
              <a:rPr lang="en-US" dirty="0" err="1"/>
              <a:t>gonna</a:t>
            </a:r>
            <a:r>
              <a:rPr lang="en-US" dirty="0"/>
              <a:t> do about it?”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t lying on a ledge&#10;&#10;Description automatically generated with low confidence">
            <a:extLst>
              <a:ext uri="{FF2B5EF4-FFF2-40B4-BE49-F238E27FC236}">
                <a16:creationId xmlns:a16="http://schemas.microsoft.com/office/drawing/2014/main" id="{4A956E9C-26F9-3448-8B2E-3338829AD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1" r="27593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5715A-AB13-6D40-AC83-644219E7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For next time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B9CC-1876-F84D-A28B-5A39DA82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281954" cy="3207258"/>
          </a:xfrm>
        </p:spPr>
        <p:txBody>
          <a:bodyPr anchor="t">
            <a:normAutofit/>
          </a:bodyPr>
          <a:lstStyle/>
          <a:p>
            <a:r>
              <a:rPr lang="en-US" sz="2800" dirty="0">
                <a:sym typeface="Wingdings" pitchFamily="2" charset="2"/>
              </a:rPr>
              <a:t>Metacognitive Reading Reflection paper draft due BEFORE CLASS (!!!)</a:t>
            </a:r>
          </a:p>
          <a:p>
            <a:r>
              <a:rPr lang="en-US" sz="2800" dirty="0">
                <a:sym typeface="Wingdings" pitchFamily="2" charset="2"/>
              </a:rPr>
              <a:t>(that’s it!)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4736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18532-6720-E147-80DF-94A971A420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492" y="0"/>
            <a:ext cx="10167937" cy="1179513"/>
          </a:xfrm>
        </p:spPr>
        <p:txBody>
          <a:bodyPr/>
          <a:lstStyle/>
          <a:p>
            <a:r>
              <a:rPr lang="en-US" dirty="0"/>
              <a:t>New Seats! 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A407B54-291C-3147-8D37-B79E8D9D02CB}"/>
              </a:ext>
            </a:extLst>
          </p:cNvPr>
          <p:cNvGraphicFramePr>
            <a:graphicFrameLocks noGrp="1"/>
          </p:cNvGraphicFramePr>
          <p:nvPr/>
        </p:nvGraphicFramePr>
        <p:xfrm>
          <a:off x="636980" y="1801935"/>
          <a:ext cx="2789382" cy="170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691">
                  <a:extLst>
                    <a:ext uri="{9D8B030D-6E8A-4147-A177-3AD203B41FA5}">
                      <a16:colId xmlns:a16="http://schemas.microsoft.com/office/drawing/2014/main" val="1318501310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2611127242"/>
                    </a:ext>
                  </a:extLst>
                </a:gridCol>
              </a:tblGrid>
              <a:tr h="853825">
                <a:tc>
                  <a:txBody>
                    <a:bodyPr/>
                    <a:lstStyle/>
                    <a:p>
                      <a:r>
                        <a:rPr lang="en-US" dirty="0"/>
                        <a:t>Jose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Jenise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8295"/>
                  </a:ext>
                </a:extLst>
              </a:tr>
              <a:tr h="853825">
                <a:tc>
                  <a:txBody>
                    <a:bodyPr/>
                    <a:lstStyle/>
                    <a:p>
                      <a:r>
                        <a:rPr lang="en-US" dirty="0" err="1"/>
                        <a:t>Kenzee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Kyra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9289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A610B4D-1902-A64D-8A63-142E496B4502}"/>
              </a:ext>
            </a:extLst>
          </p:cNvPr>
          <p:cNvGraphicFramePr>
            <a:graphicFrameLocks noGrp="1"/>
          </p:cNvGraphicFramePr>
          <p:nvPr/>
        </p:nvGraphicFramePr>
        <p:xfrm>
          <a:off x="8057407" y="4302480"/>
          <a:ext cx="2789382" cy="170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691">
                  <a:extLst>
                    <a:ext uri="{9D8B030D-6E8A-4147-A177-3AD203B41FA5}">
                      <a16:colId xmlns:a16="http://schemas.microsoft.com/office/drawing/2014/main" val="1318501310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2611127242"/>
                    </a:ext>
                  </a:extLst>
                </a:gridCol>
              </a:tblGrid>
              <a:tr h="834382">
                <a:tc>
                  <a:txBody>
                    <a:bodyPr/>
                    <a:lstStyle/>
                    <a:p>
                      <a:r>
                        <a:rPr lang="en-US" dirty="0" err="1"/>
                        <a:t>Delani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8295"/>
                  </a:ext>
                </a:extLst>
              </a:tr>
              <a:tr h="873268">
                <a:tc>
                  <a:txBody>
                    <a:bodyPr/>
                    <a:lstStyle/>
                    <a:p>
                      <a:r>
                        <a:rPr lang="en-US" dirty="0"/>
                        <a:t>Courtney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9289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CDF7758-B739-AE40-8A78-DD49C0FB6501}"/>
              </a:ext>
            </a:extLst>
          </p:cNvPr>
          <p:cNvGraphicFramePr>
            <a:graphicFrameLocks noGrp="1"/>
          </p:cNvGraphicFramePr>
          <p:nvPr/>
        </p:nvGraphicFramePr>
        <p:xfrm>
          <a:off x="8057407" y="1766695"/>
          <a:ext cx="2789382" cy="170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691">
                  <a:extLst>
                    <a:ext uri="{9D8B030D-6E8A-4147-A177-3AD203B41FA5}">
                      <a16:colId xmlns:a16="http://schemas.microsoft.com/office/drawing/2014/main" val="1318501310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2611127242"/>
                    </a:ext>
                  </a:extLst>
                </a:gridCol>
              </a:tblGrid>
              <a:tr h="853825">
                <a:tc>
                  <a:txBody>
                    <a:bodyPr/>
                    <a:lstStyle/>
                    <a:p>
                      <a:r>
                        <a:rPr lang="en-US" dirty="0"/>
                        <a:t>Jayla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8295"/>
                  </a:ext>
                </a:extLst>
              </a:tr>
              <a:tr h="853825">
                <a:tc>
                  <a:txBody>
                    <a:bodyPr/>
                    <a:lstStyle/>
                    <a:p>
                      <a:r>
                        <a:rPr lang="en-US" dirty="0"/>
                        <a:t>Collin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9289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2ABED82-8A77-8645-997A-E411BAD7F168}"/>
              </a:ext>
            </a:extLst>
          </p:cNvPr>
          <p:cNvGraphicFramePr>
            <a:graphicFrameLocks noGrp="1"/>
          </p:cNvGraphicFramePr>
          <p:nvPr/>
        </p:nvGraphicFramePr>
        <p:xfrm>
          <a:off x="636980" y="4363410"/>
          <a:ext cx="2789382" cy="170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691">
                  <a:extLst>
                    <a:ext uri="{9D8B030D-6E8A-4147-A177-3AD203B41FA5}">
                      <a16:colId xmlns:a16="http://schemas.microsoft.com/office/drawing/2014/main" val="1318501310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2611127242"/>
                    </a:ext>
                  </a:extLst>
                </a:gridCol>
              </a:tblGrid>
              <a:tr h="853825">
                <a:tc>
                  <a:txBody>
                    <a:bodyPr/>
                    <a:lstStyle/>
                    <a:p>
                      <a:r>
                        <a:rPr lang="en-US" dirty="0"/>
                        <a:t>Jasmine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Stephanie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8295"/>
                  </a:ext>
                </a:extLst>
              </a:tr>
              <a:tr h="853825">
                <a:tc>
                  <a:txBody>
                    <a:bodyPr/>
                    <a:lstStyle/>
                    <a:p>
                      <a:r>
                        <a:rPr lang="en-US" dirty="0"/>
                        <a:t>Divine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Richard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92893"/>
                  </a:ext>
                </a:extLst>
              </a:tr>
            </a:tbl>
          </a:graphicData>
        </a:graphic>
      </p:graphicFrame>
      <p:graphicFrame>
        <p:nvGraphicFramePr>
          <p:cNvPr id="18" name="Table 14">
            <a:extLst>
              <a:ext uri="{FF2B5EF4-FFF2-40B4-BE49-F238E27FC236}">
                <a16:creationId xmlns:a16="http://schemas.microsoft.com/office/drawing/2014/main" id="{70197136-2E37-BE40-99C0-0EE52E7EF9FA}"/>
              </a:ext>
            </a:extLst>
          </p:cNvPr>
          <p:cNvGraphicFramePr>
            <a:graphicFrameLocks noGrp="1"/>
          </p:cNvGraphicFramePr>
          <p:nvPr/>
        </p:nvGraphicFramePr>
        <p:xfrm>
          <a:off x="4167844" y="2873474"/>
          <a:ext cx="2789382" cy="170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691">
                  <a:extLst>
                    <a:ext uri="{9D8B030D-6E8A-4147-A177-3AD203B41FA5}">
                      <a16:colId xmlns:a16="http://schemas.microsoft.com/office/drawing/2014/main" val="1318501310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2611127242"/>
                    </a:ext>
                  </a:extLst>
                </a:gridCol>
              </a:tblGrid>
              <a:tr h="853825">
                <a:tc>
                  <a:txBody>
                    <a:bodyPr/>
                    <a:lstStyle/>
                    <a:p>
                      <a:r>
                        <a:rPr lang="en-US" dirty="0"/>
                        <a:t>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Patricia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8295"/>
                  </a:ext>
                </a:extLst>
              </a:tr>
              <a:tr h="853825">
                <a:tc>
                  <a:txBody>
                    <a:bodyPr/>
                    <a:lstStyle/>
                    <a:p>
                      <a:r>
                        <a:rPr lang="en-US" dirty="0" err="1"/>
                        <a:t>Ilan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Maddie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9289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CAD42B6-B73A-D54E-AB02-B12CE5D39D28}"/>
              </a:ext>
            </a:extLst>
          </p:cNvPr>
          <p:cNvSpPr txBox="1"/>
          <p:nvPr/>
        </p:nvSpPr>
        <p:spPr>
          <a:xfrm>
            <a:off x="4365171" y="589756"/>
            <a:ext cx="328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Front of Class</a:t>
            </a:r>
          </a:p>
        </p:txBody>
      </p:sp>
    </p:spTree>
    <p:extLst>
      <p:ext uri="{BB962C8B-B14F-4D97-AF65-F5344CB8AC3E}">
        <p14:creationId xmlns:p14="http://schemas.microsoft.com/office/powerpoint/2010/main" val="419876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1F83-2D95-BF4B-8027-3CD5C76E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Foul Play: Indian Sprinter </a:t>
            </a:r>
            <a:r>
              <a:rPr lang="en-US" dirty="0" err="1"/>
              <a:t>Dutee</a:t>
            </a:r>
            <a:r>
              <a:rPr lang="en-US" dirty="0"/>
              <a:t> Chand’s Challenge Against Gender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B3D87-C8B1-824B-BB0E-F2E52D674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Link: </a:t>
            </a:r>
            <a:r>
              <a:rPr lang="en-US" dirty="0">
                <a:hlinkClick r:id="rId3"/>
              </a:rPr>
              <a:t>https://www.youtube.com/watch?v=u1UYPX4AsNo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1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ED6C6-71AA-4844-9906-1A7F2675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CB1B2-BCB9-4381-AF4F-DFD753BF9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569015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47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43CE8-A6D3-0F43-83B8-CDC0CD0F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In-Class Writing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4C1DC-EA0D-1347-9BE9-829D0A07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US" sz="1700" dirty="0"/>
              <a:t>Under today’s Canvas module, respond to </a:t>
            </a:r>
            <a:r>
              <a:rPr lang="en-US" sz="1700" b="1" dirty="0"/>
              <a:t>9.23 Discussion</a:t>
            </a:r>
          </a:p>
          <a:p>
            <a:pPr lvl="1"/>
            <a:r>
              <a:rPr lang="en-US" sz="1700" b="1" i="1" dirty="0"/>
              <a:t>In your own words, what is the </a:t>
            </a:r>
            <a:r>
              <a:rPr lang="en-US" sz="1700" b="1" i="1" u="sng" dirty="0"/>
              <a:t>main idea</a:t>
            </a:r>
            <a:r>
              <a:rPr lang="en-US" sz="1700" b="1" i="1" dirty="0"/>
              <a:t> of “Too Fast to Be Female”? </a:t>
            </a:r>
          </a:p>
          <a:p>
            <a:pPr lvl="2"/>
            <a:r>
              <a:rPr lang="en-US" sz="1500" b="1" i="1" dirty="0"/>
              <a:t>(Hint) make sure to use evidence from the text</a:t>
            </a:r>
          </a:p>
          <a:p>
            <a:pPr lvl="2"/>
            <a:r>
              <a:rPr lang="en-US" sz="1500" b="1" i="1" dirty="0"/>
              <a:t>(</a:t>
            </a:r>
            <a:r>
              <a:rPr lang="en-US" sz="1500" b="1" i="1" dirty="0" err="1"/>
              <a:t>Hinthint</a:t>
            </a:r>
            <a:r>
              <a:rPr lang="en-US" sz="1500" b="1" i="1" dirty="0"/>
              <a:t>) maybe from your marginal annotations?</a:t>
            </a:r>
            <a:endParaRPr lang="en-US" sz="1700" b="1" i="1" dirty="0"/>
          </a:p>
          <a:p>
            <a:pPr lvl="1"/>
            <a:r>
              <a:rPr lang="en-US" sz="1700" b="1" i="1" dirty="0"/>
              <a:t>What questions do you still have about </a:t>
            </a:r>
            <a:r>
              <a:rPr lang="en-US" sz="1700" b="1" i="1" dirty="0" err="1"/>
              <a:t>Dutee</a:t>
            </a:r>
            <a:r>
              <a:rPr lang="en-US" sz="1700" b="1" i="1" dirty="0"/>
              <a:t> Chand’s story? </a:t>
            </a:r>
          </a:p>
        </p:txBody>
      </p:sp>
      <p:pic>
        <p:nvPicPr>
          <p:cNvPr id="6" name="Picture 5" descr="A cat sleeping on a bed&#10;&#10;Description automatically generated">
            <a:extLst>
              <a:ext uri="{FF2B5EF4-FFF2-40B4-BE49-F238E27FC236}">
                <a16:creationId xmlns:a16="http://schemas.microsoft.com/office/drawing/2014/main" id="{552455CE-A2F8-D24B-BE71-607AEBF4F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83" r="-2" b="-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16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D2FEA-CF54-9141-ADD9-B509D458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dirty="0"/>
              <a:t>Let’s talk about </a:t>
            </a:r>
            <a:br>
              <a:rPr lang="en-US" dirty="0"/>
            </a:br>
            <a:r>
              <a:rPr lang="en-US" b="1" dirty="0"/>
              <a:t>MAIN IDEAS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… dun dun </a:t>
            </a:r>
            <a:r>
              <a:rPr lang="en-US" b="1" dirty="0" err="1"/>
              <a:t>dunnnnnnnn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7AB9E-40FE-9141-BEC5-94DF22C3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So, what is a main idea? </a:t>
            </a:r>
          </a:p>
        </p:txBody>
      </p:sp>
    </p:spTree>
    <p:extLst>
      <p:ext uri="{BB962C8B-B14F-4D97-AF65-F5344CB8AC3E}">
        <p14:creationId xmlns:p14="http://schemas.microsoft.com/office/powerpoint/2010/main" val="56225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D2FEA-CF54-9141-ADD9-B509D458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dirty="0"/>
              <a:t>Let’s talk about </a:t>
            </a:r>
            <a:br>
              <a:rPr lang="en-US" dirty="0"/>
            </a:br>
            <a:r>
              <a:rPr lang="en-US" b="1" dirty="0"/>
              <a:t>MAIN IDEAS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… dun dun </a:t>
            </a:r>
            <a:r>
              <a:rPr lang="en-US" b="1" dirty="0" err="1"/>
              <a:t>dunnnnnnnn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7AB9E-40FE-9141-BEC5-94DF22C3D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Often, when an instructor asks for a main idea, they have a single answer in mind</a:t>
            </a:r>
          </a:p>
          <a:p>
            <a:r>
              <a:rPr lang="en-US" dirty="0">
                <a:solidFill>
                  <a:schemeClr val="bg1"/>
                </a:solidFill>
              </a:rPr>
              <a:t>HOWEVER, the actual main idea of a text is dynamic and depends on context. 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Not </a:t>
            </a:r>
            <a:r>
              <a:rPr lang="en-US" sz="2800" i="1" u="sng" dirty="0">
                <a:solidFill>
                  <a:schemeClr val="bg1"/>
                </a:solidFill>
              </a:rPr>
              <a:t>the</a:t>
            </a:r>
            <a:r>
              <a:rPr lang="en-US" sz="2800" i="1" dirty="0">
                <a:solidFill>
                  <a:schemeClr val="bg1"/>
                </a:solidFill>
              </a:rPr>
              <a:t> main idea. Rather, </a:t>
            </a:r>
            <a:r>
              <a:rPr lang="en-US" sz="2800" i="1" u="sng" dirty="0">
                <a:solidFill>
                  <a:schemeClr val="bg1"/>
                </a:solidFill>
              </a:rPr>
              <a:t>a</a:t>
            </a:r>
            <a:r>
              <a:rPr lang="en-US" sz="2800" i="1" dirty="0">
                <a:solidFill>
                  <a:schemeClr val="bg1"/>
                </a:solidFill>
              </a:rPr>
              <a:t> main idea</a:t>
            </a:r>
          </a:p>
          <a:p>
            <a:r>
              <a:rPr lang="en-US" dirty="0">
                <a:solidFill>
                  <a:schemeClr val="bg1"/>
                </a:solidFill>
              </a:rPr>
              <a:t>A main idea is a message that the author is attempting to convey through a specific text</a:t>
            </a:r>
          </a:p>
        </p:txBody>
      </p:sp>
    </p:spTree>
    <p:extLst>
      <p:ext uri="{BB962C8B-B14F-4D97-AF65-F5344CB8AC3E}">
        <p14:creationId xmlns:p14="http://schemas.microsoft.com/office/powerpoint/2010/main" val="2752439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7AB18-8434-A943-80DE-014EE35F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dirty="0"/>
              <a:t>Okay, but how do I find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ED305-1B70-4643-8C53-B5F5E1476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806" y="640263"/>
            <a:ext cx="6028944" cy="52545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Different ways instructors ask for a main idea in a </a:t>
            </a:r>
            <a:r>
              <a:rPr lang="en-US" i="1" dirty="0">
                <a:solidFill>
                  <a:schemeClr val="bg1"/>
                </a:solidFill>
              </a:rPr>
              <a:t>reading</a:t>
            </a:r>
            <a:r>
              <a:rPr lang="en-US" sz="2200" i="1" dirty="0">
                <a:solidFill>
                  <a:schemeClr val="bg1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Main point</a:t>
            </a:r>
          </a:p>
          <a:p>
            <a:r>
              <a:rPr lang="en-US" sz="2200" dirty="0">
                <a:solidFill>
                  <a:schemeClr val="bg1"/>
                </a:solidFill>
              </a:rPr>
              <a:t>Gist</a:t>
            </a:r>
          </a:p>
          <a:p>
            <a:r>
              <a:rPr lang="en-US" sz="2200" dirty="0">
                <a:solidFill>
                  <a:schemeClr val="bg1"/>
                </a:solidFill>
              </a:rPr>
              <a:t>Central focus</a:t>
            </a:r>
          </a:p>
          <a:p>
            <a:r>
              <a:rPr lang="en-US" sz="2200" dirty="0">
                <a:solidFill>
                  <a:schemeClr val="bg1"/>
                </a:solidFill>
              </a:rPr>
              <a:t>Thesis (this is also used for the main idea/argument of your own writing)</a:t>
            </a:r>
          </a:p>
          <a:p>
            <a:r>
              <a:rPr lang="en-US" sz="2200" dirty="0">
                <a:solidFill>
                  <a:schemeClr val="bg1"/>
                </a:solidFill>
              </a:rPr>
              <a:t>Controlling idea</a:t>
            </a:r>
          </a:p>
          <a:p>
            <a:r>
              <a:rPr lang="en-US" sz="2200" dirty="0">
                <a:solidFill>
                  <a:schemeClr val="bg1"/>
                </a:solidFill>
              </a:rPr>
              <a:t>Central Thought</a:t>
            </a:r>
          </a:p>
        </p:txBody>
      </p:sp>
    </p:spTree>
    <p:extLst>
      <p:ext uri="{BB962C8B-B14F-4D97-AF65-F5344CB8AC3E}">
        <p14:creationId xmlns:p14="http://schemas.microsoft.com/office/powerpoint/2010/main" val="2664989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79BD2-AEBC-CD4A-A005-8F263D8E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dirty="0"/>
              <a:t>No seriously, how do I find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3EE1-DB11-454D-A343-95DF4EDB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500" u="sng" dirty="0">
                <a:solidFill>
                  <a:schemeClr val="bg1"/>
                </a:solidFill>
              </a:rPr>
              <a:t>Literal level</a:t>
            </a:r>
          </a:p>
          <a:p>
            <a:r>
              <a:rPr lang="en-US" sz="2500" dirty="0">
                <a:solidFill>
                  <a:schemeClr val="bg1"/>
                </a:solidFill>
              </a:rPr>
              <a:t>What is the author </a:t>
            </a:r>
            <a:r>
              <a:rPr lang="en-US" sz="2500" i="1" dirty="0">
                <a:solidFill>
                  <a:schemeClr val="bg1"/>
                </a:solidFill>
              </a:rPr>
              <a:t>literally</a:t>
            </a:r>
            <a:r>
              <a:rPr lang="en-US" sz="2500" dirty="0">
                <a:solidFill>
                  <a:schemeClr val="bg1"/>
                </a:solidFill>
              </a:rPr>
              <a:t> saying in a text? </a:t>
            </a:r>
          </a:p>
          <a:p>
            <a:r>
              <a:rPr lang="en-US" sz="2500" dirty="0">
                <a:solidFill>
                  <a:schemeClr val="bg1"/>
                </a:solidFill>
              </a:rPr>
              <a:t>Ex “The main idea is to tell the story of </a:t>
            </a:r>
            <a:r>
              <a:rPr lang="en-US" sz="2500" dirty="0" err="1">
                <a:solidFill>
                  <a:schemeClr val="bg1"/>
                </a:solidFill>
              </a:rPr>
              <a:t>Dutee</a:t>
            </a:r>
            <a:r>
              <a:rPr lang="en-US" sz="2500" dirty="0">
                <a:solidFill>
                  <a:schemeClr val="bg1"/>
                </a:solidFill>
              </a:rPr>
              <a:t> Chand and about how she overcame discriminatory gender testing.” </a:t>
            </a:r>
          </a:p>
          <a:p>
            <a:pPr marL="0" indent="0">
              <a:buNone/>
            </a:pPr>
            <a:r>
              <a:rPr lang="en-US" sz="2500" u="sng" dirty="0">
                <a:solidFill>
                  <a:schemeClr val="bg1"/>
                </a:solidFill>
              </a:rPr>
              <a:t>Interpretive Level</a:t>
            </a:r>
          </a:p>
          <a:p>
            <a:r>
              <a:rPr lang="en-US" sz="2500" dirty="0">
                <a:solidFill>
                  <a:schemeClr val="bg1"/>
                </a:solidFill>
              </a:rPr>
              <a:t>What did the author mean by what they said? </a:t>
            </a:r>
          </a:p>
          <a:p>
            <a:r>
              <a:rPr lang="en-US" sz="2500" dirty="0">
                <a:solidFill>
                  <a:schemeClr val="bg1"/>
                </a:solidFill>
              </a:rPr>
              <a:t>Ex “The author wanted to tell the story of </a:t>
            </a:r>
            <a:r>
              <a:rPr lang="en-US" sz="2500" dirty="0" err="1">
                <a:solidFill>
                  <a:schemeClr val="bg1"/>
                </a:solidFill>
              </a:rPr>
              <a:t>Dutee</a:t>
            </a:r>
            <a:r>
              <a:rPr lang="en-US" sz="2500" dirty="0">
                <a:solidFill>
                  <a:schemeClr val="bg1"/>
                </a:solidFill>
              </a:rPr>
              <a:t> Chand to complicate the idea biology can be used to place people into two distinct gender categories.” </a:t>
            </a:r>
          </a:p>
        </p:txBody>
      </p:sp>
    </p:spTree>
    <p:extLst>
      <p:ext uri="{BB962C8B-B14F-4D97-AF65-F5344CB8AC3E}">
        <p14:creationId xmlns:p14="http://schemas.microsoft.com/office/powerpoint/2010/main" val="3927740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DA8F7A"/>
      </a:accent1>
      <a:accent2>
        <a:srgbClr val="C59D55"/>
      </a:accent2>
      <a:accent3>
        <a:srgbClr val="A2A661"/>
      </a:accent3>
      <a:accent4>
        <a:srgbClr val="84B053"/>
      </a:accent4>
      <a:accent5>
        <a:srgbClr val="67B45D"/>
      </a:accent5>
      <a:accent6>
        <a:srgbClr val="55B472"/>
      </a:accent6>
      <a:hlink>
        <a:srgbClr val="5C8B98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15231</TotalTime>
  <Words>1029</Words>
  <Application>Microsoft Macintosh PowerPoint</Application>
  <PresentationFormat>Widescreen</PresentationFormat>
  <Paragraphs>116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Neue Haas Grotesk Text Pro</vt:lpstr>
      <vt:lpstr>AccentBoxVTI</vt:lpstr>
      <vt:lpstr>Office Theme</vt:lpstr>
      <vt:lpstr>RDG 1300_P07</vt:lpstr>
      <vt:lpstr>New Seats! </vt:lpstr>
      <vt:lpstr>Foul Play: Indian Sprinter Dutee Chand’s Challenge Against Gender Testing</vt:lpstr>
      <vt:lpstr>Agenda</vt:lpstr>
      <vt:lpstr>In-Class Writing </vt:lpstr>
      <vt:lpstr>Let’s talk about  MAIN IDEAS  … dun dun dunnnnnnnn</vt:lpstr>
      <vt:lpstr>Let’s talk about  MAIN IDEAS  … dun dun dunnnnnnnn</vt:lpstr>
      <vt:lpstr>Okay, but how do I find it? </vt:lpstr>
      <vt:lpstr>No seriously, how do I find it</vt:lpstr>
      <vt:lpstr>NO SERIOUSLY, SERIOUSLY, HOW DO I FIND IT!?</vt:lpstr>
      <vt:lpstr>Which main idea, when, and why? </vt:lpstr>
      <vt:lpstr>Discussion Response</vt:lpstr>
      <vt:lpstr>This is about/This is REALLY about</vt:lpstr>
      <vt:lpstr>Google Doc: Two-Sentence Summaries</vt:lpstr>
      <vt:lpstr>MARSI Strategies: Summary Outlines</vt:lpstr>
      <vt:lpstr>Expansion #2: Metacognitive Reading Reflection Paper</vt:lpstr>
      <vt:lpstr>Expansion #2: Metacognitive Reading Reflection Paper</vt:lpstr>
      <vt:lpstr>For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Dyer, James M</dc:creator>
  <cp:lastModifiedBy>Dyer, James M</cp:lastModifiedBy>
  <cp:revision>35</cp:revision>
  <dcterms:created xsi:type="dcterms:W3CDTF">2021-08-23T04:03:15Z</dcterms:created>
  <dcterms:modified xsi:type="dcterms:W3CDTF">2021-09-23T16:55:27Z</dcterms:modified>
</cp:coreProperties>
</file>