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314" r:id="rId4"/>
    <p:sldId id="320" r:id="rId5"/>
    <p:sldId id="321" r:id="rId6"/>
    <p:sldId id="322" r:id="rId7"/>
    <p:sldId id="323" r:id="rId8"/>
    <p:sldId id="324" r:id="rId9"/>
    <p:sldId id="261" r:id="rId10"/>
    <p:sldId id="262" r:id="rId11"/>
    <p:sldId id="263" r:id="rId12"/>
    <p:sldId id="266" r:id="rId13"/>
    <p:sldId id="325" r:id="rId14"/>
    <p:sldId id="319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83938"/>
  </p:normalViewPr>
  <p:slideViewPr>
    <p:cSldViewPr snapToGrid="0" snapToObjects="1">
      <p:cViewPr varScale="1">
        <p:scale>
          <a:sx n="133" d="100"/>
          <a:sy n="133" d="100"/>
        </p:scale>
        <p:origin x="1896" y="200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DBA6D-754D-4C2C-B71A-29012D56281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CBADFB-123F-481D-B717-A5EFD2C0CE33}">
      <dgm:prSet/>
      <dgm:spPr/>
      <dgm:t>
        <a:bodyPr/>
        <a:lstStyle/>
        <a:p>
          <a:r>
            <a:rPr lang="en-US" dirty="0"/>
            <a:t>Expansion Assignment #1 – Finishing Touches</a:t>
          </a:r>
        </a:p>
      </dgm:t>
    </dgm:pt>
    <dgm:pt modelId="{1298A981-7EC4-4145-B6A2-D07CB55EAFCB}" type="parTrans" cxnId="{1BE888BA-4FF6-4581-8487-0DE8406A56B5}">
      <dgm:prSet/>
      <dgm:spPr/>
      <dgm:t>
        <a:bodyPr/>
        <a:lstStyle/>
        <a:p>
          <a:endParaRPr lang="en-US"/>
        </a:p>
      </dgm:t>
    </dgm:pt>
    <dgm:pt modelId="{147B8EA0-38CB-4935-AE3E-264107C4CEAC}" type="sibTrans" cxnId="{1BE888BA-4FF6-4581-8487-0DE8406A56B5}">
      <dgm:prSet/>
      <dgm:spPr/>
      <dgm:t>
        <a:bodyPr/>
        <a:lstStyle/>
        <a:p>
          <a:endParaRPr lang="en-US"/>
        </a:p>
      </dgm:t>
    </dgm:pt>
    <dgm:pt modelId="{A87FC291-5F18-A246-B53E-31A3F9CCD449}">
      <dgm:prSet/>
      <dgm:spPr/>
      <dgm:t>
        <a:bodyPr/>
        <a:lstStyle/>
        <a:p>
          <a:r>
            <a:rPr lang="en-US" dirty="0" err="1"/>
            <a:t>Kimberlé</a:t>
          </a:r>
          <a:r>
            <a:rPr lang="en-US" dirty="0"/>
            <a:t> Crenshaw Discussion </a:t>
          </a:r>
        </a:p>
      </dgm:t>
    </dgm:pt>
    <dgm:pt modelId="{CF946F39-4C01-0247-BCB4-FBC68E5F3147}" type="sibTrans" cxnId="{4B98FEA3-63A6-474A-9333-E6893E715917}">
      <dgm:prSet/>
      <dgm:spPr/>
      <dgm:t>
        <a:bodyPr/>
        <a:lstStyle/>
        <a:p>
          <a:endParaRPr lang="en-US"/>
        </a:p>
      </dgm:t>
    </dgm:pt>
    <dgm:pt modelId="{A8BE8D99-1AB3-144E-9CCB-BB038DCDF5C7}" type="parTrans" cxnId="{4B98FEA3-63A6-474A-9333-E6893E715917}">
      <dgm:prSet/>
      <dgm:spPr/>
      <dgm:t>
        <a:bodyPr/>
        <a:lstStyle/>
        <a:p>
          <a:endParaRPr lang="en-US"/>
        </a:p>
      </dgm:t>
    </dgm:pt>
    <dgm:pt modelId="{0C037D5F-3251-A54C-819E-3E0D210EFE7E}">
      <dgm:prSet/>
      <dgm:spPr/>
      <dgm:t>
        <a:bodyPr/>
        <a:lstStyle/>
        <a:p>
          <a:r>
            <a:rPr lang="en-US" dirty="0"/>
            <a:t>MARSI Reading Strategy Domains</a:t>
          </a:r>
        </a:p>
      </dgm:t>
    </dgm:pt>
    <dgm:pt modelId="{021A70A3-8558-7D4D-ADA2-4EF231ACAEED}" type="parTrans" cxnId="{0545837F-5408-6B43-9FC2-2FF2EB6C1C97}">
      <dgm:prSet/>
      <dgm:spPr/>
    </dgm:pt>
    <dgm:pt modelId="{E55BB722-905B-5F44-A115-FE81B0A9C02E}" type="sibTrans" cxnId="{0545837F-5408-6B43-9FC2-2FF2EB6C1C97}">
      <dgm:prSet/>
      <dgm:spPr/>
    </dgm:pt>
    <dgm:pt modelId="{4A920D5F-992E-F543-92CF-D36ACF335151}" type="pres">
      <dgm:prSet presAssocID="{E4EDBA6D-754D-4C2C-B71A-29012D562810}" presName="outerComposite" presStyleCnt="0">
        <dgm:presLayoutVars>
          <dgm:chMax val="5"/>
          <dgm:dir/>
          <dgm:resizeHandles val="exact"/>
        </dgm:presLayoutVars>
      </dgm:prSet>
      <dgm:spPr/>
    </dgm:pt>
    <dgm:pt modelId="{75BE58F3-75AB-9248-8997-1D4AC05D6042}" type="pres">
      <dgm:prSet presAssocID="{E4EDBA6D-754D-4C2C-B71A-29012D562810}" presName="dummyMaxCanvas" presStyleCnt="0">
        <dgm:presLayoutVars/>
      </dgm:prSet>
      <dgm:spPr/>
    </dgm:pt>
    <dgm:pt modelId="{AD42BFB1-F9FF-5A42-99A7-F069F3206219}" type="pres">
      <dgm:prSet presAssocID="{E4EDBA6D-754D-4C2C-B71A-29012D562810}" presName="ThreeNodes_1" presStyleLbl="node1" presStyleIdx="0" presStyleCnt="3">
        <dgm:presLayoutVars>
          <dgm:bulletEnabled val="1"/>
        </dgm:presLayoutVars>
      </dgm:prSet>
      <dgm:spPr/>
    </dgm:pt>
    <dgm:pt modelId="{01095AE3-BA91-A246-A996-B8AE7123625C}" type="pres">
      <dgm:prSet presAssocID="{E4EDBA6D-754D-4C2C-B71A-29012D562810}" presName="ThreeNodes_2" presStyleLbl="node1" presStyleIdx="1" presStyleCnt="3">
        <dgm:presLayoutVars>
          <dgm:bulletEnabled val="1"/>
        </dgm:presLayoutVars>
      </dgm:prSet>
      <dgm:spPr/>
    </dgm:pt>
    <dgm:pt modelId="{2919652A-8568-B34F-B58D-25439FEE9289}" type="pres">
      <dgm:prSet presAssocID="{E4EDBA6D-754D-4C2C-B71A-29012D562810}" presName="ThreeNodes_3" presStyleLbl="node1" presStyleIdx="2" presStyleCnt="3">
        <dgm:presLayoutVars>
          <dgm:bulletEnabled val="1"/>
        </dgm:presLayoutVars>
      </dgm:prSet>
      <dgm:spPr/>
    </dgm:pt>
    <dgm:pt modelId="{8E8AF156-4994-BB4E-8A86-E4DB9487869A}" type="pres">
      <dgm:prSet presAssocID="{E4EDBA6D-754D-4C2C-B71A-29012D562810}" presName="ThreeConn_1-2" presStyleLbl="fgAccFollowNode1" presStyleIdx="0" presStyleCnt="2">
        <dgm:presLayoutVars>
          <dgm:bulletEnabled val="1"/>
        </dgm:presLayoutVars>
      </dgm:prSet>
      <dgm:spPr/>
    </dgm:pt>
    <dgm:pt modelId="{D5516DB3-1AE3-2C48-B7F7-108766F81FE1}" type="pres">
      <dgm:prSet presAssocID="{E4EDBA6D-754D-4C2C-B71A-29012D562810}" presName="ThreeConn_2-3" presStyleLbl="fgAccFollowNode1" presStyleIdx="1" presStyleCnt="2">
        <dgm:presLayoutVars>
          <dgm:bulletEnabled val="1"/>
        </dgm:presLayoutVars>
      </dgm:prSet>
      <dgm:spPr/>
    </dgm:pt>
    <dgm:pt modelId="{094996A9-1C67-3F4B-9E27-6889F39C867D}" type="pres">
      <dgm:prSet presAssocID="{E4EDBA6D-754D-4C2C-B71A-29012D562810}" presName="ThreeNodes_1_text" presStyleLbl="node1" presStyleIdx="2" presStyleCnt="3">
        <dgm:presLayoutVars>
          <dgm:bulletEnabled val="1"/>
        </dgm:presLayoutVars>
      </dgm:prSet>
      <dgm:spPr/>
    </dgm:pt>
    <dgm:pt modelId="{70984D1A-6DD7-464E-B418-D99BD4F6FA33}" type="pres">
      <dgm:prSet presAssocID="{E4EDBA6D-754D-4C2C-B71A-29012D562810}" presName="ThreeNodes_2_text" presStyleLbl="node1" presStyleIdx="2" presStyleCnt="3">
        <dgm:presLayoutVars>
          <dgm:bulletEnabled val="1"/>
        </dgm:presLayoutVars>
      </dgm:prSet>
      <dgm:spPr/>
    </dgm:pt>
    <dgm:pt modelId="{A5A9A9A1-043C-E749-9EA6-5BAF8824FA32}" type="pres">
      <dgm:prSet presAssocID="{E4EDBA6D-754D-4C2C-B71A-29012D56281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DC1CE11-3DE2-CF45-8104-A3D7513959D4}" type="presOf" srcId="{CF946F39-4C01-0247-BCB4-FBC68E5F3147}" destId="{D5516DB3-1AE3-2C48-B7F7-108766F81FE1}" srcOrd="0" destOrd="0" presId="urn:microsoft.com/office/officeart/2005/8/layout/vProcess5"/>
    <dgm:cxn modelId="{0952BB30-D1A6-3F43-BC74-F79177D5D138}" type="presOf" srcId="{08CBADFB-123F-481D-B717-A5EFD2C0CE33}" destId="{AD42BFB1-F9FF-5A42-99A7-F069F3206219}" srcOrd="0" destOrd="0" presId="urn:microsoft.com/office/officeart/2005/8/layout/vProcess5"/>
    <dgm:cxn modelId="{D0739861-4F28-F74B-B7F8-37524EDAE7AF}" type="presOf" srcId="{147B8EA0-38CB-4935-AE3E-264107C4CEAC}" destId="{8E8AF156-4994-BB4E-8A86-E4DB9487869A}" srcOrd="0" destOrd="0" presId="urn:microsoft.com/office/officeart/2005/8/layout/vProcess5"/>
    <dgm:cxn modelId="{E2EAAA7C-98AF-FD40-8423-5FDC9B739B31}" type="presOf" srcId="{08CBADFB-123F-481D-B717-A5EFD2C0CE33}" destId="{094996A9-1C67-3F4B-9E27-6889F39C867D}" srcOrd="1" destOrd="0" presId="urn:microsoft.com/office/officeart/2005/8/layout/vProcess5"/>
    <dgm:cxn modelId="{0545837F-5408-6B43-9FC2-2FF2EB6C1C97}" srcId="{E4EDBA6D-754D-4C2C-B71A-29012D562810}" destId="{0C037D5F-3251-A54C-819E-3E0D210EFE7E}" srcOrd="2" destOrd="0" parTransId="{021A70A3-8558-7D4D-ADA2-4EF231ACAEED}" sibTransId="{E55BB722-905B-5F44-A115-FE81B0A9C02E}"/>
    <dgm:cxn modelId="{B5AC1E81-2408-3C4F-807F-90694E619AA3}" type="presOf" srcId="{0C037D5F-3251-A54C-819E-3E0D210EFE7E}" destId="{2919652A-8568-B34F-B58D-25439FEE9289}" srcOrd="0" destOrd="0" presId="urn:microsoft.com/office/officeart/2005/8/layout/vProcess5"/>
    <dgm:cxn modelId="{B9152583-9AFA-3A48-9542-0CC10BEDA939}" type="presOf" srcId="{A87FC291-5F18-A246-B53E-31A3F9CCD449}" destId="{01095AE3-BA91-A246-A996-B8AE7123625C}" srcOrd="0" destOrd="0" presId="urn:microsoft.com/office/officeart/2005/8/layout/vProcess5"/>
    <dgm:cxn modelId="{18808298-89CD-5948-9F29-8657FA5D463F}" type="presOf" srcId="{E4EDBA6D-754D-4C2C-B71A-29012D562810}" destId="{4A920D5F-992E-F543-92CF-D36ACF335151}" srcOrd="0" destOrd="0" presId="urn:microsoft.com/office/officeart/2005/8/layout/vProcess5"/>
    <dgm:cxn modelId="{4B98FEA3-63A6-474A-9333-E6893E715917}" srcId="{E4EDBA6D-754D-4C2C-B71A-29012D562810}" destId="{A87FC291-5F18-A246-B53E-31A3F9CCD449}" srcOrd="1" destOrd="0" parTransId="{A8BE8D99-1AB3-144E-9CCB-BB038DCDF5C7}" sibTransId="{CF946F39-4C01-0247-BCB4-FBC68E5F3147}"/>
    <dgm:cxn modelId="{1BE888BA-4FF6-4581-8487-0DE8406A56B5}" srcId="{E4EDBA6D-754D-4C2C-B71A-29012D562810}" destId="{08CBADFB-123F-481D-B717-A5EFD2C0CE33}" srcOrd="0" destOrd="0" parTransId="{1298A981-7EC4-4145-B6A2-D07CB55EAFCB}" sibTransId="{147B8EA0-38CB-4935-AE3E-264107C4CEAC}"/>
    <dgm:cxn modelId="{EB193BD4-428E-7441-ABE8-EB547E0A0347}" type="presOf" srcId="{A87FC291-5F18-A246-B53E-31A3F9CCD449}" destId="{70984D1A-6DD7-464E-B418-D99BD4F6FA33}" srcOrd="1" destOrd="0" presId="urn:microsoft.com/office/officeart/2005/8/layout/vProcess5"/>
    <dgm:cxn modelId="{4A45F3DA-D0FD-3947-A81B-EB7B757EB90F}" type="presOf" srcId="{0C037D5F-3251-A54C-819E-3E0D210EFE7E}" destId="{A5A9A9A1-043C-E749-9EA6-5BAF8824FA32}" srcOrd="1" destOrd="0" presId="urn:microsoft.com/office/officeart/2005/8/layout/vProcess5"/>
    <dgm:cxn modelId="{F422E202-6D86-F34A-AA48-DB107EE55FAA}" type="presParOf" srcId="{4A920D5F-992E-F543-92CF-D36ACF335151}" destId="{75BE58F3-75AB-9248-8997-1D4AC05D6042}" srcOrd="0" destOrd="0" presId="urn:microsoft.com/office/officeart/2005/8/layout/vProcess5"/>
    <dgm:cxn modelId="{22ECA502-451A-CA41-AD43-024217A29308}" type="presParOf" srcId="{4A920D5F-992E-F543-92CF-D36ACF335151}" destId="{AD42BFB1-F9FF-5A42-99A7-F069F3206219}" srcOrd="1" destOrd="0" presId="urn:microsoft.com/office/officeart/2005/8/layout/vProcess5"/>
    <dgm:cxn modelId="{51ECE562-2C30-BD47-8C44-3B66F799FDC6}" type="presParOf" srcId="{4A920D5F-992E-F543-92CF-D36ACF335151}" destId="{01095AE3-BA91-A246-A996-B8AE7123625C}" srcOrd="2" destOrd="0" presId="urn:microsoft.com/office/officeart/2005/8/layout/vProcess5"/>
    <dgm:cxn modelId="{16CFF2E3-2DC9-284F-B29D-7D7C2498CE66}" type="presParOf" srcId="{4A920D5F-992E-F543-92CF-D36ACF335151}" destId="{2919652A-8568-B34F-B58D-25439FEE9289}" srcOrd="3" destOrd="0" presId="urn:microsoft.com/office/officeart/2005/8/layout/vProcess5"/>
    <dgm:cxn modelId="{573ECD13-12D6-384B-9A9E-1087DC5B5464}" type="presParOf" srcId="{4A920D5F-992E-F543-92CF-D36ACF335151}" destId="{8E8AF156-4994-BB4E-8A86-E4DB9487869A}" srcOrd="4" destOrd="0" presId="urn:microsoft.com/office/officeart/2005/8/layout/vProcess5"/>
    <dgm:cxn modelId="{0498AF6E-E8CF-C049-81AB-46002856CF2B}" type="presParOf" srcId="{4A920D5F-992E-F543-92CF-D36ACF335151}" destId="{D5516DB3-1AE3-2C48-B7F7-108766F81FE1}" srcOrd="5" destOrd="0" presId="urn:microsoft.com/office/officeart/2005/8/layout/vProcess5"/>
    <dgm:cxn modelId="{52A2D773-503A-1046-B7DD-C1EE10CE3C91}" type="presParOf" srcId="{4A920D5F-992E-F543-92CF-D36ACF335151}" destId="{094996A9-1C67-3F4B-9E27-6889F39C867D}" srcOrd="6" destOrd="0" presId="urn:microsoft.com/office/officeart/2005/8/layout/vProcess5"/>
    <dgm:cxn modelId="{1D0BDC07-5E40-FA46-A713-2B906B47EC33}" type="presParOf" srcId="{4A920D5F-992E-F543-92CF-D36ACF335151}" destId="{70984D1A-6DD7-464E-B418-D99BD4F6FA33}" srcOrd="7" destOrd="0" presId="urn:microsoft.com/office/officeart/2005/8/layout/vProcess5"/>
    <dgm:cxn modelId="{6E46F4AD-F86F-904B-93B4-CE65A0E996CD}" type="presParOf" srcId="{4A920D5F-992E-F543-92CF-D36ACF335151}" destId="{A5A9A9A1-043C-E749-9EA6-5BAF8824FA3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BFB1-F9FF-5A42-99A7-F069F3206219}">
      <dsp:nvSpPr>
        <dsp:cNvPr id="0" name=""/>
        <dsp:cNvSpPr/>
      </dsp:nvSpPr>
      <dsp:spPr>
        <a:xfrm>
          <a:off x="0" y="0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Expansion Assignment #1 – Finishing Touches</a:t>
          </a:r>
        </a:p>
      </dsp:txBody>
      <dsp:txXfrm>
        <a:off x="48689" y="48689"/>
        <a:ext cx="3996602" cy="1565001"/>
      </dsp:txXfrm>
    </dsp:sp>
    <dsp:sp modelId="{01095AE3-BA91-A246-A996-B8AE7123625C}">
      <dsp:nvSpPr>
        <dsp:cNvPr id="0" name=""/>
        <dsp:cNvSpPr/>
      </dsp:nvSpPr>
      <dsp:spPr>
        <a:xfrm>
          <a:off x="510920" y="1939442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747215"/>
            <a:satOff val="-10594"/>
            <a:lumOff val="-1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Kimberlé</a:t>
          </a:r>
          <a:r>
            <a:rPr lang="en-US" sz="3100" kern="1200" dirty="0"/>
            <a:t> Crenshaw Discussion </a:t>
          </a:r>
        </a:p>
      </dsp:txBody>
      <dsp:txXfrm>
        <a:off x="559609" y="1988131"/>
        <a:ext cx="4101592" cy="1565001"/>
      </dsp:txXfrm>
    </dsp:sp>
    <dsp:sp modelId="{2919652A-8568-B34F-B58D-25439FEE9289}">
      <dsp:nvSpPr>
        <dsp:cNvPr id="0" name=""/>
        <dsp:cNvSpPr/>
      </dsp:nvSpPr>
      <dsp:spPr>
        <a:xfrm>
          <a:off x="1021841" y="3878884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MARSI Reading Strategy Domains</a:t>
          </a:r>
        </a:p>
      </dsp:txBody>
      <dsp:txXfrm>
        <a:off x="1070530" y="3927573"/>
        <a:ext cx="4101592" cy="1565001"/>
      </dsp:txXfrm>
    </dsp:sp>
    <dsp:sp modelId="{8E8AF156-4994-BB4E-8A86-E4DB9487869A}">
      <dsp:nvSpPr>
        <dsp:cNvPr id="0" name=""/>
        <dsp:cNvSpPr/>
      </dsp:nvSpPr>
      <dsp:spPr>
        <a:xfrm>
          <a:off x="4709891" y="126063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53014" y="1260637"/>
        <a:ext cx="594300" cy="813111"/>
      </dsp:txXfrm>
    </dsp:sp>
    <dsp:sp modelId="{D5516DB3-1AE3-2C48-B7F7-108766F81FE1}">
      <dsp:nvSpPr>
        <dsp:cNvPr id="0" name=""/>
        <dsp:cNvSpPr/>
      </dsp:nvSpPr>
      <dsp:spPr>
        <a:xfrm>
          <a:off x="5220812" y="318899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00972"/>
            <a:satOff val="-18233"/>
            <a:lumOff val="-14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00972"/>
              <a:satOff val="-18233"/>
              <a:lumOff val="-14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63935" y="3188997"/>
        <a:ext cx="594300" cy="81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6B19-0838-8C4D-B14B-B8FF30AA76AE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D314-1F5A-AB4E-ABE7-9C5E0CD1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1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E8C5D14-1FE5-4E78-901B-86EB53F6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EFD404E-14B6-4461-B0DA-EA0E08E99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F649E-7112-4262-B229-0D48A440D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33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B34A0-C77A-664C-9B51-ADD51A38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3013"/>
            <a:ext cx="10515600" cy="30940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RDG 1300_P07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193001"/>
            <a:ext cx="10515599" cy="82296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3141E-E631-0F49-AA5A-2A784A7CE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89" y="4315710"/>
            <a:ext cx="9751823" cy="58261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Thursday, 9.16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4650963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5AD7F-ED5B-744A-A560-DB1712DD9023}"/>
              </a:ext>
            </a:extLst>
          </p:cNvPr>
          <p:cNvSpPr txBox="1"/>
          <p:nvPr/>
        </p:nvSpPr>
        <p:spPr>
          <a:xfrm>
            <a:off x="245769" y="238722"/>
            <a:ext cx="285911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I can’t require masks or vaccines in this class, but university leadership recommends both so that we can remain in-person this semester</a:t>
            </a:r>
          </a:p>
        </p:txBody>
      </p:sp>
    </p:spTree>
    <p:extLst>
      <p:ext uri="{BB962C8B-B14F-4D97-AF65-F5344CB8AC3E}">
        <p14:creationId xmlns:p14="http://schemas.microsoft.com/office/powerpoint/2010/main" val="221690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29A8-74B1-8B4C-8330-3996BD05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7B5A-12A5-AD47-B82F-99ABB5177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Skim MARSI questions labeled SUP</a:t>
            </a:r>
          </a:p>
          <a:p>
            <a:r>
              <a:rPr lang="en-US" sz="4000" dirty="0"/>
              <a:t>What do these strategies have in common?</a:t>
            </a:r>
          </a:p>
          <a:p>
            <a:r>
              <a:rPr lang="en-US" sz="4000" dirty="0"/>
              <a:t>How can we define or summarize “Support Strategies”?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97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5164-3756-E340-AAD2-400594BE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125A-000C-CD49-A28E-AAE23254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86" y="1825625"/>
            <a:ext cx="8066314" cy="4351338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Skim MARSI questions labeled PROB</a:t>
            </a:r>
          </a:p>
          <a:p>
            <a:r>
              <a:rPr lang="en-US" sz="4000" dirty="0"/>
              <a:t>What do these strategies have in common?</a:t>
            </a:r>
          </a:p>
          <a:p>
            <a:r>
              <a:rPr lang="en-US" sz="4000" dirty="0"/>
              <a:t>How can we define or summarize “Problem Solving Strategies”?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A3FAF-00C4-E34C-96DA-8C38A676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6" y="25725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674D-4395-B045-8886-09CF6233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STRATEGIES: Identifying Main </a:t>
            </a:r>
            <a:br>
              <a:rPr lang="en-US" dirty="0"/>
            </a:br>
            <a:r>
              <a:rPr lang="en-US" dirty="0"/>
              <a:t>Ideas, Creating a Thesis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A8BA9-D63E-3E4C-B778-6969E38DE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368" y="228600"/>
            <a:ext cx="1997632" cy="2202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EC883-64A3-454F-9AE5-2239F44C27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0" y="3718018"/>
            <a:ext cx="1762360" cy="14239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F242-2522-C542-A071-8211E16B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825625"/>
            <a:ext cx="12061371" cy="4351338"/>
          </a:xfrm>
        </p:spPr>
        <p:txBody>
          <a:bodyPr>
            <a:noAutofit/>
          </a:bodyPr>
          <a:lstStyle/>
          <a:p>
            <a:r>
              <a:rPr lang="en-US" sz="2800" dirty="0"/>
              <a:t>Not all of the texts that we read have a hard thesis statement</a:t>
            </a:r>
          </a:p>
          <a:p>
            <a:r>
              <a:rPr lang="en-US" sz="2800" dirty="0"/>
              <a:t>BUT drafting a hard thesis is a great way to summarize and condense our understanding of the text to the most important ideas</a:t>
            </a:r>
          </a:p>
          <a:p>
            <a:r>
              <a:rPr lang="en-US" sz="2800" dirty="0"/>
              <a:t>Work with your small group to create a hard thesis statement about Crenshaw’s </a:t>
            </a:r>
            <a:r>
              <a:rPr lang="en-US" sz="2800" i="1" dirty="0"/>
              <a:t>Intersectionality </a:t>
            </a:r>
            <a:r>
              <a:rPr lang="en-US" sz="2800" dirty="0"/>
              <a:t>TED Talk (add this thesis statement to the top of your annotated notes)</a:t>
            </a:r>
          </a:p>
          <a:p>
            <a:pPr lvl="1"/>
            <a:r>
              <a:rPr lang="en-US" sz="2800" dirty="0"/>
              <a:t>Subject + Opinion + Support/Reasons for the Opinion</a:t>
            </a:r>
          </a:p>
          <a:p>
            <a:pPr lvl="1"/>
            <a:r>
              <a:rPr lang="en-US" sz="2800" dirty="0"/>
              <a:t>What are Crenshaw’s Subject, Opinion, and Reasons?</a:t>
            </a:r>
          </a:p>
        </p:txBody>
      </p:sp>
    </p:spTree>
    <p:extLst>
      <p:ext uri="{BB962C8B-B14F-4D97-AF65-F5344CB8AC3E}">
        <p14:creationId xmlns:p14="http://schemas.microsoft.com/office/powerpoint/2010/main" val="381279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0E50-84FF-E448-86DA-370F0EC5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for 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126D-8FEF-C94F-B4CF-7A4C425DE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”Two Fast to be Female” </a:t>
            </a:r>
          </a:p>
          <a:p>
            <a:r>
              <a:rPr lang="en-US" sz="2800" dirty="0"/>
              <a:t>Longer reading, but more narrative-focused than “Land-Grab Universities”</a:t>
            </a:r>
          </a:p>
          <a:p>
            <a:r>
              <a:rPr lang="en-US" sz="2800" dirty="0"/>
              <a:t>How does this article speak in conversation with Crenshaw’s idea of intersectionality? </a:t>
            </a:r>
          </a:p>
          <a:p>
            <a:r>
              <a:rPr lang="en-US" sz="2800" b="1" dirty="0"/>
              <a:t>BOTH </a:t>
            </a:r>
            <a:r>
              <a:rPr lang="en-US" sz="2800" dirty="0"/>
              <a:t>of these texts will be featured on your midterm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CDC1-587F-A940-B0DF-481D33B0C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to 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A8D0C-0E2E-1B48-83ED-01143F766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On a piece of paper </a:t>
            </a:r>
          </a:p>
          <a:p>
            <a:pPr lvl="1"/>
            <a:r>
              <a:rPr lang="en-US" sz="2800" dirty="0"/>
              <a:t>Write down any questions that you have about the Crenshaw or the concept of intersectionality </a:t>
            </a:r>
          </a:p>
          <a:p>
            <a:pPr lvl="1"/>
            <a:r>
              <a:rPr lang="en-US" sz="2800" dirty="0"/>
              <a:t>Write down any questions/comments about your use of reading strategies from the MARSI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17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t lying on a ledge&#10;&#10;Description automatically generated with low confidence">
            <a:extLst>
              <a:ext uri="{FF2B5EF4-FFF2-40B4-BE49-F238E27FC236}">
                <a16:creationId xmlns:a16="http://schemas.microsoft.com/office/drawing/2014/main" id="{4A956E9C-26F9-3448-8B2E-3338829AD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1" r="27593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5715A-AB13-6D40-AC83-644219E7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For next time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B9CC-1876-F84D-A28B-5A39DA82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281954" cy="3207258"/>
          </a:xfrm>
        </p:spPr>
        <p:txBody>
          <a:bodyPr anchor="t">
            <a:normAutofit/>
          </a:bodyPr>
          <a:lstStyle/>
          <a:p>
            <a:r>
              <a:rPr lang="en-US" sz="2800" dirty="0"/>
              <a:t>Read “Two Fast to be Female”</a:t>
            </a:r>
          </a:p>
          <a:p>
            <a:r>
              <a:rPr lang="en-US" sz="2800" dirty="0">
                <a:sym typeface="Wingdings" pitchFamily="2" charset="2"/>
              </a:rPr>
              <a:t>Complete Reading Log 6 </a:t>
            </a:r>
          </a:p>
          <a:p>
            <a:pPr lvl="1"/>
            <a:r>
              <a:rPr lang="en-US" sz="2400" dirty="0">
                <a:sym typeface="Wingdings" pitchFamily="2" charset="2"/>
              </a:rPr>
              <a:t>Focus on identifying text connections </a:t>
            </a:r>
          </a:p>
          <a:p>
            <a:pPr lvl="1"/>
            <a:r>
              <a:rPr lang="en-US" sz="2400" dirty="0">
                <a:sym typeface="Wingdings" pitchFamily="2" charset="2"/>
              </a:rPr>
              <a:t>Focus on identifying your use of reading strategies from the MARSI </a:t>
            </a:r>
            <a:endParaRPr lang="en-US" sz="24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4736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ED6C6-71AA-4844-9906-1A7F2675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CB1B2-BCB9-4381-AF4F-DFD753BF9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64872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47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43CE8-A6D3-0F43-83B8-CDC0CD0F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dirty="0"/>
              <a:t>Campus Scavenger Hunt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C1DC-EA0D-1347-9BE9-829D0A07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When you have found all of the locations listed below, your group will create a </a:t>
            </a:r>
            <a:r>
              <a:rPr lang="en-US" sz="1800" dirty="0" err="1"/>
              <a:t>Powerpoint</a:t>
            </a:r>
            <a:r>
              <a:rPr lang="en-US" sz="1800" dirty="0"/>
              <a:t> presentation. Each slide should include the following:</a:t>
            </a:r>
          </a:p>
          <a:p>
            <a:r>
              <a:rPr lang="en-US" sz="1800" dirty="0"/>
              <a:t>The name of the service</a:t>
            </a:r>
          </a:p>
          <a:p>
            <a:r>
              <a:rPr lang="en-US" sz="1800" dirty="0"/>
              <a:t>A picture of the location/service</a:t>
            </a:r>
          </a:p>
          <a:p>
            <a:r>
              <a:rPr lang="en-US" sz="1800" dirty="0"/>
              <a:t>A one-sentence summary of what the service provides for students</a:t>
            </a:r>
          </a:p>
          <a:p>
            <a:r>
              <a:rPr lang="en-US" sz="1800" dirty="0"/>
              <a:t>Information about how to access the service (i.e., how to schedule an appointment, contact the office, etc.)</a:t>
            </a:r>
          </a:p>
          <a:p>
            <a:endParaRPr lang="en-US" sz="1800" dirty="0"/>
          </a:p>
        </p:txBody>
      </p:sp>
      <p:pic>
        <p:nvPicPr>
          <p:cNvPr id="5" name="Picture 4" descr="A cat lying on a person's leg&#10;&#10;Description automatically generated with medium confidence">
            <a:extLst>
              <a:ext uri="{FF2B5EF4-FFF2-40B4-BE49-F238E27FC236}">
                <a16:creationId xmlns:a16="http://schemas.microsoft.com/office/drawing/2014/main" id="{22FD8EDC-B406-F145-A3D0-376175D33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1" b="6524"/>
          <a:stretch/>
        </p:blipFill>
        <p:spPr>
          <a:xfrm rot="5400000">
            <a:off x="6509002" y="1175003"/>
            <a:ext cx="6858000" cy="45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CEDD8-194B-884F-90F6-7AB52D38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Scavenger Hunt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91D0-EE59-9E4C-ABE3-F1A2A8225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that each member of your group submits the completed </a:t>
            </a:r>
            <a:r>
              <a:rPr lang="en-US" dirty="0" err="1"/>
              <a:t>powerpoint</a:t>
            </a:r>
            <a:r>
              <a:rPr lang="en-US" dirty="0"/>
              <a:t>. </a:t>
            </a:r>
          </a:p>
          <a:p>
            <a:r>
              <a:rPr lang="en-US" dirty="0"/>
              <a:t>Due by tonight at midnight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We’ll have a short presentation on Monday’s class </a:t>
            </a:r>
          </a:p>
        </p:txBody>
      </p:sp>
    </p:spTree>
    <p:extLst>
      <p:ext uri="{BB962C8B-B14F-4D97-AF65-F5344CB8AC3E}">
        <p14:creationId xmlns:p14="http://schemas.microsoft.com/office/powerpoint/2010/main" val="192616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FB111-6630-7D4B-898F-5C06D183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/>
              <a:t>Kimberlé Crenshaw</a:t>
            </a:r>
          </a:p>
        </p:txBody>
      </p:sp>
      <p:pic>
        <p:nvPicPr>
          <p:cNvPr id="9" name="Picture 8" descr="A person standing at a podium&#10;&#10;Description automatically generated">
            <a:extLst>
              <a:ext uri="{FF2B5EF4-FFF2-40B4-BE49-F238E27FC236}">
                <a16:creationId xmlns:a16="http://schemas.microsoft.com/office/drawing/2014/main" id="{9102A883-B626-C540-89B0-A3594CDA0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6" r="19878" b="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046193-FE01-0646-BBB2-F4ACB661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Autofit/>
          </a:bodyPr>
          <a:lstStyle/>
          <a:p>
            <a:r>
              <a:rPr lang="en-US" dirty="0"/>
              <a:t>Professor at UCLA school of law</a:t>
            </a:r>
          </a:p>
          <a:p>
            <a:r>
              <a:rPr lang="en-US" dirty="0"/>
              <a:t>One of the founders of critical race theory</a:t>
            </a:r>
          </a:p>
          <a:p>
            <a:r>
              <a:rPr lang="en-US" dirty="0"/>
              <a:t>Introduced theory of intersectionality, which integrated components of critical race theory and feminism </a:t>
            </a:r>
          </a:p>
        </p:txBody>
      </p:sp>
    </p:spTree>
    <p:extLst>
      <p:ext uri="{BB962C8B-B14F-4D97-AF65-F5344CB8AC3E}">
        <p14:creationId xmlns:p14="http://schemas.microsoft.com/office/powerpoint/2010/main" val="54661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E6AE-0464-0A40-8B3E-B7858251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Crenshaw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9E66-F779-794A-9A07-5C9F2B22C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your printed transcripts, follow along with the video, annotating as you go. </a:t>
            </a:r>
          </a:p>
          <a:p>
            <a:r>
              <a:rPr lang="en-US" dirty="0"/>
              <a:t>We will stop periodically to discuss certain concepts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6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8E5F-60CE-BE44-9671-7976C2BB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for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7821-F502-4742-BEBA-622FD6B33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purpose that we are trying to fulfill with our revisiting of this video/transcript is to address the following questions: </a:t>
            </a:r>
          </a:p>
          <a:p>
            <a:r>
              <a:rPr lang="en-US" dirty="0"/>
              <a:t>What does intersectionality mean?</a:t>
            </a:r>
          </a:p>
          <a:p>
            <a:r>
              <a:rPr lang="en-US" dirty="0"/>
              <a:t>How could you summarize Crenshaw’s argument in one sentence?</a:t>
            </a:r>
          </a:p>
          <a:p>
            <a:r>
              <a:rPr lang="en-US" dirty="0"/>
              <a:t>What evidence does she give of the importance for considering intersectionality in the present day?</a:t>
            </a:r>
          </a:p>
          <a:p>
            <a:r>
              <a:rPr lang="en-US" dirty="0"/>
              <a:t>(maybe write these down)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3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997D-317B-094D-BDF4-18F8AFA0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Applying our reading strategies to Crenshaw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955F5-6A73-2F4E-A835-DD59542C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types of reading strategies (see the MARSI assessment you completed)</a:t>
            </a:r>
          </a:p>
          <a:p>
            <a:pPr lvl="1"/>
            <a:r>
              <a:rPr lang="en-US" dirty="0"/>
              <a:t>Global (GLOB)</a:t>
            </a:r>
          </a:p>
          <a:p>
            <a:pPr lvl="1"/>
            <a:r>
              <a:rPr lang="en-US" dirty="0"/>
              <a:t>Support (SUP)</a:t>
            </a:r>
          </a:p>
          <a:p>
            <a:pPr lvl="1"/>
            <a:r>
              <a:rPr lang="en-US" dirty="0"/>
              <a:t>Problem Solving (PROB)</a:t>
            </a:r>
          </a:p>
          <a:p>
            <a:r>
              <a:rPr lang="en-US" dirty="0"/>
              <a:t>Which strategies have we used to read Crenshaw?</a:t>
            </a:r>
          </a:p>
          <a:p>
            <a:pPr lvl="1"/>
            <a:r>
              <a:rPr lang="en-US" dirty="0"/>
              <a:t>Mark the evidence of these strategies in your Crenshaw annotations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8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F36D-23E6-074B-B4DE-EA7C2E46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9DDA1-FE69-6A4D-9EE1-7CEAB232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13914" cy="4486275"/>
          </a:xfrm>
        </p:spPr>
        <p:txBody>
          <a:bodyPr>
            <a:normAutofit/>
          </a:bodyPr>
          <a:lstStyle/>
          <a:p>
            <a:r>
              <a:rPr lang="en-US" sz="4000" dirty="0"/>
              <a:t>Skim MARSI questions labeled GLOB</a:t>
            </a:r>
          </a:p>
          <a:p>
            <a:r>
              <a:rPr lang="en-US" sz="4000" dirty="0"/>
              <a:t>What do these strategies have in common?</a:t>
            </a:r>
          </a:p>
          <a:p>
            <a:r>
              <a:rPr lang="en-US" sz="4000" dirty="0"/>
              <a:t>How can we define or summarize “Global Strategies”?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ADDC8-9D35-194B-B01C-7985B3548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57" y="3163434"/>
            <a:ext cx="3013529" cy="30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6710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DA8F7A"/>
      </a:accent1>
      <a:accent2>
        <a:srgbClr val="C59D55"/>
      </a:accent2>
      <a:accent3>
        <a:srgbClr val="A2A661"/>
      </a:accent3>
      <a:accent4>
        <a:srgbClr val="84B053"/>
      </a:accent4>
      <a:accent5>
        <a:srgbClr val="67B45D"/>
      </a:accent5>
      <a:accent6>
        <a:srgbClr val="55B472"/>
      </a:accent6>
      <a:hlink>
        <a:srgbClr val="5C8B9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13510</TotalTime>
  <Words>617</Words>
  <Application>Microsoft Macintosh PowerPoint</Application>
  <PresentationFormat>Widescreen</PresentationFormat>
  <Paragraphs>73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Neue Haas Grotesk Text Pro</vt:lpstr>
      <vt:lpstr>AccentBoxVTI</vt:lpstr>
      <vt:lpstr>RDG 1300_P07</vt:lpstr>
      <vt:lpstr>Agenda</vt:lpstr>
      <vt:lpstr>Campus Scavenger Hunt</vt:lpstr>
      <vt:lpstr>Campus Scavenger Hunt (continued)</vt:lpstr>
      <vt:lpstr>Kimberlé Crenshaw</vt:lpstr>
      <vt:lpstr>Revisiting Crenshaw</vt:lpstr>
      <vt:lpstr>Purpose for reading</vt:lpstr>
      <vt:lpstr>Applying our reading strategies to Crenshaw</vt:lpstr>
      <vt:lpstr>Global Strategies</vt:lpstr>
      <vt:lpstr>Support Strategies</vt:lpstr>
      <vt:lpstr>Problem Solving Strategies</vt:lpstr>
      <vt:lpstr>SUPPORT STRATEGIES: Identifying Main  Ideas, Creating a Thesis Statement</vt:lpstr>
      <vt:lpstr>Preview for next class</vt:lpstr>
      <vt:lpstr>Ticket to exit</vt:lpstr>
      <vt:lpstr>For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Dyer, James M</dc:creator>
  <cp:lastModifiedBy>Dyer, James M</cp:lastModifiedBy>
  <cp:revision>29</cp:revision>
  <dcterms:created xsi:type="dcterms:W3CDTF">2021-08-23T04:03:15Z</dcterms:created>
  <dcterms:modified xsi:type="dcterms:W3CDTF">2021-09-16T16:58:53Z</dcterms:modified>
</cp:coreProperties>
</file>