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57" r:id="rId3"/>
    <p:sldId id="314" r:id="rId4"/>
    <p:sldId id="311" r:id="rId5"/>
    <p:sldId id="317" r:id="rId6"/>
    <p:sldId id="316" r:id="rId7"/>
    <p:sldId id="318" r:id="rId8"/>
    <p:sldId id="312" r:id="rId9"/>
    <p:sldId id="319" r:id="rId10"/>
    <p:sldId id="308" r:id="rId11"/>
    <p:sldId id="309" r:id="rId12"/>
    <p:sldId id="310" r:id="rId13"/>
    <p:sldId id="30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1"/>
    <p:restoredTop sz="83942"/>
  </p:normalViewPr>
  <p:slideViewPr>
    <p:cSldViewPr snapToGrid="0" snapToObjects="1">
      <p:cViewPr varScale="1">
        <p:scale>
          <a:sx n="81" d="100"/>
          <a:sy n="81" d="100"/>
        </p:scale>
        <p:origin x="192" y="46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Land-Grab Universities (Chapter Tour)</a:t>
          </a:r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A87FC291-5F18-A246-B53E-31A3F9CCD449}">
      <dgm:prSet/>
      <dgm:spPr/>
      <dgm:t>
        <a:bodyPr/>
        <a:lstStyle/>
        <a:p>
          <a:r>
            <a:rPr lang="en-US" dirty="0"/>
            <a:t>Expansion Assignment #1</a:t>
          </a:r>
        </a:p>
      </dgm:t>
    </dgm:pt>
    <dgm:pt modelId="{CF946F39-4C01-0247-BCB4-FBC68E5F3147}" type="sibTrans" cxnId="{4B98FEA3-63A6-474A-9333-E6893E715917}">
      <dgm:prSet/>
      <dgm:spPr/>
      <dgm:t>
        <a:bodyPr/>
        <a:lstStyle/>
        <a:p>
          <a:endParaRPr lang="en-US"/>
        </a:p>
      </dgm:t>
    </dgm:pt>
    <dgm:pt modelId="{A8BE8D99-1AB3-144E-9CCB-BB038DCDF5C7}" type="parTrans" cxnId="{4B98FEA3-63A6-474A-9333-E6893E715917}">
      <dgm:prSet/>
      <dgm:spPr/>
      <dgm:t>
        <a:bodyPr/>
        <a:lstStyle/>
        <a:p>
          <a:endParaRPr lang="en-US"/>
        </a:p>
      </dgm:t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DF9A558B-D195-C543-B53F-762EF5F7A6E9}" type="pres">
      <dgm:prSet presAssocID="{E4EDBA6D-754D-4C2C-B71A-29012D562810}" presName="TwoNodes_1" presStyleLbl="node1" presStyleIdx="0" presStyleCnt="2">
        <dgm:presLayoutVars>
          <dgm:bulletEnabled val="1"/>
        </dgm:presLayoutVars>
      </dgm:prSet>
      <dgm:spPr/>
    </dgm:pt>
    <dgm:pt modelId="{282E4EB0-C86B-B54D-A39A-47A623222EC4}" type="pres">
      <dgm:prSet presAssocID="{E4EDBA6D-754D-4C2C-B71A-29012D562810}" presName="TwoNodes_2" presStyleLbl="node1" presStyleIdx="1" presStyleCnt="2">
        <dgm:presLayoutVars>
          <dgm:bulletEnabled val="1"/>
        </dgm:presLayoutVars>
      </dgm:prSet>
      <dgm:spPr/>
    </dgm:pt>
    <dgm:pt modelId="{DDD5520D-793A-D043-9C43-5152227B4EC3}" type="pres">
      <dgm:prSet presAssocID="{E4EDBA6D-754D-4C2C-B71A-29012D562810}" presName="TwoConn_1-2" presStyleLbl="fgAccFollowNode1" presStyleIdx="0" presStyleCnt="1">
        <dgm:presLayoutVars>
          <dgm:bulletEnabled val="1"/>
        </dgm:presLayoutVars>
      </dgm:prSet>
      <dgm:spPr/>
    </dgm:pt>
    <dgm:pt modelId="{30BA2168-3DBE-ED47-8774-694A33B519C5}" type="pres">
      <dgm:prSet presAssocID="{E4EDBA6D-754D-4C2C-B71A-29012D562810}" presName="TwoNodes_1_text" presStyleLbl="node1" presStyleIdx="1" presStyleCnt="2">
        <dgm:presLayoutVars>
          <dgm:bulletEnabled val="1"/>
        </dgm:presLayoutVars>
      </dgm:prSet>
      <dgm:spPr/>
    </dgm:pt>
    <dgm:pt modelId="{1FB2BC27-C99E-4546-AA88-58FB5C45C752}" type="pres">
      <dgm:prSet presAssocID="{E4EDBA6D-754D-4C2C-B71A-29012D56281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5BB3C36-54FE-9540-BEE1-264E5E6BD9F3}" type="presOf" srcId="{08CBADFB-123F-481D-B717-A5EFD2C0CE33}" destId="{DF9A558B-D195-C543-B53F-762EF5F7A6E9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6E49A9A3-04A8-A146-96AD-5A9CA582D781}" type="presOf" srcId="{08CBADFB-123F-481D-B717-A5EFD2C0CE33}" destId="{30BA2168-3DBE-ED47-8774-694A33B519C5}" srcOrd="1" destOrd="0" presId="urn:microsoft.com/office/officeart/2005/8/layout/vProcess5"/>
    <dgm:cxn modelId="{4B98FEA3-63A6-474A-9333-E6893E715917}" srcId="{E4EDBA6D-754D-4C2C-B71A-29012D562810}" destId="{A87FC291-5F18-A246-B53E-31A3F9CCD449}" srcOrd="1" destOrd="0" parTransId="{A8BE8D99-1AB3-144E-9CCB-BB038DCDF5C7}" sibTransId="{CF946F39-4C01-0247-BCB4-FBC68E5F3147}"/>
    <dgm:cxn modelId="{86CA5BAD-004F-564E-9DC2-A777DE9313F7}" type="presOf" srcId="{A87FC291-5F18-A246-B53E-31A3F9CCD449}" destId="{282E4EB0-C86B-B54D-A39A-47A623222EC4}" srcOrd="0" destOrd="0" presId="urn:microsoft.com/office/officeart/2005/8/layout/vProcess5"/>
    <dgm:cxn modelId="{1BE888BA-4FF6-4581-8487-0DE8406A56B5}" srcId="{E4EDBA6D-754D-4C2C-B71A-29012D562810}" destId="{08CBADFB-123F-481D-B717-A5EFD2C0CE33}" srcOrd="0" destOrd="0" parTransId="{1298A981-7EC4-4145-B6A2-D07CB55EAFCB}" sibTransId="{147B8EA0-38CB-4935-AE3E-264107C4CEAC}"/>
    <dgm:cxn modelId="{70DFD5D5-FA2E-1646-952F-942088B54704}" type="presOf" srcId="{147B8EA0-38CB-4935-AE3E-264107C4CEAC}" destId="{DDD5520D-793A-D043-9C43-5152227B4EC3}" srcOrd="0" destOrd="0" presId="urn:microsoft.com/office/officeart/2005/8/layout/vProcess5"/>
    <dgm:cxn modelId="{4356FBDC-4023-C44C-9D02-B311D61162AE}" type="presOf" srcId="{A87FC291-5F18-A246-B53E-31A3F9CCD449}" destId="{1FB2BC27-C99E-4546-AA88-58FB5C45C752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9A750FEA-DB77-5742-8908-F357C834DBF7}" type="presParOf" srcId="{4A920D5F-992E-F543-92CF-D36ACF335151}" destId="{DF9A558B-D195-C543-B53F-762EF5F7A6E9}" srcOrd="1" destOrd="0" presId="urn:microsoft.com/office/officeart/2005/8/layout/vProcess5"/>
    <dgm:cxn modelId="{24C5F043-939A-5643-B6D2-6985DB174056}" type="presParOf" srcId="{4A920D5F-992E-F543-92CF-D36ACF335151}" destId="{282E4EB0-C86B-B54D-A39A-47A623222EC4}" srcOrd="2" destOrd="0" presId="urn:microsoft.com/office/officeart/2005/8/layout/vProcess5"/>
    <dgm:cxn modelId="{E21AE525-43D7-2047-8843-D8EAFC4FCB61}" type="presParOf" srcId="{4A920D5F-992E-F543-92CF-D36ACF335151}" destId="{DDD5520D-793A-D043-9C43-5152227B4EC3}" srcOrd="3" destOrd="0" presId="urn:microsoft.com/office/officeart/2005/8/layout/vProcess5"/>
    <dgm:cxn modelId="{F82A6499-3540-514E-82B2-9A340A84472D}" type="presParOf" srcId="{4A920D5F-992E-F543-92CF-D36ACF335151}" destId="{30BA2168-3DBE-ED47-8774-694A33B519C5}" srcOrd="4" destOrd="0" presId="urn:microsoft.com/office/officeart/2005/8/layout/vProcess5"/>
    <dgm:cxn modelId="{650E0B86-104C-484D-A482-CDBC55F7DA18}" type="presParOf" srcId="{4A920D5F-992E-F543-92CF-D36ACF335151}" destId="{1FB2BC27-C99E-4546-AA88-58FB5C45C75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A558B-D195-C543-B53F-762EF5F7A6E9}">
      <dsp:nvSpPr>
        <dsp:cNvPr id="0" name=""/>
        <dsp:cNvSpPr/>
      </dsp:nvSpPr>
      <dsp:spPr>
        <a:xfrm>
          <a:off x="0" y="0"/>
          <a:ext cx="5790438" cy="24935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Land-Grab Universities (Chapter Tour)</a:t>
          </a:r>
        </a:p>
      </dsp:txBody>
      <dsp:txXfrm>
        <a:off x="73034" y="73034"/>
        <a:ext cx="3213140" cy="2347500"/>
      </dsp:txXfrm>
    </dsp:sp>
    <dsp:sp modelId="{282E4EB0-C86B-B54D-A39A-47A623222EC4}">
      <dsp:nvSpPr>
        <dsp:cNvPr id="0" name=""/>
        <dsp:cNvSpPr/>
      </dsp:nvSpPr>
      <dsp:spPr>
        <a:xfrm>
          <a:off x="1021841" y="3047695"/>
          <a:ext cx="5790438" cy="2493568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Expansion Assignment #1</a:t>
          </a:r>
        </a:p>
      </dsp:txBody>
      <dsp:txXfrm>
        <a:off x="1094875" y="3120729"/>
        <a:ext cx="3001708" cy="2347500"/>
      </dsp:txXfrm>
    </dsp:sp>
    <dsp:sp modelId="{DDD5520D-793A-D043-9C43-5152227B4EC3}">
      <dsp:nvSpPr>
        <dsp:cNvPr id="0" name=""/>
        <dsp:cNvSpPr/>
      </dsp:nvSpPr>
      <dsp:spPr>
        <a:xfrm>
          <a:off x="4169618" y="1960222"/>
          <a:ext cx="1620819" cy="1620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34302" y="1960222"/>
        <a:ext cx="891451" cy="121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649E-7112-4262-B229-0D48A440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34A0-C77A-664C-9B51-ADD51A38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RDG 1300_P07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141E-E631-0F49-AA5A-2A784A7C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Tuesday, 9.14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AD7F-ED5B-744A-A560-DB1712DD9023}"/>
              </a:ext>
            </a:extLst>
          </p:cNvPr>
          <p:cNvSpPr txBox="1"/>
          <p:nvPr/>
        </p:nvSpPr>
        <p:spPr>
          <a:xfrm>
            <a:off x="245769" y="23872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221690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7B3D-09C7-2D4D-AA5F-4039D15F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#1 - Campus Scavenger 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A4F6-0F9F-4B4F-8807-F10F86CA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a group of 4(</a:t>
            </a:r>
            <a:r>
              <a:rPr lang="en-US" dirty="0" err="1"/>
              <a:t>ish</a:t>
            </a:r>
            <a:r>
              <a:rPr lang="en-US" dirty="0"/>
              <a:t>) students</a:t>
            </a:r>
          </a:p>
          <a:p>
            <a:r>
              <a:rPr lang="en-US" dirty="0"/>
              <a:t>Using your knowledge of campus, your smartphone, and your teammates, key student support services on the Texas State University campus.  </a:t>
            </a:r>
          </a:p>
          <a:p>
            <a:r>
              <a:rPr lang="en-US" dirty="0"/>
              <a:t>Take a picture of yourselves in front of each location/service on the scavenger hunt and make a note about what services are offered at the different locations you visit on campus. </a:t>
            </a:r>
          </a:p>
        </p:txBody>
      </p:sp>
    </p:spTree>
    <p:extLst>
      <p:ext uri="{BB962C8B-B14F-4D97-AF65-F5344CB8AC3E}">
        <p14:creationId xmlns:p14="http://schemas.microsoft.com/office/powerpoint/2010/main" val="416424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E625-4E74-D545-9BA1-33868F1A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Locations to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BC64-3AC2-FB44-8DBE-92218583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Instructor’s Office </a:t>
            </a:r>
          </a:p>
          <a:p>
            <a:r>
              <a:rPr lang="en-US" dirty="0"/>
              <a:t>SLAC (Student Learning Assistance Center)</a:t>
            </a:r>
          </a:p>
          <a:p>
            <a:r>
              <a:rPr lang="en-US" dirty="0"/>
              <a:t>Office of the Dean of Students  </a:t>
            </a:r>
          </a:p>
          <a:p>
            <a:r>
              <a:rPr lang="en-US" dirty="0"/>
              <a:t>The Writing Center  </a:t>
            </a:r>
          </a:p>
          <a:p>
            <a:r>
              <a:rPr lang="en-US" dirty="0"/>
              <a:t>The Counseling Center  </a:t>
            </a:r>
          </a:p>
          <a:p>
            <a:r>
              <a:rPr lang="en-US" dirty="0"/>
              <a:t>An additional service of your choice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6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884D-BD83-5448-B73C-3A057739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Scavenger Hunt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15F5-C177-2A45-812D-0B51DC768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you have found all of the locations listed below, your group will create a </a:t>
            </a:r>
            <a:r>
              <a:rPr lang="en-US" dirty="0" err="1"/>
              <a:t>Powerpoint</a:t>
            </a:r>
            <a:r>
              <a:rPr lang="en-US" dirty="0"/>
              <a:t> presentation.  Each slide should include the following: </a:t>
            </a:r>
          </a:p>
          <a:p>
            <a:r>
              <a:rPr lang="en-US" dirty="0"/>
              <a:t>The name of the service   </a:t>
            </a:r>
          </a:p>
          <a:p>
            <a:r>
              <a:rPr lang="en-US" dirty="0"/>
              <a:t>A picture of the location/service   </a:t>
            </a:r>
          </a:p>
          <a:p>
            <a:r>
              <a:rPr lang="en-US" dirty="0"/>
              <a:t>A one-sentence summary of what the service provides for students  </a:t>
            </a:r>
          </a:p>
          <a:p>
            <a:r>
              <a:rPr lang="en-US" dirty="0"/>
              <a:t>Information about how to access the service (i.e., how to schedule an appointment, contact the office, etc.)  </a:t>
            </a:r>
          </a:p>
          <a:p>
            <a:r>
              <a:rPr lang="en-US" dirty="0"/>
              <a:t>*** Extra-credit if you include a pic of a cat that’s cuter than my cats</a:t>
            </a:r>
          </a:p>
        </p:txBody>
      </p:sp>
    </p:spTree>
    <p:extLst>
      <p:ext uri="{BB962C8B-B14F-4D97-AF65-F5344CB8AC3E}">
        <p14:creationId xmlns:p14="http://schemas.microsoft.com/office/powerpoint/2010/main" val="45981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48614-7456-7144-A49E-829CCC95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Planning Time</a:t>
            </a:r>
          </a:p>
        </p:txBody>
      </p:sp>
      <p:pic>
        <p:nvPicPr>
          <p:cNvPr id="5" name="Picture 4" descr="A cat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17F074C-4DD3-1A41-AA2E-27169A89F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7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E586-1A76-4949-A94E-FD549699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2200" dirty="0"/>
              <a:t>With your group, take time to plan your approach to this assignment</a:t>
            </a:r>
          </a:p>
          <a:p>
            <a:r>
              <a:rPr lang="en-US" sz="2200" dirty="0"/>
              <a:t>You have 30 minutes of class time to track down each of these locations (it’s okay if you can’t finish now). I expect you to check back in with me before you leave for your next class. </a:t>
            </a:r>
          </a:p>
        </p:txBody>
      </p:sp>
    </p:spTree>
    <p:extLst>
      <p:ext uri="{BB962C8B-B14F-4D97-AF65-F5344CB8AC3E}">
        <p14:creationId xmlns:p14="http://schemas.microsoft.com/office/powerpoint/2010/main" val="101786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t lying on a ledge&#10;&#10;Description automatically generated with low confidence">
            <a:extLst>
              <a:ext uri="{FF2B5EF4-FFF2-40B4-BE49-F238E27FC236}">
                <a16:creationId xmlns:a16="http://schemas.microsoft.com/office/drawing/2014/main" id="{4A956E9C-26F9-3448-8B2E-3338829A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1" r="27593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5715A-AB13-6D40-AC83-644219E7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For next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B9CC-1876-F84D-A28B-5A39DA82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281954" cy="3207258"/>
          </a:xfrm>
        </p:spPr>
        <p:txBody>
          <a:bodyPr anchor="t">
            <a:normAutofit/>
          </a:bodyPr>
          <a:lstStyle/>
          <a:p>
            <a:r>
              <a:rPr lang="en-US" sz="2800" dirty="0"/>
              <a:t>Read/watch “The Urgency of Intersectionality”</a:t>
            </a:r>
          </a:p>
          <a:p>
            <a:r>
              <a:rPr lang="en-US" sz="2800" dirty="0"/>
              <a:t>Complete Campus Scavenger Hunt Presentation </a:t>
            </a:r>
          </a:p>
          <a:p>
            <a:r>
              <a:rPr lang="en-US" sz="2800" dirty="0"/>
              <a:t>No Reading Log </a:t>
            </a:r>
            <a:r>
              <a:rPr lang="en-US" sz="2800" dirty="0">
                <a:sym typeface="Wingdings" pitchFamily="2" charset="2"/>
              </a:rPr>
              <a:t> </a:t>
            </a:r>
            <a:endParaRPr lang="en-US" sz="28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473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299298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3CE8-A6D3-0F43-83B8-CDC0CD0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Small Group Discussions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C1DC-EA0D-1347-9BE9-829D0A07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1800"/>
              <a:t>With your small group, talk about the authors’ </a:t>
            </a:r>
            <a:r>
              <a:rPr lang="en-US" sz="1800" b="1"/>
              <a:t>purpose </a:t>
            </a:r>
            <a:r>
              <a:rPr lang="en-US" sz="1800"/>
              <a:t>for writing this article</a:t>
            </a:r>
          </a:p>
          <a:p>
            <a:r>
              <a:rPr lang="en-US" sz="1800"/>
              <a:t>As a group, make a list of important terms, concepts or ideas from this article. </a:t>
            </a:r>
          </a:p>
        </p:txBody>
      </p:sp>
      <p:pic>
        <p:nvPicPr>
          <p:cNvPr id="5" name="Picture 4" descr="A cat lying on a person's leg&#10;&#10;Description automatically generated with medium confidence">
            <a:extLst>
              <a:ext uri="{FF2B5EF4-FFF2-40B4-BE49-F238E27FC236}">
                <a16:creationId xmlns:a16="http://schemas.microsoft.com/office/drawing/2014/main" id="{22FD8EDC-B406-F145-A3D0-376175D33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1" b="6524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7C80-9CBD-FB47-B3A0-71689F4D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Strategy: Chapter Tours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FB7B-B787-1A46-9DB8-3C213A4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Strategy</a:t>
            </a:r>
            <a:r>
              <a:rPr lang="en-US" dirty="0"/>
              <a:t> – prereading, skimming, use of tables/figures</a:t>
            </a:r>
          </a:p>
          <a:p>
            <a:r>
              <a:rPr lang="en-US" b="1" dirty="0"/>
              <a:t>Useful</a:t>
            </a:r>
            <a:r>
              <a:rPr lang="en-US" dirty="0"/>
              <a:t> for textbooks or other readings that have a lot of figures or graphics </a:t>
            </a:r>
            <a:endParaRPr lang="en-US" b="1" dirty="0"/>
          </a:p>
          <a:p>
            <a:r>
              <a:rPr lang="en-US" dirty="0"/>
              <a:t>Useful to use before you read, but also useful if you’ve skimmed something already and need to get a deeper understanding or check your comprehension</a:t>
            </a:r>
          </a:p>
          <a:p>
            <a:pPr lvl="1"/>
            <a:r>
              <a:rPr lang="en-US" dirty="0"/>
              <a:t>If you use it like this it’s more of a ________ kind of strategy </a:t>
            </a:r>
          </a:p>
        </p:txBody>
      </p:sp>
    </p:spTree>
    <p:extLst>
      <p:ext uri="{BB962C8B-B14F-4D97-AF65-F5344CB8AC3E}">
        <p14:creationId xmlns:p14="http://schemas.microsoft.com/office/powerpoint/2010/main" val="42923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B446-B564-E248-950F-AE7E8862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Strategy: Chapter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EC26-BC27-9846-AC51-1B5B96FE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71700"/>
            <a:ext cx="10168128" cy="4471988"/>
          </a:xfrm>
        </p:spPr>
        <p:txBody>
          <a:bodyPr>
            <a:normAutofit/>
          </a:bodyPr>
          <a:lstStyle/>
          <a:p>
            <a:r>
              <a:rPr lang="en-US" b="1" dirty="0"/>
              <a:t>Skim </a:t>
            </a:r>
            <a:r>
              <a:rPr lang="en-US" dirty="0"/>
              <a:t>a reading to see if it is divided into different sections or if it uses subheadings</a:t>
            </a:r>
          </a:p>
          <a:p>
            <a:r>
              <a:rPr lang="en-US" b="1" dirty="0"/>
              <a:t>Make a list</a:t>
            </a:r>
            <a:r>
              <a:rPr lang="en-US" dirty="0"/>
              <a:t> of all the different “text features” that you notice in each section: </a:t>
            </a:r>
          </a:p>
          <a:p>
            <a:pPr lvl="1"/>
            <a:r>
              <a:rPr lang="en-US" dirty="0"/>
              <a:t>This could be bolded words, pictures, figures, graphs, etc. </a:t>
            </a:r>
          </a:p>
          <a:p>
            <a:r>
              <a:rPr lang="en-US" b="1" dirty="0"/>
              <a:t>Describe </a:t>
            </a:r>
            <a:r>
              <a:rPr lang="en-US" dirty="0"/>
              <a:t>each text feature briefly </a:t>
            </a:r>
          </a:p>
          <a:p>
            <a:r>
              <a:rPr lang="en-US" b="1" dirty="0"/>
              <a:t>Connect </a:t>
            </a:r>
            <a:r>
              <a:rPr lang="en-US" dirty="0"/>
              <a:t>each feature back to the text</a:t>
            </a:r>
          </a:p>
          <a:p>
            <a:pPr lvl="1"/>
            <a:r>
              <a:rPr lang="en-US" dirty="0"/>
              <a:t>Find the part of the text that the graphic, picture, figure, etc. is meant to support</a:t>
            </a:r>
          </a:p>
          <a:p>
            <a:pPr lvl="1"/>
            <a:r>
              <a:rPr lang="en-US" dirty="0"/>
              <a:t>How does this text feature enhance your understanding? </a:t>
            </a:r>
          </a:p>
        </p:txBody>
      </p:sp>
    </p:spTree>
    <p:extLst>
      <p:ext uri="{BB962C8B-B14F-4D97-AF65-F5344CB8AC3E}">
        <p14:creationId xmlns:p14="http://schemas.microsoft.com/office/powerpoint/2010/main" val="70168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D5A5-D267-E948-A6AA-37B26199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Tour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9563-3B5B-354F-8EC4-7B942DF1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Introduction (</a:t>
            </a:r>
            <a:r>
              <a:rPr lang="en-US" b="1" dirty="0" err="1"/>
              <a:t>pg</a:t>
            </a:r>
            <a:r>
              <a:rPr lang="en-US" b="1" dirty="0"/>
              <a:t> 34-36)</a:t>
            </a:r>
          </a:p>
          <a:p>
            <a:pPr marL="0" indent="0">
              <a:buNone/>
            </a:pPr>
            <a:r>
              <a:rPr lang="en-US" dirty="0"/>
              <a:t>Page 34 - Picture of an old, abandoned railway with a caption below that lists where/who the land was taken from, what university benefited from it, and how much it cost/how much money it made. </a:t>
            </a:r>
          </a:p>
          <a:p>
            <a:pPr marL="0" indent="0">
              <a:buNone/>
            </a:pPr>
            <a:r>
              <a:rPr lang="en-US" dirty="0"/>
              <a:t>I thought it connected back to a quote on page 34, and gave a good example for where the authors talk about how a lot of land was seized by the government through unratified treaties and sold at a huge profit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2653-1D6D-D94F-925C-7B3F28D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Tour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B2CF-F149-5442-B5AB-C6E613F4A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your group, you will be assigned to give a chapter tour of a certain section from our reading, “Land-Grab Universities”</a:t>
            </a:r>
          </a:p>
          <a:p>
            <a:r>
              <a:rPr lang="en-US" dirty="0"/>
              <a:t>Make a list of all the text features (images, graphs, charts, etc.) that you see in your section. </a:t>
            </a:r>
          </a:p>
          <a:p>
            <a:r>
              <a:rPr lang="en-US" dirty="0"/>
              <a:t>Select </a:t>
            </a:r>
            <a:r>
              <a:rPr lang="en-US" b="1" dirty="0"/>
              <a:t>at least two</a:t>
            </a:r>
            <a:r>
              <a:rPr lang="en-US" dirty="0"/>
              <a:t> of these text features from your section</a:t>
            </a:r>
          </a:p>
          <a:p>
            <a:pPr lvl="1"/>
            <a:r>
              <a:rPr lang="en-US" dirty="0"/>
              <a:t>Provide a short description</a:t>
            </a:r>
          </a:p>
          <a:p>
            <a:pPr lvl="1"/>
            <a:r>
              <a:rPr lang="en-US" dirty="0"/>
              <a:t>Connect each feature back to the text by finding a quote, idea, or concept from the text that the feature is meant to support. </a:t>
            </a:r>
          </a:p>
        </p:txBody>
      </p:sp>
    </p:spTree>
    <p:extLst>
      <p:ext uri="{BB962C8B-B14F-4D97-AF65-F5344CB8AC3E}">
        <p14:creationId xmlns:p14="http://schemas.microsoft.com/office/powerpoint/2010/main" val="390507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8082-DEB2-6F40-A73C-F20253D5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Land Grab University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F96C-E473-C747-9041-CEC0549C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www.landgrabu.org</a:t>
            </a:r>
            <a:r>
              <a:rPr lang="en-US" dirty="0"/>
              <a:t>/universities/</a:t>
            </a:r>
          </a:p>
        </p:txBody>
      </p:sp>
    </p:spTree>
    <p:extLst>
      <p:ext uri="{BB962C8B-B14F-4D97-AF65-F5344CB8AC3E}">
        <p14:creationId xmlns:p14="http://schemas.microsoft.com/office/powerpoint/2010/main" val="47921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C1-587F-A940-B0DF-481D33B0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8D0C-0E2E-1B48-83ED-01143F766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a piece of paper </a:t>
            </a:r>
          </a:p>
          <a:p>
            <a:pPr lvl="1"/>
            <a:r>
              <a:rPr lang="en-US" sz="2800" dirty="0"/>
              <a:t>Write down any questions you have about the chapter tours reading strategy</a:t>
            </a:r>
          </a:p>
          <a:p>
            <a:pPr lvl="1"/>
            <a:r>
              <a:rPr lang="en-US" sz="2800" dirty="0"/>
              <a:t>Do you think this is a strategy you will use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60117326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757</Words>
  <Application>Microsoft Macintosh PowerPoint</Application>
  <PresentationFormat>Widescreen</PresentationFormat>
  <Paragraphs>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Neue Haas Grotesk Text Pro</vt:lpstr>
      <vt:lpstr>AccentBoxVTI</vt:lpstr>
      <vt:lpstr>RDG 1300_P07</vt:lpstr>
      <vt:lpstr>Agenda</vt:lpstr>
      <vt:lpstr>Small Group Discussions </vt:lpstr>
      <vt:lpstr>Reading Strategy: Chapter Tours</vt:lpstr>
      <vt:lpstr>Reading Strategy: Chapter Tours</vt:lpstr>
      <vt:lpstr>Chapter Tour Example </vt:lpstr>
      <vt:lpstr>Chapter Tour Practice</vt:lpstr>
      <vt:lpstr>Exploring Land Grab University Data</vt:lpstr>
      <vt:lpstr>Review</vt:lpstr>
      <vt:lpstr>Expansion #1 - Campus Scavenger Hunt </vt:lpstr>
      <vt:lpstr>List of Locations to Find</vt:lpstr>
      <vt:lpstr>Campus Scavenger Hunt Presentation</vt:lpstr>
      <vt:lpstr>Planning Time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27</cp:revision>
  <dcterms:created xsi:type="dcterms:W3CDTF">2021-08-23T04:03:15Z</dcterms:created>
  <dcterms:modified xsi:type="dcterms:W3CDTF">2021-09-14T17:05:32Z</dcterms:modified>
</cp:coreProperties>
</file>