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0"/>
  </p:notesMasterIdLst>
  <p:sldIdLst>
    <p:sldId id="256" r:id="rId2"/>
    <p:sldId id="257" r:id="rId3"/>
    <p:sldId id="297" r:id="rId4"/>
    <p:sldId id="301" r:id="rId5"/>
    <p:sldId id="303" r:id="rId6"/>
    <p:sldId id="300" r:id="rId7"/>
    <p:sldId id="302" r:id="rId8"/>
    <p:sldId id="296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304" r:id="rId17"/>
    <p:sldId id="306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/>
    <p:restoredTop sz="83938"/>
  </p:normalViewPr>
  <p:slideViewPr>
    <p:cSldViewPr snapToGrid="0" snapToObjects="1">
      <p:cViewPr varScale="1">
        <p:scale>
          <a:sx n="133" d="100"/>
          <a:sy n="133" d="100"/>
        </p:scale>
        <p:origin x="1408" y="200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DBA6D-754D-4C2C-B71A-29012D56281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FBE87B-16B1-4EB5-B144-C3B40E91F8C9}">
      <dgm:prSet/>
      <dgm:spPr/>
      <dgm:t>
        <a:bodyPr/>
        <a:lstStyle/>
        <a:p>
          <a:r>
            <a:rPr lang="en-US" dirty="0"/>
            <a:t>Guidelines for Academic Discussions</a:t>
          </a:r>
        </a:p>
      </dgm:t>
    </dgm:pt>
    <dgm:pt modelId="{5773ECB1-E69D-403E-8557-58605EC2631D}" type="parTrans" cxnId="{120FA923-44C3-45D8-BCD7-C7F7378CF5A5}">
      <dgm:prSet/>
      <dgm:spPr/>
      <dgm:t>
        <a:bodyPr/>
        <a:lstStyle/>
        <a:p>
          <a:endParaRPr lang="en-US"/>
        </a:p>
      </dgm:t>
    </dgm:pt>
    <dgm:pt modelId="{2A46AB7A-6A26-46CC-B863-886938A6547D}" type="sibTrans" cxnId="{120FA923-44C3-45D8-BCD7-C7F7378CF5A5}">
      <dgm:prSet/>
      <dgm:spPr/>
      <dgm:t>
        <a:bodyPr/>
        <a:lstStyle/>
        <a:p>
          <a:endParaRPr lang="en-US"/>
        </a:p>
      </dgm:t>
    </dgm:pt>
    <dgm:pt modelId="{08CBADFB-123F-481D-B717-A5EFD2C0CE33}">
      <dgm:prSet/>
      <dgm:spPr/>
      <dgm:t>
        <a:bodyPr/>
        <a:lstStyle/>
        <a:p>
          <a:r>
            <a:rPr lang="en-US" dirty="0"/>
            <a:t>Making</a:t>
          </a:r>
          <a:r>
            <a:rPr lang="en-US" baseline="0" dirty="0"/>
            <a:t> Text Connections – Strayhorn Chapter</a:t>
          </a:r>
          <a:endParaRPr lang="en-US" dirty="0"/>
        </a:p>
      </dgm:t>
    </dgm:pt>
    <dgm:pt modelId="{1298A981-7EC4-4145-B6A2-D07CB55EAFCB}" type="parTrans" cxnId="{1BE888BA-4FF6-4581-8487-0DE8406A56B5}">
      <dgm:prSet/>
      <dgm:spPr/>
      <dgm:t>
        <a:bodyPr/>
        <a:lstStyle/>
        <a:p>
          <a:endParaRPr lang="en-US"/>
        </a:p>
      </dgm:t>
    </dgm:pt>
    <dgm:pt modelId="{147B8EA0-38CB-4935-AE3E-264107C4CEAC}" type="sibTrans" cxnId="{1BE888BA-4FF6-4581-8487-0DE8406A56B5}">
      <dgm:prSet/>
      <dgm:spPr/>
      <dgm:t>
        <a:bodyPr/>
        <a:lstStyle/>
        <a:p>
          <a:endParaRPr lang="en-US"/>
        </a:p>
      </dgm:t>
    </dgm:pt>
    <dgm:pt modelId="{A87FC291-5F18-A246-B53E-31A3F9CCD449}">
      <dgm:prSet/>
      <dgm:spPr/>
      <dgm:t>
        <a:bodyPr/>
        <a:lstStyle/>
        <a:p>
          <a:r>
            <a:rPr lang="en-US" dirty="0"/>
            <a:t>Introduction to the MARSI</a:t>
          </a:r>
        </a:p>
      </dgm:t>
    </dgm:pt>
    <dgm:pt modelId="{CF946F39-4C01-0247-BCB4-FBC68E5F3147}" type="sibTrans" cxnId="{4B98FEA3-63A6-474A-9333-E6893E715917}">
      <dgm:prSet/>
      <dgm:spPr/>
      <dgm:t>
        <a:bodyPr/>
        <a:lstStyle/>
        <a:p>
          <a:endParaRPr lang="en-US"/>
        </a:p>
      </dgm:t>
    </dgm:pt>
    <dgm:pt modelId="{A8BE8D99-1AB3-144E-9CCB-BB038DCDF5C7}" type="parTrans" cxnId="{4B98FEA3-63A6-474A-9333-E6893E715917}">
      <dgm:prSet/>
      <dgm:spPr/>
      <dgm:t>
        <a:bodyPr/>
        <a:lstStyle/>
        <a:p>
          <a:endParaRPr lang="en-US"/>
        </a:p>
      </dgm:t>
    </dgm:pt>
    <dgm:pt modelId="{4A920D5F-992E-F543-92CF-D36ACF335151}" type="pres">
      <dgm:prSet presAssocID="{E4EDBA6D-754D-4C2C-B71A-29012D562810}" presName="outerComposite" presStyleCnt="0">
        <dgm:presLayoutVars>
          <dgm:chMax val="5"/>
          <dgm:dir/>
          <dgm:resizeHandles val="exact"/>
        </dgm:presLayoutVars>
      </dgm:prSet>
      <dgm:spPr/>
    </dgm:pt>
    <dgm:pt modelId="{75BE58F3-75AB-9248-8997-1D4AC05D6042}" type="pres">
      <dgm:prSet presAssocID="{E4EDBA6D-754D-4C2C-B71A-29012D562810}" presName="dummyMaxCanvas" presStyleCnt="0">
        <dgm:presLayoutVars/>
      </dgm:prSet>
      <dgm:spPr/>
    </dgm:pt>
    <dgm:pt modelId="{663F3649-2AFB-2F40-99DF-5444AC853D62}" type="pres">
      <dgm:prSet presAssocID="{E4EDBA6D-754D-4C2C-B71A-29012D562810}" presName="ThreeNodes_1" presStyleLbl="node1" presStyleIdx="0" presStyleCnt="3">
        <dgm:presLayoutVars>
          <dgm:bulletEnabled val="1"/>
        </dgm:presLayoutVars>
      </dgm:prSet>
      <dgm:spPr/>
    </dgm:pt>
    <dgm:pt modelId="{818C3F00-C6D4-D849-9587-A35676F293FD}" type="pres">
      <dgm:prSet presAssocID="{E4EDBA6D-754D-4C2C-B71A-29012D562810}" presName="ThreeNodes_2" presStyleLbl="node1" presStyleIdx="1" presStyleCnt="3">
        <dgm:presLayoutVars>
          <dgm:bulletEnabled val="1"/>
        </dgm:presLayoutVars>
      </dgm:prSet>
      <dgm:spPr/>
    </dgm:pt>
    <dgm:pt modelId="{D7404328-3F5F-CB4A-A54A-EBE25BEF073B}" type="pres">
      <dgm:prSet presAssocID="{E4EDBA6D-754D-4C2C-B71A-29012D562810}" presName="ThreeNodes_3" presStyleLbl="node1" presStyleIdx="2" presStyleCnt="3">
        <dgm:presLayoutVars>
          <dgm:bulletEnabled val="1"/>
        </dgm:presLayoutVars>
      </dgm:prSet>
      <dgm:spPr/>
    </dgm:pt>
    <dgm:pt modelId="{2C2DF8B3-9391-7243-AE8A-B88C133A6DBA}" type="pres">
      <dgm:prSet presAssocID="{E4EDBA6D-754D-4C2C-B71A-29012D562810}" presName="ThreeConn_1-2" presStyleLbl="fgAccFollowNode1" presStyleIdx="0" presStyleCnt="2">
        <dgm:presLayoutVars>
          <dgm:bulletEnabled val="1"/>
        </dgm:presLayoutVars>
      </dgm:prSet>
      <dgm:spPr/>
    </dgm:pt>
    <dgm:pt modelId="{964D50C0-DF92-8248-8544-59DB72CC791F}" type="pres">
      <dgm:prSet presAssocID="{E4EDBA6D-754D-4C2C-B71A-29012D562810}" presName="ThreeConn_2-3" presStyleLbl="fgAccFollowNode1" presStyleIdx="1" presStyleCnt="2">
        <dgm:presLayoutVars>
          <dgm:bulletEnabled val="1"/>
        </dgm:presLayoutVars>
      </dgm:prSet>
      <dgm:spPr/>
    </dgm:pt>
    <dgm:pt modelId="{48BA7E51-9EF0-8847-9BD0-10C0E64EE568}" type="pres">
      <dgm:prSet presAssocID="{E4EDBA6D-754D-4C2C-B71A-29012D562810}" presName="ThreeNodes_1_text" presStyleLbl="node1" presStyleIdx="2" presStyleCnt="3">
        <dgm:presLayoutVars>
          <dgm:bulletEnabled val="1"/>
        </dgm:presLayoutVars>
      </dgm:prSet>
      <dgm:spPr/>
    </dgm:pt>
    <dgm:pt modelId="{E3E38390-EC69-0444-A56B-58C432EA584A}" type="pres">
      <dgm:prSet presAssocID="{E4EDBA6D-754D-4C2C-B71A-29012D562810}" presName="ThreeNodes_2_text" presStyleLbl="node1" presStyleIdx="2" presStyleCnt="3">
        <dgm:presLayoutVars>
          <dgm:bulletEnabled val="1"/>
        </dgm:presLayoutVars>
      </dgm:prSet>
      <dgm:spPr/>
    </dgm:pt>
    <dgm:pt modelId="{E37E3B80-D569-8145-9976-FF08F0DB9DCC}" type="pres">
      <dgm:prSet presAssocID="{E4EDBA6D-754D-4C2C-B71A-29012D56281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45BDE15-96E1-8D47-A6EB-3F517A2ED797}" type="presOf" srcId="{77FBE87B-16B1-4EB5-B144-C3B40E91F8C9}" destId="{48BA7E51-9EF0-8847-9BD0-10C0E64EE568}" srcOrd="1" destOrd="0" presId="urn:microsoft.com/office/officeart/2005/8/layout/vProcess5"/>
    <dgm:cxn modelId="{120FA923-44C3-45D8-BCD7-C7F7378CF5A5}" srcId="{E4EDBA6D-754D-4C2C-B71A-29012D562810}" destId="{77FBE87B-16B1-4EB5-B144-C3B40E91F8C9}" srcOrd="0" destOrd="0" parTransId="{5773ECB1-E69D-403E-8557-58605EC2631D}" sibTransId="{2A46AB7A-6A26-46CC-B863-886938A6547D}"/>
    <dgm:cxn modelId="{83915D2B-05A1-794A-8A9B-0D081A8DAD90}" type="presOf" srcId="{147B8EA0-38CB-4935-AE3E-264107C4CEAC}" destId="{964D50C0-DF92-8248-8544-59DB72CC791F}" srcOrd="0" destOrd="0" presId="urn:microsoft.com/office/officeart/2005/8/layout/vProcess5"/>
    <dgm:cxn modelId="{E30F352C-0E4D-9242-B9CA-4D8DA92E3084}" type="presOf" srcId="{A87FC291-5F18-A246-B53E-31A3F9CCD449}" destId="{D7404328-3F5F-CB4A-A54A-EBE25BEF073B}" srcOrd="0" destOrd="0" presId="urn:microsoft.com/office/officeart/2005/8/layout/vProcess5"/>
    <dgm:cxn modelId="{CA43A253-DC87-624A-AFA3-43684E492F5E}" type="presOf" srcId="{A87FC291-5F18-A246-B53E-31A3F9CCD449}" destId="{E37E3B80-D569-8145-9976-FF08F0DB9DCC}" srcOrd="1" destOrd="0" presId="urn:microsoft.com/office/officeart/2005/8/layout/vProcess5"/>
    <dgm:cxn modelId="{D6B99C6E-8E21-9C40-95BA-0C85F7624297}" type="presOf" srcId="{08CBADFB-123F-481D-B717-A5EFD2C0CE33}" destId="{818C3F00-C6D4-D849-9587-A35676F293FD}" srcOrd="0" destOrd="0" presId="urn:microsoft.com/office/officeart/2005/8/layout/vProcess5"/>
    <dgm:cxn modelId="{1C20E28A-4D12-F64F-8CA4-873EE98D1A76}" type="presOf" srcId="{2A46AB7A-6A26-46CC-B863-886938A6547D}" destId="{2C2DF8B3-9391-7243-AE8A-B88C133A6DBA}" srcOrd="0" destOrd="0" presId="urn:microsoft.com/office/officeart/2005/8/layout/vProcess5"/>
    <dgm:cxn modelId="{18808298-89CD-5948-9F29-8657FA5D463F}" type="presOf" srcId="{E4EDBA6D-754D-4C2C-B71A-29012D562810}" destId="{4A920D5F-992E-F543-92CF-D36ACF335151}" srcOrd="0" destOrd="0" presId="urn:microsoft.com/office/officeart/2005/8/layout/vProcess5"/>
    <dgm:cxn modelId="{4B98FEA3-63A6-474A-9333-E6893E715917}" srcId="{E4EDBA6D-754D-4C2C-B71A-29012D562810}" destId="{A87FC291-5F18-A246-B53E-31A3F9CCD449}" srcOrd="2" destOrd="0" parTransId="{A8BE8D99-1AB3-144E-9CCB-BB038DCDF5C7}" sibTransId="{CF946F39-4C01-0247-BCB4-FBC68E5F3147}"/>
    <dgm:cxn modelId="{0EDAFEAF-51F9-934D-9660-C8110CBFF940}" type="presOf" srcId="{08CBADFB-123F-481D-B717-A5EFD2C0CE33}" destId="{E3E38390-EC69-0444-A56B-58C432EA584A}" srcOrd="1" destOrd="0" presId="urn:microsoft.com/office/officeart/2005/8/layout/vProcess5"/>
    <dgm:cxn modelId="{1A81C5B0-1F9D-C548-88DF-C876DCBAF52D}" type="presOf" srcId="{77FBE87B-16B1-4EB5-B144-C3B40E91F8C9}" destId="{663F3649-2AFB-2F40-99DF-5444AC853D62}" srcOrd="0" destOrd="0" presId="urn:microsoft.com/office/officeart/2005/8/layout/vProcess5"/>
    <dgm:cxn modelId="{1BE888BA-4FF6-4581-8487-0DE8406A56B5}" srcId="{E4EDBA6D-754D-4C2C-B71A-29012D562810}" destId="{08CBADFB-123F-481D-B717-A5EFD2C0CE33}" srcOrd="1" destOrd="0" parTransId="{1298A981-7EC4-4145-B6A2-D07CB55EAFCB}" sibTransId="{147B8EA0-38CB-4935-AE3E-264107C4CEAC}"/>
    <dgm:cxn modelId="{F422E202-6D86-F34A-AA48-DB107EE55FAA}" type="presParOf" srcId="{4A920D5F-992E-F543-92CF-D36ACF335151}" destId="{75BE58F3-75AB-9248-8997-1D4AC05D6042}" srcOrd="0" destOrd="0" presId="urn:microsoft.com/office/officeart/2005/8/layout/vProcess5"/>
    <dgm:cxn modelId="{22859B0E-3BA3-F54B-8B0B-FBC84C3E2400}" type="presParOf" srcId="{4A920D5F-992E-F543-92CF-D36ACF335151}" destId="{663F3649-2AFB-2F40-99DF-5444AC853D62}" srcOrd="1" destOrd="0" presId="urn:microsoft.com/office/officeart/2005/8/layout/vProcess5"/>
    <dgm:cxn modelId="{8243F190-E6B4-AF4B-9ECF-6F597D00A2C1}" type="presParOf" srcId="{4A920D5F-992E-F543-92CF-D36ACF335151}" destId="{818C3F00-C6D4-D849-9587-A35676F293FD}" srcOrd="2" destOrd="0" presId="urn:microsoft.com/office/officeart/2005/8/layout/vProcess5"/>
    <dgm:cxn modelId="{0A0971CE-D7E8-6441-8D52-FEA16AFF4309}" type="presParOf" srcId="{4A920D5F-992E-F543-92CF-D36ACF335151}" destId="{D7404328-3F5F-CB4A-A54A-EBE25BEF073B}" srcOrd="3" destOrd="0" presId="urn:microsoft.com/office/officeart/2005/8/layout/vProcess5"/>
    <dgm:cxn modelId="{FCDEEC34-FC58-214A-BB98-DBEEC19E88AB}" type="presParOf" srcId="{4A920D5F-992E-F543-92CF-D36ACF335151}" destId="{2C2DF8B3-9391-7243-AE8A-B88C133A6DBA}" srcOrd="4" destOrd="0" presId="urn:microsoft.com/office/officeart/2005/8/layout/vProcess5"/>
    <dgm:cxn modelId="{DBAD826D-EBE9-094F-9B99-F88B2D40F462}" type="presParOf" srcId="{4A920D5F-992E-F543-92CF-D36ACF335151}" destId="{964D50C0-DF92-8248-8544-59DB72CC791F}" srcOrd="5" destOrd="0" presId="urn:microsoft.com/office/officeart/2005/8/layout/vProcess5"/>
    <dgm:cxn modelId="{FCAFA2E9-9AC5-9D4C-8D95-D8F31CEC8B3E}" type="presParOf" srcId="{4A920D5F-992E-F543-92CF-D36ACF335151}" destId="{48BA7E51-9EF0-8847-9BD0-10C0E64EE568}" srcOrd="6" destOrd="0" presId="urn:microsoft.com/office/officeart/2005/8/layout/vProcess5"/>
    <dgm:cxn modelId="{014D05B1-6AD0-8149-A3BC-E6CE55172B14}" type="presParOf" srcId="{4A920D5F-992E-F543-92CF-D36ACF335151}" destId="{E3E38390-EC69-0444-A56B-58C432EA584A}" srcOrd="7" destOrd="0" presId="urn:microsoft.com/office/officeart/2005/8/layout/vProcess5"/>
    <dgm:cxn modelId="{80752127-E1DA-FA47-B898-5ADB687BD01D}" type="presParOf" srcId="{4A920D5F-992E-F543-92CF-D36ACF335151}" destId="{E37E3B80-D569-8145-9976-FF08F0DB9DC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58DB0-FE54-49FC-9EB3-7080676C0F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EED2CDD-D86D-498F-AFB4-D2626F932665}">
      <dgm:prSet/>
      <dgm:spPr/>
      <dgm:t>
        <a:bodyPr/>
        <a:lstStyle/>
        <a:p>
          <a:r>
            <a:rPr lang="en-US"/>
            <a:t>Metacognition is “Thinking about thinking”</a:t>
          </a:r>
        </a:p>
      </dgm:t>
    </dgm:pt>
    <dgm:pt modelId="{CF8DD360-0C28-4A3F-9BA0-BA00709CA8DE}" type="parTrans" cxnId="{ED1ABF93-FC73-4FCB-A4DC-0CD864564E06}">
      <dgm:prSet/>
      <dgm:spPr/>
      <dgm:t>
        <a:bodyPr/>
        <a:lstStyle/>
        <a:p>
          <a:endParaRPr lang="en-US"/>
        </a:p>
      </dgm:t>
    </dgm:pt>
    <dgm:pt modelId="{683B6448-AD1D-42A4-9126-DD6A5CF03BBB}" type="sibTrans" cxnId="{ED1ABF93-FC73-4FCB-A4DC-0CD864564E06}">
      <dgm:prSet/>
      <dgm:spPr/>
      <dgm:t>
        <a:bodyPr/>
        <a:lstStyle/>
        <a:p>
          <a:endParaRPr lang="en-US"/>
        </a:p>
      </dgm:t>
    </dgm:pt>
    <dgm:pt modelId="{364F0E6B-3063-40EE-81A6-DE91C562047E}">
      <dgm:prSet/>
      <dgm:spPr/>
      <dgm:t>
        <a:bodyPr/>
        <a:lstStyle/>
        <a:p>
          <a:r>
            <a:rPr lang="en-US"/>
            <a:t>So when I say “metacognitive reading strategies,” I mean… </a:t>
          </a:r>
        </a:p>
      </dgm:t>
    </dgm:pt>
    <dgm:pt modelId="{8857D7E6-C6A7-4046-AF70-59CA0A4E62F4}" type="parTrans" cxnId="{F9336BF7-77CD-49D6-B442-9D52C555F1BB}">
      <dgm:prSet/>
      <dgm:spPr/>
      <dgm:t>
        <a:bodyPr/>
        <a:lstStyle/>
        <a:p>
          <a:endParaRPr lang="en-US"/>
        </a:p>
      </dgm:t>
    </dgm:pt>
    <dgm:pt modelId="{C30F0F97-8D98-4CEB-90C6-C5F1CEEC649C}" type="sibTrans" cxnId="{F9336BF7-77CD-49D6-B442-9D52C555F1BB}">
      <dgm:prSet/>
      <dgm:spPr/>
      <dgm:t>
        <a:bodyPr/>
        <a:lstStyle/>
        <a:p>
          <a:endParaRPr lang="en-US"/>
        </a:p>
      </dgm:t>
    </dgm:pt>
    <dgm:pt modelId="{AFFE3055-C81F-4BC4-AF5B-F86DDE086B59}">
      <dgm:prSet/>
      <dgm:spPr/>
      <dgm:t>
        <a:bodyPr/>
        <a:lstStyle/>
        <a:p>
          <a:r>
            <a:rPr lang="en-US" dirty="0"/>
            <a:t>Why is it important for us to know this? </a:t>
          </a:r>
        </a:p>
      </dgm:t>
    </dgm:pt>
    <dgm:pt modelId="{EA583750-82EC-4C2A-9F3B-2B9123A6639A}" type="parTrans" cxnId="{5FA2C1A7-18F0-4820-A42F-37802581281B}">
      <dgm:prSet/>
      <dgm:spPr/>
      <dgm:t>
        <a:bodyPr/>
        <a:lstStyle/>
        <a:p>
          <a:endParaRPr lang="en-US"/>
        </a:p>
      </dgm:t>
    </dgm:pt>
    <dgm:pt modelId="{54F42998-3351-4E7C-87EC-ED466D57FFCC}" type="sibTrans" cxnId="{5FA2C1A7-18F0-4820-A42F-37802581281B}">
      <dgm:prSet/>
      <dgm:spPr/>
      <dgm:t>
        <a:bodyPr/>
        <a:lstStyle/>
        <a:p>
          <a:endParaRPr lang="en-US"/>
        </a:p>
      </dgm:t>
    </dgm:pt>
    <dgm:pt modelId="{CABD7BB5-DB53-4F4E-BF37-73378118AF15}" type="pres">
      <dgm:prSet presAssocID="{6C158DB0-FE54-49FC-9EB3-7080676C0F18}" presName="root" presStyleCnt="0">
        <dgm:presLayoutVars>
          <dgm:dir/>
          <dgm:resizeHandles val="exact"/>
        </dgm:presLayoutVars>
      </dgm:prSet>
      <dgm:spPr/>
    </dgm:pt>
    <dgm:pt modelId="{EA54EF96-7DEB-407C-AF04-A4E7D918D815}" type="pres">
      <dgm:prSet presAssocID="{6EED2CDD-D86D-498F-AFB4-D2626F932665}" presName="compNode" presStyleCnt="0"/>
      <dgm:spPr/>
    </dgm:pt>
    <dgm:pt modelId="{E93F94E9-7AF4-469B-8F4C-16CA7F850084}" type="pres">
      <dgm:prSet presAssocID="{6EED2CDD-D86D-498F-AFB4-D2626F932665}" presName="bgRect" presStyleLbl="bgShp" presStyleIdx="0" presStyleCnt="3"/>
      <dgm:spPr/>
    </dgm:pt>
    <dgm:pt modelId="{ACB73DE8-51A3-47F0-9A41-66A38A869B8C}" type="pres">
      <dgm:prSet presAssocID="{6EED2CDD-D86D-498F-AFB4-D2626F93266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2E30AAF2-B0EF-4EE0-A4E7-65FC99480F61}" type="pres">
      <dgm:prSet presAssocID="{6EED2CDD-D86D-498F-AFB4-D2626F932665}" presName="spaceRect" presStyleCnt="0"/>
      <dgm:spPr/>
    </dgm:pt>
    <dgm:pt modelId="{AEEB4B21-7213-4925-B0D5-535777853143}" type="pres">
      <dgm:prSet presAssocID="{6EED2CDD-D86D-498F-AFB4-D2626F932665}" presName="parTx" presStyleLbl="revTx" presStyleIdx="0" presStyleCnt="3">
        <dgm:presLayoutVars>
          <dgm:chMax val="0"/>
          <dgm:chPref val="0"/>
        </dgm:presLayoutVars>
      </dgm:prSet>
      <dgm:spPr/>
    </dgm:pt>
    <dgm:pt modelId="{6AD526DE-1FB3-4491-8D68-3028EC4E2F47}" type="pres">
      <dgm:prSet presAssocID="{683B6448-AD1D-42A4-9126-DD6A5CF03BBB}" presName="sibTrans" presStyleCnt="0"/>
      <dgm:spPr/>
    </dgm:pt>
    <dgm:pt modelId="{879640CD-36E1-4695-A9CD-8542D3F52364}" type="pres">
      <dgm:prSet presAssocID="{364F0E6B-3063-40EE-81A6-DE91C562047E}" presName="compNode" presStyleCnt="0"/>
      <dgm:spPr/>
    </dgm:pt>
    <dgm:pt modelId="{6E4DE7B0-6496-4BCB-BD0A-EB35B6B81599}" type="pres">
      <dgm:prSet presAssocID="{364F0E6B-3063-40EE-81A6-DE91C562047E}" presName="bgRect" presStyleLbl="bgShp" presStyleIdx="1" presStyleCnt="3"/>
      <dgm:spPr/>
    </dgm:pt>
    <dgm:pt modelId="{CE52B9AB-B278-47A8-AC77-FAA3BC6620BC}" type="pres">
      <dgm:prSet presAssocID="{364F0E6B-3063-40EE-81A6-DE91C562047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C1319F33-ED32-420A-869C-CAC260EED5A0}" type="pres">
      <dgm:prSet presAssocID="{364F0E6B-3063-40EE-81A6-DE91C562047E}" presName="spaceRect" presStyleCnt="0"/>
      <dgm:spPr/>
    </dgm:pt>
    <dgm:pt modelId="{CD24923E-7010-4FAE-B01F-B8F202A2B067}" type="pres">
      <dgm:prSet presAssocID="{364F0E6B-3063-40EE-81A6-DE91C562047E}" presName="parTx" presStyleLbl="revTx" presStyleIdx="1" presStyleCnt="3">
        <dgm:presLayoutVars>
          <dgm:chMax val="0"/>
          <dgm:chPref val="0"/>
        </dgm:presLayoutVars>
      </dgm:prSet>
      <dgm:spPr/>
    </dgm:pt>
    <dgm:pt modelId="{B4E8841D-BAF4-4981-9953-0A297A7431BA}" type="pres">
      <dgm:prSet presAssocID="{C30F0F97-8D98-4CEB-90C6-C5F1CEEC649C}" presName="sibTrans" presStyleCnt="0"/>
      <dgm:spPr/>
    </dgm:pt>
    <dgm:pt modelId="{C3BC21C8-BB53-4512-A5AB-2BB59CDE8D64}" type="pres">
      <dgm:prSet presAssocID="{AFFE3055-C81F-4BC4-AF5B-F86DDE086B59}" presName="compNode" presStyleCnt="0"/>
      <dgm:spPr/>
    </dgm:pt>
    <dgm:pt modelId="{A99D8582-3C46-441F-8517-F56E4EAD1AD9}" type="pres">
      <dgm:prSet presAssocID="{AFFE3055-C81F-4BC4-AF5B-F86DDE086B59}" presName="bgRect" presStyleLbl="bgShp" presStyleIdx="2" presStyleCnt="3"/>
      <dgm:spPr/>
    </dgm:pt>
    <dgm:pt modelId="{0FA4BD94-5A51-4A65-819F-4F1BD22BC53B}" type="pres">
      <dgm:prSet presAssocID="{AFFE3055-C81F-4BC4-AF5B-F86DDE086B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591A203A-C1BF-4E5D-BEB4-85C14B2413CA}" type="pres">
      <dgm:prSet presAssocID="{AFFE3055-C81F-4BC4-AF5B-F86DDE086B59}" presName="spaceRect" presStyleCnt="0"/>
      <dgm:spPr/>
    </dgm:pt>
    <dgm:pt modelId="{7D678B78-7FE6-4C1B-86E4-41FC409D184E}" type="pres">
      <dgm:prSet presAssocID="{AFFE3055-C81F-4BC4-AF5B-F86DDE086B5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7FB6C0D-A479-463F-B7AD-639E5BA51577}" type="presOf" srcId="{364F0E6B-3063-40EE-81A6-DE91C562047E}" destId="{CD24923E-7010-4FAE-B01F-B8F202A2B067}" srcOrd="0" destOrd="0" presId="urn:microsoft.com/office/officeart/2018/2/layout/IconVerticalSolidList"/>
    <dgm:cxn modelId="{9EBB7123-FB48-4DC1-84A5-EDD48EBD08AB}" type="presOf" srcId="{6C158DB0-FE54-49FC-9EB3-7080676C0F18}" destId="{CABD7BB5-DB53-4F4E-BF37-73378118AF15}" srcOrd="0" destOrd="0" presId="urn:microsoft.com/office/officeart/2018/2/layout/IconVerticalSolidList"/>
    <dgm:cxn modelId="{0A83FA33-2ACC-4197-8A84-DBC337DAB39A}" type="presOf" srcId="{6EED2CDD-D86D-498F-AFB4-D2626F932665}" destId="{AEEB4B21-7213-4925-B0D5-535777853143}" srcOrd="0" destOrd="0" presId="urn:microsoft.com/office/officeart/2018/2/layout/IconVerticalSolidList"/>
    <dgm:cxn modelId="{ED1ABF93-FC73-4FCB-A4DC-0CD864564E06}" srcId="{6C158DB0-FE54-49FC-9EB3-7080676C0F18}" destId="{6EED2CDD-D86D-498F-AFB4-D2626F932665}" srcOrd="0" destOrd="0" parTransId="{CF8DD360-0C28-4A3F-9BA0-BA00709CA8DE}" sibTransId="{683B6448-AD1D-42A4-9126-DD6A5CF03BBB}"/>
    <dgm:cxn modelId="{5FA2C1A7-18F0-4820-A42F-37802581281B}" srcId="{6C158DB0-FE54-49FC-9EB3-7080676C0F18}" destId="{AFFE3055-C81F-4BC4-AF5B-F86DDE086B59}" srcOrd="2" destOrd="0" parTransId="{EA583750-82EC-4C2A-9F3B-2B9123A6639A}" sibTransId="{54F42998-3351-4E7C-87EC-ED466D57FFCC}"/>
    <dgm:cxn modelId="{FE5392C3-1E00-4378-9632-B56DBD4AD806}" type="presOf" srcId="{AFFE3055-C81F-4BC4-AF5B-F86DDE086B59}" destId="{7D678B78-7FE6-4C1B-86E4-41FC409D184E}" srcOrd="0" destOrd="0" presId="urn:microsoft.com/office/officeart/2018/2/layout/IconVerticalSolidList"/>
    <dgm:cxn modelId="{F9336BF7-77CD-49D6-B442-9D52C555F1BB}" srcId="{6C158DB0-FE54-49FC-9EB3-7080676C0F18}" destId="{364F0E6B-3063-40EE-81A6-DE91C562047E}" srcOrd="1" destOrd="0" parTransId="{8857D7E6-C6A7-4046-AF70-59CA0A4E62F4}" sibTransId="{C30F0F97-8D98-4CEB-90C6-C5F1CEEC649C}"/>
    <dgm:cxn modelId="{A65E3C79-07D1-4CA0-B219-FADE0EED2F7D}" type="presParOf" srcId="{CABD7BB5-DB53-4F4E-BF37-73378118AF15}" destId="{EA54EF96-7DEB-407C-AF04-A4E7D918D815}" srcOrd="0" destOrd="0" presId="urn:microsoft.com/office/officeart/2018/2/layout/IconVerticalSolidList"/>
    <dgm:cxn modelId="{D2E0F4CA-FF7F-4F17-87E3-C38BE1CFE8AC}" type="presParOf" srcId="{EA54EF96-7DEB-407C-AF04-A4E7D918D815}" destId="{E93F94E9-7AF4-469B-8F4C-16CA7F850084}" srcOrd="0" destOrd="0" presId="urn:microsoft.com/office/officeart/2018/2/layout/IconVerticalSolidList"/>
    <dgm:cxn modelId="{5B38551B-558D-4376-BEFE-D7FA7615CD26}" type="presParOf" srcId="{EA54EF96-7DEB-407C-AF04-A4E7D918D815}" destId="{ACB73DE8-51A3-47F0-9A41-66A38A869B8C}" srcOrd="1" destOrd="0" presId="urn:microsoft.com/office/officeart/2018/2/layout/IconVerticalSolidList"/>
    <dgm:cxn modelId="{15CAF1C7-052B-4CA3-BB2D-1870D5408366}" type="presParOf" srcId="{EA54EF96-7DEB-407C-AF04-A4E7D918D815}" destId="{2E30AAF2-B0EF-4EE0-A4E7-65FC99480F61}" srcOrd="2" destOrd="0" presId="urn:microsoft.com/office/officeart/2018/2/layout/IconVerticalSolidList"/>
    <dgm:cxn modelId="{799477AD-A083-4D48-B990-BEABC042F242}" type="presParOf" srcId="{EA54EF96-7DEB-407C-AF04-A4E7D918D815}" destId="{AEEB4B21-7213-4925-B0D5-535777853143}" srcOrd="3" destOrd="0" presId="urn:microsoft.com/office/officeart/2018/2/layout/IconVerticalSolidList"/>
    <dgm:cxn modelId="{82F4D325-8762-4A76-93DE-716070C44250}" type="presParOf" srcId="{CABD7BB5-DB53-4F4E-BF37-73378118AF15}" destId="{6AD526DE-1FB3-4491-8D68-3028EC4E2F47}" srcOrd="1" destOrd="0" presId="urn:microsoft.com/office/officeart/2018/2/layout/IconVerticalSolidList"/>
    <dgm:cxn modelId="{CAD1E3CB-7F8B-46B0-AC6E-723725AF5DDE}" type="presParOf" srcId="{CABD7BB5-DB53-4F4E-BF37-73378118AF15}" destId="{879640CD-36E1-4695-A9CD-8542D3F52364}" srcOrd="2" destOrd="0" presId="urn:microsoft.com/office/officeart/2018/2/layout/IconVerticalSolidList"/>
    <dgm:cxn modelId="{BFB54AEA-AE7C-4F12-AA16-291A3BC4C068}" type="presParOf" srcId="{879640CD-36E1-4695-A9CD-8542D3F52364}" destId="{6E4DE7B0-6496-4BCB-BD0A-EB35B6B81599}" srcOrd="0" destOrd="0" presId="urn:microsoft.com/office/officeart/2018/2/layout/IconVerticalSolidList"/>
    <dgm:cxn modelId="{36D45E9D-76A8-4880-BF2C-E80BC502A77D}" type="presParOf" srcId="{879640CD-36E1-4695-A9CD-8542D3F52364}" destId="{CE52B9AB-B278-47A8-AC77-FAA3BC6620BC}" srcOrd="1" destOrd="0" presId="urn:microsoft.com/office/officeart/2018/2/layout/IconVerticalSolidList"/>
    <dgm:cxn modelId="{EA9F406E-6D24-46A4-B778-00A3080D906A}" type="presParOf" srcId="{879640CD-36E1-4695-A9CD-8542D3F52364}" destId="{C1319F33-ED32-420A-869C-CAC260EED5A0}" srcOrd="2" destOrd="0" presId="urn:microsoft.com/office/officeart/2018/2/layout/IconVerticalSolidList"/>
    <dgm:cxn modelId="{128CFEFB-CB3A-4CB2-8413-860BE2C90156}" type="presParOf" srcId="{879640CD-36E1-4695-A9CD-8542D3F52364}" destId="{CD24923E-7010-4FAE-B01F-B8F202A2B067}" srcOrd="3" destOrd="0" presId="urn:microsoft.com/office/officeart/2018/2/layout/IconVerticalSolidList"/>
    <dgm:cxn modelId="{CED5CCE2-7B84-4103-A92A-086812EDFA79}" type="presParOf" srcId="{CABD7BB5-DB53-4F4E-BF37-73378118AF15}" destId="{B4E8841D-BAF4-4981-9953-0A297A7431BA}" srcOrd="3" destOrd="0" presId="urn:microsoft.com/office/officeart/2018/2/layout/IconVerticalSolidList"/>
    <dgm:cxn modelId="{998D9AD8-7351-4343-9095-64941D7F4023}" type="presParOf" srcId="{CABD7BB5-DB53-4F4E-BF37-73378118AF15}" destId="{C3BC21C8-BB53-4512-A5AB-2BB59CDE8D64}" srcOrd="4" destOrd="0" presId="urn:microsoft.com/office/officeart/2018/2/layout/IconVerticalSolidList"/>
    <dgm:cxn modelId="{94D26A76-A3CD-49C3-8661-81960BEB0E47}" type="presParOf" srcId="{C3BC21C8-BB53-4512-A5AB-2BB59CDE8D64}" destId="{A99D8582-3C46-441F-8517-F56E4EAD1AD9}" srcOrd="0" destOrd="0" presId="urn:microsoft.com/office/officeart/2018/2/layout/IconVerticalSolidList"/>
    <dgm:cxn modelId="{65DDBDB6-4057-410F-8688-4213FE7A6034}" type="presParOf" srcId="{C3BC21C8-BB53-4512-A5AB-2BB59CDE8D64}" destId="{0FA4BD94-5A51-4A65-819F-4F1BD22BC53B}" srcOrd="1" destOrd="0" presId="urn:microsoft.com/office/officeart/2018/2/layout/IconVerticalSolidList"/>
    <dgm:cxn modelId="{5689F3A1-B6E2-46ED-96A9-963AABAD889C}" type="presParOf" srcId="{C3BC21C8-BB53-4512-A5AB-2BB59CDE8D64}" destId="{591A203A-C1BF-4E5D-BEB4-85C14B2413CA}" srcOrd="2" destOrd="0" presId="urn:microsoft.com/office/officeart/2018/2/layout/IconVerticalSolidList"/>
    <dgm:cxn modelId="{21013871-8A5B-422F-B432-B97F0FC17F81}" type="presParOf" srcId="{C3BC21C8-BB53-4512-A5AB-2BB59CDE8D64}" destId="{7D678B78-7FE6-4C1B-86E4-41FC409D18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F3649-2AFB-2F40-99DF-5444AC853D62}">
      <dsp:nvSpPr>
        <dsp:cNvPr id="0" name=""/>
        <dsp:cNvSpPr/>
      </dsp:nvSpPr>
      <dsp:spPr>
        <a:xfrm>
          <a:off x="0" y="0"/>
          <a:ext cx="5790438" cy="16623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Guidelines for Academic Discussions</a:t>
          </a:r>
        </a:p>
      </dsp:txBody>
      <dsp:txXfrm>
        <a:off x="48689" y="48689"/>
        <a:ext cx="3996602" cy="1565001"/>
      </dsp:txXfrm>
    </dsp:sp>
    <dsp:sp modelId="{818C3F00-C6D4-D849-9587-A35676F293FD}">
      <dsp:nvSpPr>
        <dsp:cNvPr id="0" name=""/>
        <dsp:cNvSpPr/>
      </dsp:nvSpPr>
      <dsp:spPr>
        <a:xfrm>
          <a:off x="510920" y="1939442"/>
          <a:ext cx="5790438" cy="1662379"/>
        </a:xfrm>
        <a:prstGeom prst="roundRect">
          <a:avLst>
            <a:gd name="adj" fmla="val 10000"/>
          </a:avLst>
        </a:prstGeom>
        <a:solidFill>
          <a:schemeClr val="accent2">
            <a:hueOff val="747215"/>
            <a:satOff val="-10594"/>
            <a:lumOff val="-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Making</a:t>
          </a:r>
          <a:r>
            <a:rPr lang="en-US" sz="3100" kern="1200" baseline="0" dirty="0"/>
            <a:t> Text Connections – Strayhorn Chapter</a:t>
          </a:r>
          <a:endParaRPr lang="en-US" sz="3100" kern="1200" dirty="0"/>
        </a:p>
      </dsp:txBody>
      <dsp:txXfrm>
        <a:off x="559609" y="1988131"/>
        <a:ext cx="4101592" cy="1565001"/>
      </dsp:txXfrm>
    </dsp:sp>
    <dsp:sp modelId="{D7404328-3F5F-CB4A-A54A-EBE25BEF073B}">
      <dsp:nvSpPr>
        <dsp:cNvPr id="0" name=""/>
        <dsp:cNvSpPr/>
      </dsp:nvSpPr>
      <dsp:spPr>
        <a:xfrm>
          <a:off x="1021841" y="3878884"/>
          <a:ext cx="5790438" cy="1662379"/>
        </a:xfrm>
        <a:prstGeom prst="roundRect">
          <a:avLst>
            <a:gd name="adj" fmla="val 10000"/>
          </a:avLst>
        </a:prstGeom>
        <a:solidFill>
          <a:schemeClr val="accent2">
            <a:hueOff val="1494430"/>
            <a:satOff val="-21188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Introduction to the MARSI</a:t>
          </a:r>
        </a:p>
      </dsp:txBody>
      <dsp:txXfrm>
        <a:off x="1070530" y="3927573"/>
        <a:ext cx="4101592" cy="1565001"/>
      </dsp:txXfrm>
    </dsp:sp>
    <dsp:sp modelId="{2C2DF8B3-9391-7243-AE8A-B88C133A6DBA}">
      <dsp:nvSpPr>
        <dsp:cNvPr id="0" name=""/>
        <dsp:cNvSpPr/>
      </dsp:nvSpPr>
      <dsp:spPr>
        <a:xfrm>
          <a:off x="4709891" y="1260637"/>
          <a:ext cx="1080546" cy="108054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53014" y="1260637"/>
        <a:ext cx="594300" cy="813111"/>
      </dsp:txXfrm>
    </dsp:sp>
    <dsp:sp modelId="{964D50C0-DF92-8248-8544-59DB72CC791F}">
      <dsp:nvSpPr>
        <dsp:cNvPr id="0" name=""/>
        <dsp:cNvSpPr/>
      </dsp:nvSpPr>
      <dsp:spPr>
        <a:xfrm>
          <a:off x="5220812" y="3188997"/>
          <a:ext cx="1080546" cy="108054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00972"/>
            <a:satOff val="-18233"/>
            <a:lumOff val="-14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00972"/>
              <a:satOff val="-18233"/>
              <a:lumOff val="-14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63935" y="3188997"/>
        <a:ext cx="594300" cy="8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F94E9-7AF4-469B-8F4C-16CA7F850084}">
      <dsp:nvSpPr>
        <dsp:cNvPr id="0" name=""/>
        <dsp:cNvSpPr/>
      </dsp:nvSpPr>
      <dsp:spPr>
        <a:xfrm>
          <a:off x="0" y="641"/>
          <a:ext cx="5913437" cy="15000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73DE8-51A3-47F0-9A41-66A38A869B8C}">
      <dsp:nvSpPr>
        <dsp:cNvPr id="0" name=""/>
        <dsp:cNvSpPr/>
      </dsp:nvSpPr>
      <dsp:spPr>
        <a:xfrm>
          <a:off x="453764" y="338151"/>
          <a:ext cx="825026" cy="8250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B4B21-7213-4925-B0D5-535777853143}">
      <dsp:nvSpPr>
        <dsp:cNvPr id="0" name=""/>
        <dsp:cNvSpPr/>
      </dsp:nvSpPr>
      <dsp:spPr>
        <a:xfrm>
          <a:off x="1732555" y="641"/>
          <a:ext cx="4180881" cy="1500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5" tIns="158755" rIns="158755" bIns="1587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Metacognition is “Thinking about thinking”</a:t>
          </a:r>
        </a:p>
      </dsp:txBody>
      <dsp:txXfrm>
        <a:off x="1732555" y="641"/>
        <a:ext cx="4180881" cy="1500047"/>
      </dsp:txXfrm>
    </dsp:sp>
    <dsp:sp modelId="{6E4DE7B0-6496-4BCB-BD0A-EB35B6B81599}">
      <dsp:nvSpPr>
        <dsp:cNvPr id="0" name=""/>
        <dsp:cNvSpPr/>
      </dsp:nvSpPr>
      <dsp:spPr>
        <a:xfrm>
          <a:off x="0" y="1875701"/>
          <a:ext cx="5913437" cy="15000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2B9AB-B278-47A8-AC77-FAA3BC6620BC}">
      <dsp:nvSpPr>
        <dsp:cNvPr id="0" name=""/>
        <dsp:cNvSpPr/>
      </dsp:nvSpPr>
      <dsp:spPr>
        <a:xfrm>
          <a:off x="453764" y="2213211"/>
          <a:ext cx="825026" cy="8250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4923E-7010-4FAE-B01F-B8F202A2B067}">
      <dsp:nvSpPr>
        <dsp:cNvPr id="0" name=""/>
        <dsp:cNvSpPr/>
      </dsp:nvSpPr>
      <dsp:spPr>
        <a:xfrm>
          <a:off x="1732555" y="1875701"/>
          <a:ext cx="4180881" cy="1500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5" tIns="158755" rIns="158755" bIns="1587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So when I say “metacognitive reading strategies,” I mean… </a:t>
          </a:r>
        </a:p>
      </dsp:txBody>
      <dsp:txXfrm>
        <a:off x="1732555" y="1875701"/>
        <a:ext cx="4180881" cy="1500047"/>
      </dsp:txXfrm>
    </dsp:sp>
    <dsp:sp modelId="{A99D8582-3C46-441F-8517-F56E4EAD1AD9}">
      <dsp:nvSpPr>
        <dsp:cNvPr id="0" name=""/>
        <dsp:cNvSpPr/>
      </dsp:nvSpPr>
      <dsp:spPr>
        <a:xfrm>
          <a:off x="0" y="3750760"/>
          <a:ext cx="5913437" cy="15000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4BD94-5A51-4A65-819F-4F1BD22BC53B}">
      <dsp:nvSpPr>
        <dsp:cNvPr id="0" name=""/>
        <dsp:cNvSpPr/>
      </dsp:nvSpPr>
      <dsp:spPr>
        <a:xfrm>
          <a:off x="453764" y="4088271"/>
          <a:ext cx="825026" cy="8250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78B78-7FE6-4C1B-86E4-41FC409D184E}">
      <dsp:nvSpPr>
        <dsp:cNvPr id="0" name=""/>
        <dsp:cNvSpPr/>
      </dsp:nvSpPr>
      <dsp:spPr>
        <a:xfrm>
          <a:off x="1732555" y="3750760"/>
          <a:ext cx="4180881" cy="1500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5" tIns="158755" rIns="158755" bIns="1587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is it important for us to know this? </a:t>
          </a:r>
        </a:p>
      </dsp:txBody>
      <dsp:txXfrm>
        <a:off x="1732555" y="3750760"/>
        <a:ext cx="4180881" cy="1500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76B19-0838-8C4D-B14B-B8FF30AA76AE}" type="datetimeFigureOut">
              <a:rPr lang="en-US" smtClean="0"/>
              <a:t>9/9/21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3D314-1F5A-AB4E-ABE7-9C5E0CD1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8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4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4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8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1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5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4">
            <a:extLst>
              <a:ext uri="{FF2B5EF4-FFF2-40B4-BE49-F238E27FC236}">
                <a16:creationId xmlns:a16="http://schemas.microsoft.com/office/drawing/2014/main" id="{7E8C5D14-1FE5-4E78-901B-86EB53F6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EFD404E-14B6-4461-B0DA-EA0E08E9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F649E-7112-4262-B229-0D48A440D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133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B34A0-C77A-664C-9B51-ADD51A38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23013"/>
            <a:ext cx="10515600" cy="309406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RDG 1300_P07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4193001"/>
            <a:ext cx="10515599" cy="82296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3141E-E631-0F49-AA5A-2A784A7CE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0089" y="4315710"/>
            <a:ext cx="9751823" cy="582612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/>
              <a:t>Thursday, 9.09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4650963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5AD7F-ED5B-744A-A560-DB1712DD9023}"/>
              </a:ext>
            </a:extLst>
          </p:cNvPr>
          <p:cNvSpPr txBox="1"/>
          <p:nvPr/>
        </p:nvSpPr>
        <p:spPr>
          <a:xfrm>
            <a:off x="245769" y="238722"/>
            <a:ext cx="2859110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NOTE: I can’t require masks or vaccines in this class, but university leadership recommends both so that we can remain in-person this semester</a:t>
            </a:r>
          </a:p>
        </p:txBody>
      </p:sp>
    </p:spTree>
    <p:extLst>
      <p:ext uri="{BB962C8B-B14F-4D97-AF65-F5344CB8AC3E}">
        <p14:creationId xmlns:p14="http://schemas.microsoft.com/office/powerpoint/2010/main" val="221690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12C4-595C-1A44-93CD-86CFB505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Reading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F64AC-519C-054A-BFE5-1FE8EEBAA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Global reading strategies – more general.  These are the things that you do to prepare yourself to read. </a:t>
            </a:r>
            <a:br>
              <a:rPr lang="en-US" sz="2400" dirty="0"/>
            </a:br>
            <a:r>
              <a:rPr lang="en-US" sz="2400" dirty="0"/>
              <a:t>Examples: </a:t>
            </a:r>
          </a:p>
          <a:p>
            <a:pPr>
              <a:buFontTx/>
              <a:buChar char="-"/>
            </a:pPr>
            <a:r>
              <a:rPr lang="en-US" sz="2400" dirty="0"/>
              <a:t>setting purpose for reading and checking whether text content fits purpose </a:t>
            </a:r>
          </a:p>
          <a:p>
            <a:pPr>
              <a:buFontTx/>
              <a:buChar char="-"/>
            </a:pPr>
            <a:r>
              <a:rPr lang="en-US" sz="2400" dirty="0"/>
              <a:t>predicting what text is about and confirming these predictions</a:t>
            </a:r>
          </a:p>
          <a:p>
            <a:pPr>
              <a:buFontTx/>
              <a:buChar char="-"/>
            </a:pPr>
            <a:r>
              <a:rPr lang="en-US" sz="2400" dirty="0"/>
              <a:t>making decisions on what to read closely</a:t>
            </a:r>
          </a:p>
        </p:txBody>
      </p:sp>
    </p:spTree>
    <p:extLst>
      <p:ext uri="{BB962C8B-B14F-4D97-AF65-F5344CB8AC3E}">
        <p14:creationId xmlns:p14="http://schemas.microsoft.com/office/powerpoint/2010/main" val="47117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F6E53-51F2-A646-8402-9FD0EC85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Reading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D49C5-7E1F-B040-BD1E-505C35D3D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Problem solving reading strategies refer to what you do when a text gets difficult. </a:t>
            </a:r>
          </a:p>
          <a:p>
            <a:pPr>
              <a:buFontTx/>
              <a:buChar char="-"/>
            </a:pPr>
            <a:r>
              <a:rPr lang="en-US" sz="2500" dirty="0"/>
              <a:t>Reading slowly/carefully</a:t>
            </a:r>
          </a:p>
          <a:p>
            <a:pPr>
              <a:buFontTx/>
              <a:buChar char="-"/>
            </a:pPr>
            <a:r>
              <a:rPr lang="en-US" sz="2500" dirty="0"/>
              <a:t>Reading out loud</a:t>
            </a:r>
          </a:p>
          <a:p>
            <a:pPr>
              <a:buFontTx/>
              <a:buChar char="-"/>
            </a:pPr>
            <a:r>
              <a:rPr lang="en-US" sz="2500" dirty="0"/>
              <a:t>Using context clues to figure out the meaning of difficult vocabulary</a:t>
            </a:r>
          </a:p>
          <a:p>
            <a:pPr>
              <a:buFontTx/>
              <a:buChar char="-"/>
            </a:pPr>
            <a:r>
              <a:rPr lang="en-US" sz="2500" dirty="0"/>
              <a:t>Pausing to reflect on content that you’ve just read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1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2DA5-9961-374D-ABBF-02BC12C3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Reading Strategies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0979B-00E5-AD44-82EF-25D48E7CD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Extra things that you do to support yourself while you read. </a:t>
            </a:r>
          </a:p>
          <a:p>
            <a:r>
              <a:rPr lang="en-US" sz="2800" dirty="0"/>
              <a:t>Taking Notes/paraphrasing information so that you can refer to it later</a:t>
            </a:r>
          </a:p>
          <a:p>
            <a:r>
              <a:rPr lang="en-US" sz="2800" dirty="0"/>
              <a:t>Rereading previous information</a:t>
            </a:r>
          </a:p>
          <a:p>
            <a:r>
              <a:rPr lang="en-US" sz="2800" dirty="0"/>
              <a:t>Using reference materials (dictionary, internet, other text source)</a:t>
            </a:r>
          </a:p>
          <a:p>
            <a:r>
              <a:rPr lang="en-US" sz="2800" dirty="0"/>
              <a:t>Discussing the reading with classmates, friends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46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1EF1-6359-1E4E-9CC1-57035D8B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Interpreting your MARSI (James Example)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4A968-A16A-4043-A4DB-CBF04EC40D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James’ Scores</a:t>
            </a:r>
          </a:p>
          <a:p>
            <a:r>
              <a:rPr lang="en-US" sz="2400" dirty="0"/>
              <a:t>Global Strategies Mean: 3.23</a:t>
            </a:r>
          </a:p>
          <a:p>
            <a:r>
              <a:rPr lang="en-US" sz="2400" dirty="0"/>
              <a:t>Problem Solving Strategies Mean: 3.375</a:t>
            </a:r>
          </a:p>
          <a:p>
            <a:r>
              <a:rPr lang="en-US" sz="2400" dirty="0"/>
              <a:t>Support Strategies mean: 3.4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B757A-EE11-7E4C-828B-F9238199C0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Key to Averages (as a guide, not a rule)</a:t>
            </a:r>
          </a:p>
          <a:p>
            <a:pPr marL="0" indent="0">
              <a:buNone/>
            </a:pPr>
            <a:r>
              <a:rPr lang="en-US" sz="2400" dirty="0"/>
              <a:t>High – 3.5 or higher</a:t>
            </a:r>
          </a:p>
          <a:p>
            <a:pPr marL="0" indent="0">
              <a:buNone/>
            </a:pPr>
            <a:r>
              <a:rPr lang="en-US" sz="2400" dirty="0"/>
              <a:t>Medium – 2.5-3.4</a:t>
            </a:r>
          </a:p>
          <a:p>
            <a:pPr marL="0" indent="0">
              <a:buNone/>
            </a:pPr>
            <a:r>
              <a:rPr lang="en-US" sz="2400" dirty="0"/>
              <a:t>Low – 2.4 or lower</a:t>
            </a:r>
          </a:p>
        </p:txBody>
      </p:sp>
    </p:spTree>
    <p:extLst>
      <p:ext uri="{BB962C8B-B14F-4D97-AF65-F5344CB8AC3E}">
        <p14:creationId xmlns:p14="http://schemas.microsoft.com/office/powerpoint/2010/main" val="58601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99B327-E95C-1C49-A991-A6A5118D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en-US" sz="3600"/>
              <a:t>How I interpret my MARSI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113C6-8AA3-EE4E-B93F-0E5253FA6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I use a lot of support strategies, like taking a ton of notes, circling content, annotating, and </a:t>
            </a:r>
            <a:r>
              <a:rPr lang="en-US" sz="1800" i="1"/>
              <a:t>usually</a:t>
            </a:r>
            <a:r>
              <a:rPr lang="en-US" sz="1800"/>
              <a:t> I write up a summary at the end of a reading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 need to work on global reading strategies. Often I don’t really prepare myself for a reading by previewing or skimming the text to find out what’s coming.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 also need to work on problem solving strategies, though perhaps not as much. </a:t>
            </a:r>
          </a:p>
        </p:txBody>
      </p:sp>
      <p:pic>
        <p:nvPicPr>
          <p:cNvPr id="3" name="Picture 2" descr="A person petting a cat&#10;&#10;Description automatically generated with medium confidence">
            <a:extLst>
              <a:ext uri="{FF2B5EF4-FFF2-40B4-BE49-F238E27FC236}">
                <a16:creationId xmlns:a16="http://schemas.microsoft.com/office/drawing/2014/main" id="{558555C7-D3A2-DB4E-8957-58B660A79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" r="17033" b="2"/>
          <a:stretch/>
        </p:blipFill>
        <p:spPr>
          <a:xfrm rot="5400000">
            <a:off x="6125997" y="631418"/>
            <a:ext cx="5286197" cy="51572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550AD-A7E8-5F4C-ADC9-651E5334CE53}"/>
              </a:ext>
            </a:extLst>
          </p:cNvPr>
          <p:cNvSpPr txBox="1"/>
          <p:nvPr/>
        </p:nvSpPr>
        <p:spPr>
          <a:xfrm rot="20398420">
            <a:off x="7065836" y="1283278"/>
            <a:ext cx="169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Score?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5E073-D2F7-F64E-A177-201F2AC5BEB7}"/>
              </a:ext>
            </a:extLst>
          </p:cNvPr>
          <p:cNvSpPr txBox="1"/>
          <p:nvPr/>
        </p:nvSpPr>
        <p:spPr>
          <a:xfrm rot="1696751">
            <a:off x="8542954" y="5165893"/>
            <a:ext cx="193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Honest Score</a:t>
            </a:r>
          </a:p>
        </p:txBody>
      </p:sp>
    </p:spTree>
    <p:extLst>
      <p:ext uri="{BB962C8B-B14F-4D97-AF65-F5344CB8AC3E}">
        <p14:creationId xmlns:p14="http://schemas.microsoft.com/office/powerpoint/2010/main" val="201336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8B95B-1D2B-A844-B204-B0E20D58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Partner Discussion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ADF4A-9D41-BC47-926C-D2B38731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1800" dirty="0"/>
              <a:t>Bring up your own MARSI on your computer. If you haven’t done this yet, tally up your scores.  If you need help, ask your partner! </a:t>
            </a:r>
          </a:p>
          <a:p>
            <a:r>
              <a:rPr lang="en-US" sz="1800" dirty="0"/>
              <a:t>Once you’ve done this, go through your results with your partner.  Which areas do you rock at? What areas need work? </a:t>
            </a:r>
          </a:p>
          <a:p>
            <a:r>
              <a:rPr lang="en-US" sz="1800" dirty="0"/>
              <a:t>Take notes!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48670-5B62-D84E-83AA-7999B5CE4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7" b="10318"/>
          <a:stretch/>
        </p:blipFill>
        <p:spPr>
          <a:xfrm rot="5400000">
            <a:off x="6509002" y="1175003"/>
            <a:ext cx="6858000" cy="4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C8A1F-CA22-7E46-B747-78B3EDC8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3600" dirty="0"/>
              <a:t>How my partner interprets my MARSI scores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CF4C-755C-DB44-A228-59BF1C868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45" y="2935541"/>
            <a:ext cx="6645117" cy="28254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With your partner, you’re going to interpret each other’s MARSI scores (much like I did on a previous slide).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Go back to our Canvas discussion board for today’s class.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Your partner</a:t>
            </a:r>
            <a:r>
              <a:rPr lang="en-US" sz="1800" dirty="0"/>
              <a:t> will write up a summary of </a:t>
            </a:r>
            <a:r>
              <a:rPr lang="en-US" sz="1800" b="1" dirty="0"/>
              <a:t>your</a:t>
            </a:r>
            <a:r>
              <a:rPr lang="en-US" sz="1800" dirty="0"/>
              <a:t> MARSI scores based on your discussion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You </a:t>
            </a:r>
            <a:r>
              <a:rPr lang="en-US" sz="1800" dirty="0"/>
              <a:t> will write up a summary of </a:t>
            </a:r>
            <a:r>
              <a:rPr lang="en-US" sz="1800" b="1" dirty="0"/>
              <a:t>your partner’s </a:t>
            </a:r>
            <a:r>
              <a:rPr lang="en-US" sz="1800" dirty="0"/>
              <a:t>MARSI scores, also based on your discussion.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Focus on interpreting the three strategy areas: Global, Problem Solving, and Support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But also relay any interesting reading habits that your partner has (ex. what’s the name of the cat that sits on their lap when they read?) </a:t>
            </a:r>
          </a:p>
        </p:txBody>
      </p:sp>
      <p:pic>
        <p:nvPicPr>
          <p:cNvPr id="5" name="Picture 4" descr="A cat on a chair&#10;&#10;Description automatically generated with low confidence">
            <a:extLst>
              <a:ext uri="{FF2B5EF4-FFF2-40B4-BE49-F238E27FC236}">
                <a16:creationId xmlns:a16="http://schemas.microsoft.com/office/drawing/2014/main" id="{A3E722BC-FE06-D746-B39C-7BBC10A19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439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0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8614-7456-7144-A49E-829CCC95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 for 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9E586-1A76-4949-A94E-FD549699B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“Land-grab universities”</a:t>
            </a:r>
          </a:p>
          <a:p>
            <a:pPr lvl="1"/>
            <a:r>
              <a:rPr lang="en-US" dirty="0"/>
              <a:t>Longer read</a:t>
            </a:r>
          </a:p>
          <a:p>
            <a:pPr lvl="1"/>
            <a:r>
              <a:rPr lang="en-US" dirty="0"/>
              <a:t>Long-form journalism genre</a:t>
            </a:r>
          </a:p>
          <a:p>
            <a:r>
              <a:rPr lang="en-US" dirty="0"/>
              <a:t>Reading Log 5: </a:t>
            </a:r>
          </a:p>
          <a:p>
            <a:pPr lvl="1"/>
            <a:r>
              <a:rPr lang="en-US" dirty="0"/>
              <a:t>Extra focus on writing about our reading strategy use</a:t>
            </a:r>
          </a:p>
        </p:txBody>
      </p:sp>
    </p:spTree>
    <p:extLst>
      <p:ext uri="{BB962C8B-B14F-4D97-AF65-F5344CB8AC3E}">
        <p14:creationId xmlns:p14="http://schemas.microsoft.com/office/powerpoint/2010/main" val="1017866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3857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5715A-AB13-6D40-AC83-644219E7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510" y="978619"/>
            <a:ext cx="5991244" cy="1106424"/>
          </a:xfrm>
        </p:spPr>
        <p:txBody>
          <a:bodyPr>
            <a:normAutofit/>
          </a:bodyPr>
          <a:lstStyle/>
          <a:p>
            <a:r>
              <a:rPr lang="en-US" sz="3200"/>
              <a:t>For next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2D316-3A3E-B04A-949D-21D5FF10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" y="948800"/>
            <a:ext cx="4033647" cy="48598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9848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859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B9CC-1876-F84D-A28B-5A39DA82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861" y="2252870"/>
            <a:ext cx="5993892" cy="3560251"/>
          </a:xfrm>
        </p:spPr>
        <p:txBody>
          <a:bodyPr>
            <a:normAutofit/>
          </a:bodyPr>
          <a:lstStyle/>
          <a:p>
            <a:r>
              <a:rPr lang="en-US" dirty="0"/>
              <a:t>If you haven’t already, take the MARSI Assessment! </a:t>
            </a:r>
          </a:p>
          <a:p>
            <a:r>
              <a:rPr lang="en-US" dirty="0"/>
              <a:t>Read/Annotate “Land Grab Universities”</a:t>
            </a:r>
          </a:p>
          <a:p>
            <a:r>
              <a:rPr lang="en-US" dirty="0"/>
              <a:t>Complete Reading Log 5</a:t>
            </a:r>
          </a:p>
          <a:p>
            <a:pPr lvl="1"/>
            <a:r>
              <a:rPr lang="en-US" sz="2400" dirty="0"/>
              <a:t>Remember to look for your use of reading strategies!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736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ED6C6-71AA-4844-9906-1A7F2675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6CB1B2-BCB9-4381-AF4F-DFD753BF9F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943030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547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5CC1E-38A6-274C-AF71-434419DA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Academic Discussions Wrap-Up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42175-0AFB-2E4F-86E9-73879A6B6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59797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</p:txBody>
      </p:sp>
      <p:sp>
        <p:nvSpPr>
          <p:cNvPr id="16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t lying on a blanket&#10;&#10;Description automatically generated with low confidence">
            <a:extLst>
              <a:ext uri="{FF2B5EF4-FFF2-40B4-BE49-F238E27FC236}">
                <a16:creationId xmlns:a16="http://schemas.microsoft.com/office/drawing/2014/main" id="{714BBADB-427D-D243-AF3F-74DD23D7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358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01F2A-BFF2-B249-A182-F68113A5E982}"/>
              </a:ext>
            </a:extLst>
          </p:cNvPr>
          <p:cNvSpPr txBox="1"/>
          <p:nvPr/>
        </p:nvSpPr>
        <p:spPr>
          <a:xfrm rot="3004573">
            <a:off x="9692889" y="1247795"/>
            <a:ext cx="210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 can has opinion?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BAA76-A899-AB41-B2D4-FDBF8BBF5724}"/>
              </a:ext>
            </a:extLst>
          </p:cNvPr>
          <p:cNvSpPr txBox="1"/>
          <p:nvPr/>
        </p:nvSpPr>
        <p:spPr>
          <a:xfrm>
            <a:off x="7388352" y="6205728"/>
            <a:ext cx="119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Maybe</a:t>
            </a:r>
          </a:p>
        </p:txBody>
      </p:sp>
    </p:spTree>
    <p:extLst>
      <p:ext uri="{BB962C8B-B14F-4D97-AF65-F5344CB8AC3E}">
        <p14:creationId xmlns:p14="http://schemas.microsoft.com/office/powerpoint/2010/main" val="187295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DC0C-D53C-5D4E-B4AA-2BE594F1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Strayhorn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C7ED-1DEB-5E41-9CCF-213311046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Please complete the discussion posted in today’s Canvas module (on paper is okay if you didn’t bring a computer. </a:t>
            </a:r>
          </a:p>
          <a:p>
            <a:r>
              <a:rPr lang="en-US" dirty="0"/>
              <a:t>Once you have finished, respond to at least one classmate’s post. Aim for making either a text-to-self connection or a text-to-text connection. </a:t>
            </a:r>
          </a:p>
          <a:p>
            <a:r>
              <a:rPr lang="en-US" dirty="0"/>
              <a:t>Text-to-self example: was your experience with a certain community similar to another students’? </a:t>
            </a:r>
          </a:p>
          <a:p>
            <a:r>
              <a:rPr lang="en-US" dirty="0"/>
              <a:t>Text-to-text example: Did you pick up on something from the Strayhorn chapter that one of your classmates may have missed?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96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C2BB-CB83-934C-85FA-567073AB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Prompt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97CED-3124-8849-A9C6-FDE0E5FB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introductory chapter to </a:t>
            </a:r>
            <a:r>
              <a:rPr lang="en-US" dirty="0" err="1"/>
              <a:t>Stayhorn's</a:t>
            </a:r>
            <a:r>
              <a:rPr lang="en-US" dirty="0"/>
              <a:t> book, </a:t>
            </a:r>
            <a:r>
              <a:rPr lang="en-US" i="1" dirty="0"/>
              <a:t>College Students' Sense of Belonging: A Key to Educational Success for All</a:t>
            </a:r>
            <a:r>
              <a:rPr lang="en-US" dirty="0"/>
              <a:t> </a:t>
            </a:r>
            <a:r>
              <a:rPr lang="en-US" i="1" dirty="0"/>
              <a:t>Students</a:t>
            </a:r>
            <a:r>
              <a:rPr lang="en-US" dirty="0"/>
              <a:t> carries a bit of a different tone than other things that we've read this semester. In this discussion post, please respond to the following prompts: </a:t>
            </a:r>
          </a:p>
          <a:p>
            <a:r>
              <a:rPr lang="en-US" dirty="0"/>
              <a:t>In your notes, find Strayhorn's definition for "Sense of Belonging." Rewrite this definition in your own words.</a:t>
            </a:r>
          </a:p>
          <a:p>
            <a:r>
              <a:rPr lang="en-US" dirty="0"/>
              <a:t>Thinking back to the Young article, "Nah, we straight" how does Strayhorn's work on college students' sense of belonging relate to our conversation about "standard," "proper," or "formal" English?</a:t>
            </a:r>
          </a:p>
          <a:p>
            <a:r>
              <a:rPr lang="en-US" dirty="0"/>
              <a:t>Strayhorn talks about the importance of communities in creating a sense of belonging in college. Write briefly about your own feelings of belonging (or not belonging) at Texas State. How do the communities that you are a part of (or that you want to be a part of) affect this sense of belonging?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9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102EB-7453-AB4F-9CD2-4B2B4A6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37285" cy="1645920"/>
          </a:xfrm>
        </p:spPr>
        <p:txBody>
          <a:bodyPr>
            <a:normAutofit/>
          </a:bodyPr>
          <a:lstStyle/>
          <a:p>
            <a:r>
              <a:rPr lang="en-US" sz="3200"/>
              <a:t>Grading the Reading Logs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0AF0-CD07-9047-BB20-76C64A14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For each of these reading logs, I grade </a:t>
            </a:r>
            <a:r>
              <a:rPr lang="en-US" i="1" dirty="0"/>
              <a:t>loosely</a:t>
            </a:r>
            <a:r>
              <a:rPr lang="en-US" dirty="0"/>
              <a:t> based on the following rubric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052A7E-8FE5-E144-A57E-3BDAB3183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009060"/>
              </p:ext>
            </p:extLst>
          </p:nvPr>
        </p:nvGraphicFramePr>
        <p:xfrm>
          <a:off x="618423" y="2734055"/>
          <a:ext cx="11103439" cy="4174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2583">
                  <a:extLst>
                    <a:ext uri="{9D8B030D-6E8A-4147-A177-3AD203B41FA5}">
                      <a16:colId xmlns:a16="http://schemas.microsoft.com/office/drawing/2014/main" val="1432897470"/>
                    </a:ext>
                  </a:extLst>
                </a:gridCol>
                <a:gridCol w="960856">
                  <a:extLst>
                    <a:ext uri="{9D8B030D-6E8A-4147-A177-3AD203B41FA5}">
                      <a16:colId xmlns:a16="http://schemas.microsoft.com/office/drawing/2014/main" val="2924190644"/>
                    </a:ext>
                  </a:extLst>
                </a:gridCol>
              </a:tblGrid>
              <a:tr h="125294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Effort: Does the reading log clearly show engagement through length/depth of responses and a willingness to reflect on the students’ reading process? </a:t>
                      </a: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72037" marR="7203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72037" marR="72037" marT="0" marB="0"/>
                </a:tc>
                <a:extLst>
                  <a:ext uri="{0D108BD9-81ED-4DB2-BD59-A6C34878D82A}">
                    <a16:rowId xmlns:a16="http://schemas.microsoft.com/office/drawing/2014/main" val="1960239594"/>
                  </a:ext>
                </a:extLst>
              </a:tr>
              <a:tr h="125294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Technical Aspects: Does the reading log follow the appropriate reading log format? Did the reading log include page numbers for quoted text? </a:t>
                      </a: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72037" marR="7203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72037" marR="72037" marT="0" marB="0"/>
                </a:tc>
                <a:extLst>
                  <a:ext uri="{0D108BD9-81ED-4DB2-BD59-A6C34878D82A}">
                    <a16:rowId xmlns:a16="http://schemas.microsoft.com/office/drawing/2014/main" val="2243495237"/>
                  </a:ext>
                </a:extLst>
              </a:tr>
              <a:tr h="125294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Relevancy: Are the reading log entries relevant to the assigned reading? Does the author provide an explanation/support for why they included each log entry?  </a:t>
                      </a: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72037" marR="7203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DaunPenh" pitchFamily="2" charset="0"/>
                      </a:endParaRPr>
                    </a:p>
                  </a:txBody>
                  <a:tcPr marL="72037" marR="72037" marT="0" marB="0"/>
                </a:tc>
                <a:extLst>
                  <a:ext uri="{0D108BD9-81ED-4DB2-BD59-A6C34878D82A}">
                    <a16:rowId xmlns:a16="http://schemas.microsoft.com/office/drawing/2014/main" val="53642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5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C05FA-5D9D-DA42-9568-6A281E77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My approach to grading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D4F68-DDE3-6348-B34A-BDED79BDA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1" r="3327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2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BB3C3-C0E4-FB4D-BC7F-7CA405424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en-US" sz="1800"/>
              <a:t>I want all grades in this class to be a dialogue. This means that if you wish to “contest” a grade, I will always hear you out. </a:t>
            </a:r>
          </a:p>
          <a:p>
            <a:r>
              <a:rPr lang="en-US" sz="1800"/>
              <a:t>All grades will come with specific directions on how to improve for future assignments (at least I hope)</a:t>
            </a:r>
          </a:p>
          <a:p>
            <a:pPr lvl="1"/>
            <a:r>
              <a:rPr lang="en-US" sz="1800"/>
              <a:t>If you ever wish to re-submit an assignment for a higher grade, let’s talk. For some assignments (not for all) I’m happy to accommodate this. </a:t>
            </a:r>
          </a:p>
        </p:txBody>
      </p:sp>
    </p:spTree>
    <p:extLst>
      <p:ext uri="{BB962C8B-B14F-4D97-AF65-F5344CB8AC3E}">
        <p14:creationId xmlns:p14="http://schemas.microsoft.com/office/powerpoint/2010/main" val="196351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E088-530C-7F45-91FC-243451A4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Metacognitive Awareness of Reading Strategies Inventory (MARSI)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DC5FF-75C7-BF4D-81BC-DEA71BC53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Qualtrics survey</a:t>
            </a:r>
          </a:p>
          <a:p>
            <a:r>
              <a:rPr lang="en-US" dirty="0"/>
              <a:t>Meant to assess the reading strategies that you already use</a:t>
            </a:r>
          </a:p>
          <a:p>
            <a:r>
              <a:rPr lang="en-US" dirty="0"/>
              <a:t>This will be important for future assignments </a:t>
            </a:r>
          </a:p>
        </p:txBody>
      </p:sp>
    </p:spTree>
    <p:extLst>
      <p:ext uri="{BB962C8B-B14F-4D97-AF65-F5344CB8AC3E}">
        <p14:creationId xmlns:p14="http://schemas.microsoft.com/office/powerpoint/2010/main" val="64097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D55A8-4C51-2442-9EE7-239D2881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2307409"/>
            <a:ext cx="3157577" cy="3747316"/>
          </a:xfrm>
        </p:spPr>
        <p:txBody>
          <a:bodyPr anchor="t">
            <a:normAutofit/>
          </a:bodyPr>
          <a:lstStyle/>
          <a:p>
            <a:r>
              <a:rPr lang="en-US" sz="2700"/>
              <a:t>What is Metacognition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1A1EB7-61FC-4635-88E3-1E95463C7F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6347" y="803275"/>
          <a:ext cx="5913437" cy="525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354605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DA8F7A"/>
      </a:accent1>
      <a:accent2>
        <a:srgbClr val="C59D55"/>
      </a:accent2>
      <a:accent3>
        <a:srgbClr val="A2A661"/>
      </a:accent3>
      <a:accent4>
        <a:srgbClr val="84B053"/>
      </a:accent4>
      <a:accent5>
        <a:srgbClr val="67B45D"/>
      </a:accent5>
      <a:accent6>
        <a:srgbClr val="55B472"/>
      </a:accent6>
      <a:hlink>
        <a:srgbClr val="5C8B98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9070</TotalTime>
  <Words>1099</Words>
  <Application>Microsoft Macintosh PowerPoint</Application>
  <PresentationFormat>Widescreen</PresentationFormat>
  <Paragraphs>100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Neue Haas Grotesk Text Pro</vt:lpstr>
      <vt:lpstr>Times New Roman</vt:lpstr>
      <vt:lpstr>AccentBoxVTI</vt:lpstr>
      <vt:lpstr>RDG 1300_P07</vt:lpstr>
      <vt:lpstr>Agenda</vt:lpstr>
      <vt:lpstr>Academic Discussions Wrap-Up</vt:lpstr>
      <vt:lpstr>Strayhorn Discussion </vt:lpstr>
      <vt:lpstr>Discussion Prompt</vt:lpstr>
      <vt:lpstr>Grading the Reading Logs</vt:lpstr>
      <vt:lpstr>My approach to grading</vt:lpstr>
      <vt:lpstr>The Metacognitive Awareness of Reading Strategies Inventory (MARSI)</vt:lpstr>
      <vt:lpstr>What is Metacognition</vt:lpstr>
      <vt:lpstr>Global Reading Strategies</vt:lpstr>
      <vt:lpstr>Problem Solving Reading Strategies</vt:lpstr>
      <vt:lpstr>Support Reading Strategies </vt:lpstr>
      <vt:lpstr>Interpreting your MARSI (James Example)</vt:lpstr>
      <vt:lpstr>How I interpret my MARSI</vt:lpstr>
      <vt:lpstr>Partner Discussion</vt:lpstr>
      <vt:lpstr>How my partner interprets my MARSI scores</vt:lpstr>
      <vt:lpstr>Preview for Next Week</vt:lpstr>
      <vt:lpstr>For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Dyer, James M</dc:creator>
  <cp:lastModifiedBy>Dyer, James M</cp:lastModifiedBy>
  <cp:revision>22</cp:revision>
  <dcterms:created xsi:type="dcterms:W3CDTF">2021-08-23T04:03:15Z</dcterms:created>
  <dcterms:modified xsi:type="dcterms:W3CDTF">2021-09-09T16:55:54Z</dcterms:modified>
</cp:coreProperties>
</file>