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1"/>
  </p:sldMasterIdLst>
  <p:notesMasterIdLst>
    <p:notesMasterId r:id="rId15"/>
  </p:notesMasterIdLst>
  <p:sldIdLst>
    <p:sldId id="256" r:id="rId2"/>
    <p:sldId id="257" r:id="rId3"/>
    <p:sldId id="297" r:id="rId4"/>
    <p:sldId id="298" r:id="rId5"/>
    <p:sldId id="299" r:id="rId6"/>
    <p:sldId id="291" r:id="rId7"/>
    <p:sldId id="293" r:id="rId8"/>
    <p:sldId id="294" r:id="rId9"/>
    <p:sldId id="295" r:id="rId10"/>
    <p:sldId id="287" r:id="rId11"/>
    <p:sldId id="300" r:id="rId12"/>
    <p:sldId id="296" r:id="rId13"/>
    <p:sldId id="26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6"/>
    <p:restoredTop sz="83951"/>
  </p:normalViewPr>
  <p:slideViewPr>
    <p:cSldViewPr snapToGrid="0" snapToObjects="1">
      <p:cViewPr varScale="1">
        <p:scale>
          <a:sx n="80" d="100"/>
          <a:sy n="80" d="100"/>
        </p:scale>
        <p:origin x="192" y="736"/>
      </p:cViewPr>
      <p:guideLst/>
    </p:cSldViewPr>
  </p:slideViewPr>
  <p:notesTextViewPr>
    <p:cViewPr>
      <p:scale>
        <a:sx n="140" d="100"/>
        <a:sy n="14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EDBA6D-754D-4C2C-B71A-29012D56281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7FBE87B-16B1-4EB5-B144-C3B40E91F8C9}">
      <dgm:prSet/>
      <dgm:spPr/>
      <dgm:t>
        <a:bodyPr/>
        <a:lstStyle/>
        <a:p>
          <a:r>
            <a:rPr lang="en-US" dirty="0"/>
            <a:t>Academic Discussions wrap-up </a:t>
          </a:r>
        </a:p>
      </dgm:t>
    </dgm:pt>
    <dgm:pt modelId="{5773ECB1-E69D-403E-8557-58605EC2631D}" type="parTrans" cxnId="{120FA923-44C3-45D8-BCD7-C7F7378CF5A5}">
      <dgm:prSet/>
      <dgm:spPr/>
      <dgm:t>
        <a:bodyPr/>
        <a:lstStyle/>
        <a:p>
          <a:endParaRPr lang="en-US"/>
        </a:p>
      </dgm:t>
    </dgm:pt>
    <dgm:pt modelId="{2A46AB7A-6A26-46CC-B863-886938A6547D}" type="sibTrans" cxnId="{120FA923-44C3-45D8-BCD7-C7F7378CF5A5}">
      <dgm:prSet/>
      <dgm:spPr/>
      <dgm:t>
        <a:bodyPr/>
        <a:lstStyle/>
        <a:p>
          <a:endParaRPr lang="en-US"/>
        </a:p>
      </dgm:t>
    </dgm:pt>
    <dgm:pt modelId="{08CBADFB-123F-481D-B717-A5EFD2C0CE33}">
      <dgm:prSet/>
      <dgm:spPr/>
      <dgm:t>
        <a:bodyPr/>
        <a:lstStyle/>
        <a:p>
          <a:r>
            <a:rPr lang="en-US" dirty="0"/>
            <a:t>Making</a:t>
          </a:r>
          <a:r>
            <a:rPr lang="en-US" baseline="0" dirty="0"/>
            <a:t> Text Connections – Venus Williams, Gender Pay Gaps</a:t>
          </a:r>
          <a:endParaRPr lang="en-US" dirty="0"/>
        </a:p>
      </dgm:t>
    </dgm:pt>
    <dgm:pt modelId="{1298A981-7EC4-4145-B6A2-D07CB55EAFCB}" type="parTrans" cxnId="{1BE888BA-4FF6-4581-8487-0DE8406A56B5}">
      <dgm:prSet/>
      <dgm:spPr/>
      <dgm:t>
        <a:bodyPr/>
        <a:lstStyle/>
        <a:p>
          <a:endParaRPr lang="en-US"/>
        </a:p>
      </dgm:t>
    </dgm:pt>
    <dgm:pt modelId="{147B8EA0-38CB-4935-AE3E-264107C4CEAC}" type="sibTrans" cxnId="{1BE888BA-4FF6-4581-8487-0DE8406A56B5}">
      <dgm:prSet/>
      <dgm:spPr/>
      <dgm:t>
        <a:bodyPr/>
        <a:lstStyle/>
        <a:p>
          <a:endParaRPr lang="en-US"/>
        </a:p>
      </dgm:t>
    </dgm:pt>
    <dgm:pt modelId="{A87FC291-5F18-A246-B53E-31A3F9CCD449}">
      <dgm:prSet/>
      <dgm:spPr/>
      <dgm:t>
        <a:bodyPr/>
        <a:lstStyle/>
        <a:p>
          <a:r>
            <a:rPr lang="en-US" dirty="0"/>
            <a:t>Introduction to the MARSI</a:t>
          </a:r>
        </a:p>
      </dgm:t>
    </dgm:pt>
    <dgm:pt modelId="{CF946F39-4C01-0247-BCB4-FBC68E5F3147}" type="sibTrans" cxnId="{4B98FEA3-63A6-474A-9333-E6893E715917}">
      <dgm:prSet/>
      <dgm:spPr/>
      <dgm:t>
        <a:bodyPr/>
        <a:lstStyle/>
        <a:p>
          <a:endParaRPr lang="en-US"/>
        </a:p>
      </dgm:t>
    </dgm:pt>
    <dgm:pt modelId="{A8BE8D99-1AB3-144E-9CCB-BB038DCDF5C7}" type="parTrans" cxnId="{4B98FEA3-63A6-474A-9333-E6893E715917}">
      <dgm:prSet/>
      <dgm:spPr/>
      <dgm:t>
        <a:bodyPr/>
        <a:lstStyle/>
        <a:p>
          <a:endParaRPr lang="en-US"/>
        </a:p>
      </dgm:t>
    </dgm:pt>
    <dgm:pt modelId="{4A920D5F-992E-F543-92CF-D36ACF335151}" type="pres">
      <dgm:prSet presAssocID="{E4EDBA6D-754D-4C2C-B71A-29012D562810}" presName="outerComposite" presStyleCnt="0">
        <dgm:presLayoutVars>
          <dgm:chMax val="5"/>
          <dgm:dir/>
          <dgm:resizeHandles val="exact"/>
        </dgm:presLayoutVars>
      </dgm:prSet>
      <dgm:spPr/>
    </dgm:pt>
    <dgm:pt modelId="{75BE58F3-75AB-9248-8997-1D4AC05D6042}" type="pres">
      <dgm:prSet presAssocID="{E4EDBA6D-754D-4C2C-B71A-29012D562810}" presName="dummyMaxCanvas" presStyleCnt="0">
        <dgm:presLayoutVars/>
      </dgm:prSet>
      <dgm:spPr/>
    </dgm:pt>
    <dgm:pt modelId="{663F3649-2AFB-2F40-99DF-5444AC853D62}" type="pres">
      <dgm:prSet presAssocID="{E4EDBA6D-754D-4C2C-B71A-29012D562810}" presName="ThreeNodes_1" presStyleLbl="node1" presStyleIdx="0" presStyleCnt="3">
        <dgm:presLayoutVars>
          <dgm:bulletEnabled val="1"/>
        </dgm:presLayoutVars>
      </dgm:prSet>
      <dgm:spPr/>
    </dgm:pt>
    <dgm:pt modelId="{818C3F00-C6D4-D849-9587-A35676F293FD}" type="pres">
      <dgm:prSet presAssocID="{E4EDBA6D-754D-4C2C-B71A-29012D562810}" presName="ThreeNodes_2" presStyleLbl="node1" presStyleIdx="1" presStyleCnt="3">
        <dgm:presLayoutVars>
          <dgm:bulletEnabled val="1"/>
        </dgm:presLayoutVars>
      </dgm:prSet>
      <dgm:spPr/>
    </dgm:pt>
    <dgm:pt modelId="{D7404328-3F5F-CB4A-A54A-EBE25BEF073B}" type="pres">
      <dgm:prSet presAssocID="{E4EDBA6D-754D-4C2C-B71A-29012D562810}" presName="ThreeNodes_3" presStyleLbl="node1" presStyleIdx="2" presStyleCnt="3">
        <dgm:presLayoutVars>
          <dgm:bulletEnabled val="1"/>
        </dgm:presLayoutVars>
      </dgm:prSet>
      <dgm:spPr/>
    </dgm:pt>
    <dgm:pt modelId="{2C2DF8B3-9391-7243-AE8A-B88C133A6DBA}" type="pres">
      <dgm:prSet presAssocID="{E4EDBA6D-754D-4C2C-B71A-29012D562810}" presName="ThreeConn_1-2" presStyleLbl="fgAccFollowNode1" presStyleIdx="0" presStyleCnt="2">
        <dgm:presLayoutVars>
          <dgm:bulletEnabled val="1"/>
        </dgm:presLayoutVars>
      </dgm:prSet>
      <dgm:spPr/>
    </dgm:pt>
    <dgm:pt modelId="{964D50C0-DF92-8248-8544-59DB72CC791F}" type="pres">
      <dgm:prSet presAssocID="{E4EDBA6D-754D-4C2C-B71A-29012D562810}" presName="ThreeConn_2-3" presStyleLbl="fgAccFollowNode1" presStyleIdx="1" presStyleCnt="2">
        <dgm:presLayoutVars>
          <dgm:bulletEnabled val="1"/>
        </dgm:presLayoutVars>
      </dgm:prSet>
      <dgm:spPr/>
    </dgm:pt>
    <dgm:pt modelId="{48BA7E51-9EF0-8847-9BD0-10C0E64EE568}" type="pres">
      <dgm:prSet presAssocID="{E4EDBA6D-754D-4C2C-B71A-29012D562810}" presName="ThreeNodes_1_text" presStyleLbl="node1" presStyleIdx="2" presStyleCnt="3">
        <dgm:presLayoutVars>
          <dgm:bulletEnabled val="1"/>
        </dgm:presLayoutVars>
      </dgm:prSet>
      <dgm:spPr/>
    </dgm:pt>
    <dgm:pt modelId="{E3E38390-EC69-0444-A56B-58C432EA584A}" type="pres">
      <dgm:prSet presAssocID="{E4EDBA6D-754D-4C2C-B71A-29012D562810}" presName="ThreeNodes_2_text" presStyleLbl="node1" presStyleIdx="2" presStyleCnt="3">
        <dgm:presLayoutVars>
          <dgm:bulletEnabled val="1"/>
        </dgm:presLayoutVars>
      </dgm:prSet>
      <dgm:spPr/>
    </dgm:pt>
    <dgm:pt modelId="{E37E3B80-D569-8145-9976-FF08F0DB9DCC}" type="pres">
      <dgm:prSet presAssocID="{E4EDBA6D-754D-4C2C-B71A-29012D562810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145BDE15-96E1-8D47-A6EB-3F517A2ED797}" type="presOf" srcId="{77FBE87B-16B1-4EB5-B144-C3B40E91F8C9}" destId="{48BA7E51-9EF0-8847-9BD0-10C0E64EE568}" srcOrd="1" destOrd="0" presId="urn:microsoft.com/office/officeart/2005/8/layout/vProcess5"/>
    <dgm:cxn modelId="{120FA923-44C3-45D8-BCD7-C7F7378CF5A5}" srcId="{E4EDBA6D-754D-4C2C-B71A-29012D562810}" destId="{77FBE87B-16B1-4EB5-B144-C3B40E91F8C9}" srcOrd="0" destOrd="0" parTransId="{5773ECB1-E69D-403E-8557-58605EC2631D}" sibTransId="{2A46AB7A-6A26-46CC-B863-886938A6547D}"/>
    <dgm:cxn modelId="{83915D2B-05A1-794A-8A9B-0D081A8DAD90}" type="presOf" srcId="{147B8EA0-38CB-4935-AE3E-264107C4CEAC}" destId="{964D50C0-DF92-8248-8544-59DB72CC791F}" srcOrd="0" destOrd="0" presId="urn:microsoft.com/office/officeart/2005/8/layout/vProcess5"/>
    <dgm:cxn modelId="{E30F352C-0E4D-9242-B9CA-4D8DA92E3084}" type="presOf" srcId="{A87FC291-5F18-A246-B53E-31A3F9CCD449}" destId="{D7404328-3F5F-CB4A-A54A-EBE25BEF073B}" srcOrd="0" destOrd="0" presId="urn:microsoft.com/office/officeart/2005/8/layout/vProcess5"/>
    <dgm:cxn modelId="{CA43A253-DC87-624A-AFA3-43684E492F5E}" type="presOf" srcId="{A87FC291-5F18-A246-B53E-31A3F9CCD449}" destId="{E37E3B80-D569-8145-9976-FF08F0DB9DCC}" srcOrd="1" destOrd="0" presId="urn:microsoft.com/office/officeart/2005/8/layout/vProcess5"/>
    <dgm:cxn modelId="{D6B99C6E-8E21-9C40-95BA-0C85F7624297}" type="presOf" srcId="{08CBADFB-123F-481D-B717-A5EFD2C0CE33}" destId="{818C3F00-C6D4-D849-9587-A35676F293FD}" srcOrd="0" destOrd="0" presId="urn:microsoft.com/office/officeart/2005/8/layout/vProcess5"/>
    <dgm:cxn modelId="{1C20E28A-4D12-F64F-8CA4-873EE98D1A76}" type="presOf" srcId="{2A46AB7A-6A26-46CC-B863-886938A6547D}" destId="{2C2DF8B3-9391-7243-AE8A-B88C133A6DBA}" srcOrd="0" destOrd="0" presId="urn:microsoft.com/office/officeart/2005/8/layout/vProcess5"/>
    <dgm:cxn modelId="{18808298-89CD-5948-9F29-8657FA5D463F}" type="presOf" srcId="{E4EDBA6D-754D-4C2C-B71A-29012D562810}" destId="{4A920D5F-992E-F543-92CF-D36ACF335151}" srcOrd="0" destOrd="0" presId="urn:microsoft.com/office/officeart/2005/8/layout/vProcess5"/>
    <dgm:cxn modelId="{4B98FEA3-63A6-474A-9333-E6893E715917}" srcId="{E4EDBA6D-754D-4C2C-B71A-29012D562810}" destId="{A87FC291-5F18-A246-B53E-31A3F9CCD449}" srcOrd="2" destOrd="0" parTransId="{A8BE8D99-1AB3-144E-9CCB-BB038DCDF5C7}" sibTransId="{CF946F39-4C01-0247-BCB4-FBC68E5F3147}"/>
    <dgm:cxn modelId="{0EDAFEAF-51F9-934D-9660-C8110CBFF940}" type="presOf" srcId="{08CBADFB-123F-481D-B717-A5EFD2C0CE33}" destId="{E3E38390-EC69-0444-A56B-58C432EA584A}" srcOrd="1" destOrd="0" presId="urn:microsoft.com/office/officeart/2005/8/layout/vProcess5"/>
    <dgm:cxn modelId="{1A81C5B0-1F9D-C548-88DF-C876DCBAF52D}" type="presOf" srcId="{77FBE87B-16B1-4EB5-B144-C3B40E91F8C9}" destId="{663F3649-2AFB-2F40-99DF-5444AC853D62}" srcOrd="0" destOrd="0" presId="urn:microsoft.com/office/officeart/2005/8/layout/vProcess5"/>
    <dgm:cxn modelId="{1BE888BA-4FF6-4581-8487-0DE8406A56B5}" srcId="{E4EDBA6D-754D-4C2C-B71A-29012D562810}" destId="{08CBADFB-123F-481D-B717-A5EFD2C0CE33}" srcOrd="1" destOrd="0" parTransId="{1298A981-7EC4-4145-B6A2-D07CB55EAFCB}" sibTransId="{147B8EA0-38CB-4935-AE3E-264107C4CEAC}"/>
    <dgm:cxn modelId="{F422E202-6D86-F34A-AA48-DB107EE55FAA}" type="presParOf" srcId="{4A920D5F-992E-F543-92CF-D36ACF335151}" destId="{75BE58F3-75AB-9248-8997-1D4AC05D6042}" srcOrd="0" destOrd="0" presId="urn:microsoft.com/office/officeart/2005/8/layout/vProcess5"/>
    <dgm:cxn modelId="{22859B0E-3BA3-F54B-8B0B-FBC84C3E2400}" type="presParOf" srcId="{4A920D5F-992E-F543-92CF-D36ACF335151}" destId="{663F3649-2AFB-2F40-99DF-5444AC853D62}" srcOrd="1" destOrd="0" presId="urn:microsoft.com/office/officeart/2005/8/layout/vProcess5"/>
    <dgm:cxn modelId="{8243F190-E6B4-AF4B-9ECF-6F597D00A2C1}" type="presParOf" srcId="{4A920D5F-992E-F543-92CF-D36ACF335151}" destId="{818C3F00-C6D4-D849-9587-A35676F293FD}" srcOrd="2" destOrd="0" presId="urn:microsoft.com/office/officeart/2005/8/layout/vProcess5"/>
    <dgm:cxn modelId="{0A0971CE-D7E8-6441-8D52-FEA16AFF4309}" type="presParOf" srcId="{4A920D5F-992E-F543-92CF-D36ACF335151}" destId="{D7404328-3F5F-CB4A-A54A-EBE25BEF073B}" srcOrd="3" destOrd="0" presId="urn:microsoft.com/office/officeart/2005/8/layout/vProcess5"/>
    <dgm:cxn modelId="{FCDEEC34-FC58-214A-BB98-DBEEC19E88AB}" type="presParOf" srcId="{4A920D5F-992E-F543-92CF-D36ACF335151}" destId="{2C2DF8B3-9391-7243-AE8A-B88C133A6DBA}" srcOrd="4" destOrd="0" presId="urn:microsoft.com/office/officeart/2005/8/layout/vProcess5"/>
    <dgm:cxn modelId="{DBAD826D-EBE9-094F-9B99-F88B2D40F462}" type="presParOf" srcId="{4A920D5F-992E-F543-92CF-D36ACF335151}" destId="{964D50C0-DF92-8248-8544-59DB72CC791F}" srcOrd="5" destOrd="0" presId="urn:microsoft.com/office/officeart/2005/8/layout/vProcess5"/>
    <dgm:cxn modelId="{FCAFA2E9-9AC5-9D4C-8D95-D8F31CEC8B3E}" type="presParOf" srcId="{4A920D5F-992E-F543-92CF-D36ACF335151}" destId="{48BA7E51-9EF0-8847-9BD0-10C0E64EE568}" srcOrd="6" destOrd="0" presId="urn:microsoft.com/office/officeart/2005/8/layout/vProcess5"/>
    <dgm:cxn modelId="{014D05B1-6AD0-8149-A3BC-E6CE55172B14}" type="presParOf" srcId="{4A920D5F-992E-F543-92CF-D36ACF335151}" destId="{E3E38390-EC69-0444-A56B-58C432EA584A}" srcOrd="7" destOrd="0" presId="urn:microsoft.com/office/officeart/2005/8/layout/vProcess5"/>
    <dgm:cxn modelId="{80752127-E1DA-FA47-B898-5ADB687BD01D}" type="presParOf" srcId="{4A920D5F-992E-F543-92CF-D36ACF335151}" destId="{E37E3B80-D569-8145-9976-FF08F0DB9DC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4189B1-AE11-4C53-A394-5BA6FA48E4AE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AF6593-5AC4-4B55-9FFA-B94928F06395}">
      <dgm:prSet/>
      <dgm:spPr/>
      <dgm:t>
        <a:bodyPr/>
        <a:lstStyle/>
        <a:p>
          <a:r>
            <a:rPr lang="en-US"/>
            <a:t>Now, go through and respond to another student’s post, keeping in mind our guidelines for academic discussions. </a:t>
          </a:r>
        </a:p>
      </dgm:t>
    </dgm:pt>
    <dgm:pt modelId="{7CC98A15-694F-4B50-8CCB-BAB673D63779}" type="parTrans" cxnId="{F09E6706-3142-486B-9CF4-46DBD87DDB89}">
      <dgm:prSet/>
      <dgm:spPr/>
      <dgm:t>
        <a:bodyPr/>
        <a:lstStyle/>
        <a:p>
          <a:endParaRPr lang="en-US"/>
        </a:p>
      </dgm:t>
    </dgm:pt>
    <dgm:pt modelId="{51BA2002-BC17-47FE-B58B-93DF27176B26}" type="sibTrans" cxnId="{F09E6706-3142-486B-9CF4-46DBD87DDB89}">
      <dgm:prSet/>
      <dgm:spPr/>
      <dgm:t>
        <a:bodyPr/>
        <a:lstStyle/>
        <a:p>
          <a:endParaRPr lang="en-US"/>
        </a:p>
      </dgm:t>
    </dgm:pt>
    <dgm:pt modelId="{31920990-271B-4BDF-A441-3CEB08DC4E58}">
      <dgm:prSet/>
      <dgm:spPr/>
      <dgm:t>
        <a:bodyPr/>
        <a:lstStyle/>
        <a:p>
          <a:r>
            <a:rPr lang="en-US"/>
            <a:t>Question: Do these rules work differently in an online space? </a:t>
          </a:r>
        </a:p>
      </dgm:t>
    </dgm:pt>
    <dgm:pt modelId="{19BA9FB6-0229-4CE5-B3A8-4E912E243A0B}" type="parTrans" cxnId="{1AEAA555-5BFD-40E9-87F9-FA7CD20C1CC2}">
      <dgm:prSet/>
      <dgm:spPr/>
      <dgm:t>
        <a:bodyPr/>
        <a:lstStyle/>
        <a:p>
          <a:endParaRPr lang="en-US"/>
        </a:p>
      </dgm:t>
    </dgm:pt>
    <dgm:pt modelId="{495E7A1E-ED9B-48AB-B6E7-172A0317B731}" type="sibTrans" cxnId="{1AEAA555-5BFD-40E9-87F9-FA7CD20C1CC2}">
      <dgm:prSet/>
      <dgm:spPr/>
      <dgm:t>
        <a:bodyPr/>
        <a:lstStyle/>
        <a:p>
          <a:endParaRPr lang="en-US"/>
        </a:p>
      </dgm:t>
    </dgm:pt>
    <dgm:pt modelId="{5CE6988C-3902-9644-AD91-D4A9043D5E25}" type="pres">
      <dgm:prSet presAssocID="{874189B1-AE11-4C53-A394-5BA6FA48E4AE}" presName="linear" presStyleCnt="0">
        <dgm:presLayoutVars>
          <dgm:animLvl val="lvl"/>
          <dgm:resizeHandles val="exact"/>
        </dgm:presLayoutVars>
      </dgm:prSet>
      <dgm:spPr/>
    </dgm:pt>
    <dgm:pt modelId="{9A41233B-E609-CC4E-95BF-556DE8C88E52}" type="pres">
      <dgm:prSet presAssocID="{85AF6593-5AC4-4B55-9FFA-B94928F0639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111A35-D49B-664A-B1F0-8580E5212B41}" type="pres">
      <dgm:prSet presAssocID="{51BA2002-BC17-47FE-B58B-93DF27176B26}" presName="spacer" presStyleCnt="0"/>
      <dgm:spPr/>
    </dgm:pt>
    <dgm:pt modelId="{CC6F290E-B188-B44A-8C01-925BD23CD5EE}" type="pres">
      <dgm:prSet presAssocID="{31920990-271B-4BDF-A441-3CEB08DC4E5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09E6706-3142-486B-9CF4-46DBD87DDB89}" srcId="{874189B1-AE11-4C53-A394-5BA6FA48E4AE}" destId="{85AF6593-5AC4-4B55-9FFA-B94928F06395}" srcOrd="0" destOrd="0" parTransId="{7CC98A15-694F-4B50-8CCB-BAB673D63779}" sibTransId="{51BA2002-BC17-47FE-B58B-93DF27176B26}"/>
    <dgm:cxn modelId="{733F7A1A-07D6-E74C-8022-67838ACECD76}" type="presOf" srcId="{85AF6593-5AC4-4B55-9FFA-B94928F06395}" destId="{9A41233B-E609-CC4E-95BF-556DE8C88E52}" srcOrd="0" destOrd="0" presId="urn:microsoft.com/office/officeart/2005/8/layout/vList2"/>
    <dgm:cxn modelId="{1AEAA555-5BFD-40E9-87F9-FA7CD20C1CC2}" srcId="{874189B1-AE11-4C53-A394-5BA6FA48E4AE}" destId="{31920990-271B-4BDF-A441-3CEB08DC4E58}" srcOrd="1" destOrd="0" parTransId="{19BA9FB6-0229-4CE5-B3A8-4E912E243A0B}" sibTransId="{495E7A1E-ED9B-48AB-B6E7-172A0317B731}"/>
    <dgm:cxn modelId="{FF66CD9D-2E80-7747-BB39-5066524DD76A}" type="presOf" srcId="{31920990-271B-4BDF-A441-3CEB08DC4E58}" destId="{CC6F290E-B188-B44A-8C01-925BD23CD5EE}" srcOrd="0" destOrd="0" presId="urn:microsoft.com/office/officeart/2005/8/layout/vList2"/>
    <dgm:cxn modelId="{6005F5C2-66B1-FA49-891F-7C2F48F56F99}" type="presOf" srcId="{874189B1-AE11-4C53-A394-5BA6FA48E4AE}" destId="{5CE6988C-3902-9644-AD91-D4A9043D5E25}" srcOrd="0" destOrd="0" presId="urn:microsoft.com/office/officeart/2005/8/layout/vList2"/>
    <dgm:cxn modelId="{284A4073-695E-2448-9C3D-2002DA0044B8}" type="presParOf" srcId="{5CE6988C-3902-9644-AD91-D4A9043D5E25}" destId="{9A41233B-E609-CC4E-95BF-556DE8C88E52}" srcOrd="0" destOrd="0" presId="urn:microsoft.com/office/officeart/2005/8/layout/vList2"/>
    <dgm:cxn modelId="{7D1B43CE-34B4-DF48-8CE9-9CBF7246681E}" type="presParOf" srcId="{5CE6988C-3902-9644-AD91-D4A9043D5E25}" destId="{BE111A35-D49B-664A-B1F0-8580E5212B41}" srcOrd="1" destOrd="0" presId="urn:microsoft.com/office/officeart/2005/8/layout/vList2"/>
    <dgm:cxn modelId="{194CA92B-645F-1F4F-86E8-B23A1A05D851}" type="presParOf" srcId="{5CE6988C-3902-9644-AD91-D4A9043D5E25}" destId="{CC6F290E-B188-B44A-8C01-925BD23CD5E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D3E711-6CD6-4DDB-8D53-F180467ACA40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7CAC1C-8EC1-417C-AB48-C8EAB59DC00A}">
      <dgm:prSet/>
      <dgm:spPr/>
      <dgm:t>
        <a:bodyPr/>
        <a:lstStyle/>
        <a:p>
          <a:r>
            <a:rPr lang="en-US"/>
            <a:t>Text connections are often informed by our purpose for reading a text, and they can often help us identify main ideas and themes present in a text. </a:t>
          </a:r>
        </a:p>
      </dgm:t>
    </dgm:pt>
    <dgm:pt modelId="{73712E03-6FEE-4015-96D7-9487C2664A31}" type="parTrans" cxnId="{2C6CCF70-2A53-4CF6-A12F-DE3CF5C5391E}">
      <dgm:prSet/>
      <dgm:spPr/>
      <dgm:t>
        <a:bodyPr/>
        <a:lstStyle/>
        <a:p>
          <a:endParaRPr lang="en-US"/>
        </a:p>
      </dgm:t>
    </dgm:pt>
    <dgm:pt modelId="{E402F42E-158F-46B0-BF39-F5116F5D4D1F}" type="sibTrans" cxnId="{2C6CCF70-2A53-4CF6-A12F-DE3CF5C5391E}">
      <dgm:prSet/>
      <dgm:spPr/>
      <dgm:t>
        <a:bodyPr/>
        <a:lstStyle/>
        <a:p>
          <a:endParaRPr lang="en-US"/>
        </a:p>
      </dgm:t>
    </dgm:pt>
    <dgm:pt modelId="{718B2379-DC97-4920-8F8E-C57DB7C04A94}">
      <dgm:prSet/>
      <dgm:spPr/>
      <dgm:t>
        <a:bodyPr/>
        <a:lstStyle/>
        <a:p>
          <a:r>
            <a:rPr lang="en-US"/>
            <a:t>Text connections happen naturally – but depending on your purpose for reading, an instructor may ask you to make different kinds of connections </a:t>
          </a:r>
        </a:p>
      </dgm:t>
    </dgm:pt>
    <dgm:pt modelId="{A7B6C457-E85B-43DF-8F14-995274FF38A0}" type="parTrans" cxnId="{40BB1C1F-ABEB-4E55-AFEA-19B55877E5A4}">
      <dgm:prSet/>
      <dgm:spPr/>
      <dgm:t>
        <a:bodyPr/>
        <a:lstStyle/>
        <a:p>
          <a:endParaRPr lang="en-US"/>
        </a:p>
      </dgm:t>
    </dgm:pt>
    <dgm:pt modelId="{FD990EE3-25FF-49C3-91B8-F16A47551640}" type="sibTrans" cxnId="{40BB1C1F-ABEB-4E55-AFEA-19B55877E5A4}">
      <dgm:prSet/>
      <dgm:spPr/>
      <dgm:t>
        <a:bodyPr/>
        <a:lstStyle/>
        <a:p>
          <a:endParaRPr lang="en-US"/>
        </a:p>
      </dgm:t>
    </dgm:pt>
    <dgm:pt modelId="{FE4429FE-4E2D-2F48-91FF-DEB70DC6F019}" type="pres">
      <dgm:prSet presAssocID="{A0D3E711-6CD6-4DDB-8D53-F180467ACA40}" presName="outerComposite" presStyleCnt="0">
        <dgm:presLayoutVars>
          <dgm:chMax val="5"/>
          <dgm:dir/>
          <dgm:resizeHandles val="exact"/>
        </dgm:presLayoutVars>
      </dgm:prSet>
      <dgm:spPr/>
    </dgm:pt>
    <dgm:pt modelId="{62B2DE89-AC56-5A4C-953B-15F80D1EE079}" type="pres">
      <dgm:prSet presAssocID="{A0D3E711-6CD6-4DDB-8D53-F180467ACA40}" presName="dummyMaxCanvas" presStyleCnt="0">
        <dgm:presLayoutVars/>
      </dgm:prSet>
      <dgm:spPr/>
    </dgm:pt>
    <dgm:pt modelId="{6B274E9E-B558-134B-B568-F8EA6886EFCE}" type="pres">
      <dgm:prSet presAssocID="{A0D3E711-6CD6-4DDB-8D53-F180467ACA40}" presName="TwoNodes_1" presStyleLbl="node1" presStyleIdx="0" presStyleCnt="2">
        <dgm:presLayoutVars>
          <dgm:bulletEnabled val="1"/>
        </dgm:presLayoutVars>
      </dgm:prSet>
      <dgm:spPr/>
    </dgm:pt>
    <dgm:pt modelId="{061C7D3C-FCA4-EE4F-A160-4090287DAA11}" type="pres">
      <dgm:prSet presAssocID="{A0D3E711-6CD6-4DDB-8D53-F180467ACA40}" presName="TwoNodes_2" presStyleLbl="node1" presStyleIdx="1" presStyleCnt="2">
        <dgm:presLayoutVars>
          <dgm:bulletEnabled val="1"/>
        </dgm:presLayoutVars>
      </dgm:prSet>
      <dgm:spPr/>
    </dgm:pt>
    <dgm:pt modelId="{35D8CE28-600B-8645-A1CC-0B3F7911CE07}" type="pres">
      <dgm:prSet presAssocID="{A0D3E711-6CD6-4DDB-8D53-F180467ACA40}" presName="TwoConn_1-2" presStyleLbl="fgAccFollowNode1" presStyleIdx="0" presStyleCnt="1">
        <dgm:presLayoutVars>
          <dgm:bulletEnabled val="1"/>
        </dgm:presLayoutVars>
      </dgm:prSet>
      <dgm:spPr/>
    </dgm:pt>
    <dgm:pt modelId="{B9E9076A-A4A6-BD42-A76F-F70D64AFFBE4}" type="pres">
      <dgm:prSet presAssocID="{A0D3E711-6CD6-4DDB-8D53-F180467ACA40}" presName="TwoNodes_1_text" presStyleLbl="node1" presStyleIdx="1" presStyleCnt="2">
        <dgm:presLayoutVars>
          <dgm:bulletEnabled val="1"/>
        </dgm:presLayoutVars>
      </dgm:prSet>
      <dgm:spPr/>
    </dgm:pt>
    <dgm:pt modelId="{E55E2DF1-F4DE-3042-899C-09FAFEAC6B7F}" type="pres">
      <dgm:prSet presAssocID="{A0D3E711-6CD6-4DDB-8D53-F180467ACA40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0BB1C1F-ABEB-4E55-AFEA-19B55877E5A4}" srcId="{A0D3E711-6CD6-4DDB-8D53-F180467ACA40}" destId="{718B2379-DC97-4920-8F8E-C57DB7C04A94}" srcOrd="1" destOrd="0" parTransId="{A7B6C457-E85B-43DF-8F14-995274FF38A0}" sibTransId="{FD990EE3-25FF-49C3-91B8-F16A47551640}"/>
    <dgm:cxn modelId="{02F18721-1287-1B45-B887-1199AB6B6837}" type="presOf" srcId="{907CAC1C-8EC1-417C-AB48-C8EAB59DC00A}" destId="{B9E9076A-A4A6-BD42-A76F-F70D64AFFBE4}" srcOrd="1" destOrd="0" presId="urn:microsoft.com/office/officeart/2005/8/layout/vProcess5"/>
    <dgm:cxn modelId="{AE7BCD26-0A0B-8D45-9C60-5AB328817B65}" type="presOf" srcId="{907CAC1C-8EC1-417C-AB48-C8EAB59DC00A}" destId="{6B274E9E-B558-134B-B568-F8EA6886EFCE}" srcOrd="0" destOrd="0" presId="urn:microsoft.com/office/officeart/2005/8/layout/vProcess5"/>
    <dgm:cxn modelId="{F273A228-D80E-2E4C-B98D-A5938348F4CD}" type="presOf" srcId="{718B2379-DC97-4920-8F8E-C57DB7C04A94}" destId="{061C7D3C-FCA4-EE4F-A160-4090287DAA11}" srcOrd="0" destOrd="0" presId="urn:microsoft.com/office/officeart/2005/8/layout/vProcess5"/>
    <dgm:cxn modelId="{2C6CCF70-2A53-4CF6-A12F-DE3CF5C5391E}" srcId="{A0D3E711-6CD6-4DDB-8D53-F180467ACA40}" destId="{907CAC1C-8EC1-417C-AB48-C8EAB59DC00A}" srcOrd="0" destOrd="0" parTransId="{73712E03-6FEE-4015-96D7-9487C2664A31}" sibTransId="{E402F42E-158F-46B0-BF39-F5116F5D4D1F}"/>
    <dgm:cxn modelId="{36472B79-7567-9E4A-8CBA-B50D33C9375B}" type="presOf" srcId="{E402F42E-158F-46B0-BF39-F5116F5D4D1F}" destId="{35D8CE28-600B-8645-A1CC-0B3F7911CE07}" srcOrd="0" destOrd="0" presId="urn:microsoft.com/office/officeart/2005/8/layout/vProcess5"/>
    <dgm:cxn modelId="{3A20D4A8-F4F5-8A41-8074-2AA5CB043D1C}" type="presOf" srcId="{A0D3E711-6CD6-4DDB-8D53-F180467ACA40}" destId="{FE4429FE-4E2D-2F48-91FF-DEB70DC6F019}" srcOrd="0" destOrd="0" presId="urn:microsoft.com/office/officeart/2005/8/layout/vProcess5"/>
    <dgm:cxn modelId="{7A9FA1ED-9BB1-1A46-9B33-8774681093A4}" type="presOf" srcId="{718B2379-DC97-4920-8F8E-C57DB7C04A94}" destId="{E55E2DF1-F4DE-3042-899C-09FAFEAC6B7F}" srcOrd="1" destOrd="0" presId="urn:microsoft.com/office/officeart/2005/8/layout/vProcess5"/>
    <dgm:cxn modelId="{318A3E66-079C-AB44-83D5-6C9D0F82EE48}" type="presParOf" srcId="{FE4429FE-4E2D-2F48-91FF-DEB70DC6F019}" destId="{62B2DE89-AC56-5A4C-953B-15F80D1EE079}" srcOrd="0" destOrd="0" presId="urn:microsoft.com/office/officeart/2005/8/layout/vProcess5"/>
    <dgm:cxn modelId="{6DD1A2D2-44FF-4841-B4A4-68DD77C2B278}" type="presParOf" srcId="{FE4429FE-4E2D-2F48-91FF-DEB70DC6F019}" destId="{6B274E9E-B558-134B-B568-F8EA6886EFCE}" srcOrd="1" destOrd="0" presId="urn:microsoft.com/office/officeart/2005/8/layout/vProcess5"/>
    <dgm:cxn modelId="{D402C665-88C1-1247-A5D3-FB62FDBA56B2}" type="presParOf" srcId="{FE4429FE-4E2D-2F48-91FF-DEB70DC6F019}" destId="{061C7D3C-FCA4-EE4F-A160-4090287DAA11}" srcOrd="2" destOrd="0" presId="urn:microsoft.com/office/officeart/2005/8/layout/vProcess5"/>
    <dgm:cxn modelId="{C1EAB173-B4E4-8441-BC67-0A0867AD8E4B}" type="presParOf" srcId="{FE4429FE-4E2D-2F48-91FF-DEB70DC6F019}" destId="{35D8CE28-600B-8645-A1CC-0B3F7911CE07}" srcOrd="3" destOrd="0" presId="urn:microsoft.com/office/officeart/2005/8/layout/vProcess5"/>
    <dgm:cxn modelId="{F74D07AC-251C-8B41-9244-77E4CF7E7C2F}" type="presParOf" srcId="{FE4429FE-4E2D-2F48-91FF-DEB70DC6F019}" destId="{B9E9076A-A4A6-BD42-A76F-F70D64AFFBE4}" srcOrd="4" destOrd="0" presId="urn:microsoft.com/office/officeart/2005/8/layout/vProcess5"/>
    <dgm:cxn modelId="{AFD1A572-FC35-674B-9411-BC84972348C1}" type="presParOf" srcId="{FE4429FE-4E2D-2F48-91FF-DEB70DC6F019}" destId="{E55E2DF1-F4DE-3042-899C-09FAFEAC6B7F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F8D11BC-6EB6-496B-ABA8-A9EAB54189A2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203B9DE-0806-4631-9246-00BD683EC0C3}">
      <dgm:prSet/>
      <dgm:spPr/>
      <dgm:t>
        <a:bodyPr/>
        <a:lstStyle/>
        <a:p>
          <a:r>
            <a:rPr lang="en-US" dirty="0"/>
            <a:t>These are connections that occur when you make connections between your personal experiences and the text. </a:t>
          </a:r>
        </a:p>
      </dgm:t>
    </dgm:pt>
    <dgm:pt modelId="{7CCF25EB-5CD0-4137-8911-CCE89AC1095E}" type="parTrans" cxnId="{FA36FC68-95CE-4864-AA5B-E715BC816E6A}">
      <dgm:prSet/>
      <dgm:spPr/>
      <dgm:t>
        <a:bodyPr/>
        <a:lstStyle/>
        <a:p>
          <a:endParaRPr lang="en-US"/>
        </a:p>
      </dgm:t>
    </dgm:pt>
    <dgm:pt modelId="{F4D56F61-1FD6-40B0-9646-1E4EF5D85514}" type="sibTrans" cxnId="{FA36FC68-95CE-4864-AA5B-E715BC816E6A}">
      <dgm:prSet/>
      <dgm:spPr/>
      <dgm:t>
        <a:bodyPr/>
        <a:lstStyle/>
        <a:p>
          <a:endParaRPr lang="en-US"/>
        </a:p>
      </dgm:t>
    </dgm:pt>
    <dgm:pt modelId="{031F558E-03A0-482A-958D-9B60480E9DE6}">
      <dgm:prSet/>
      <dgm:spPr/>
      <dgm:t>
        <a:bodyPr/>
        <a:lstStyle/>
        <a:p>
          <a:r>
            <a:rPr lang="en-US" dirty="0"/>
            <a:t>Remember our theme is Truth and (Re)Presentations of the American Identity. How does what we’ve read so far help you understand your own representations of truth and American-ness?</a:t>
          </a:r>
        </a:p>
      </dgm:t>
    </dgm:pt>
    <dgm:pt modelId="{CA761622-B359-498B-9404-53A9075142D9}" type="parTrans" cxnId="{9267FE1A-F158-46CF-BC09-71961E21D664}">
      <dgm:prSet/>
      <dgm:spPr/>
      <dgm:t>
        <a:bodyPr/>
        <a:lstStyle/>
        <a:p>
          <a:endParaRPr lang="en-US"/>
        </a:p>
      </dgm:t>
    </dgm:pt>
    <dgm:pt modelId="{63B300CD-930B-4BE7-BCE2-73F36376C8A7}" type="sibTrans" cxnId="{9267FE1A-F158-46CF-BC09-71961E21D664}">
      <dgm:prSet/>
      <dgm:spPr/>
      <dgm:t>
        <a:bodyPr/>
        <a:lstStyle/>
        <a:p>
          <a:endParaRPr lang="en-US"/>
        </a:p>
      </dgm:t>
    </dgm:pt>
    <dgm:pt modelId="{AD8848D2-A323-D041-B31B-2E6AF4B44A40}">
      <dgm:prSet/>
      <dgm:spPr/>
      <dgm:t>
        <a:bodyPr/>
        <a:lstStyle/>
        <a:p>
          <a:r>
            <a:rPr lang="en-US" dirty="0"/>
            <a:t>Up to this point, these are the most common text connections that I see in reading logs</a:t>
          </a:r>
        </a:p>
      </dgm:t>
    </dgm:pt>
    <dgm:pt modelId="{3FDD7CAE-3D3C-7B44-B7C8-B1B9C2CAE764}" type="parTrans" cxnId="{E3275226-9273-0341-865D-AF7288B3B688}">
      <dgm:prSet/>
      <dgm:spPr/>
      <dgm:t>
        <a:bodyPr/>
        <a:lstStyle/>
        <a:p>
          <a:endParaRPr lang="en-US"/>
        </a:p>
      </dgm:t>
    </dgm:pt>
    <dgm:pt modelId="{76FE2200-0C39-9B4D-8A77-491977827275}" type="sibTrans" cxnId="{E3275226-9273-0341-865D-AF7288B3B688}">
      <dgm:prSet/>
      <dgm:spPr/>
      <dgm:t>
        <a:bodyPr/>
        <a:lstStyle/>
        <a:p>
          <a:endParaRPr lang="en-US"/>
        </a:p>
      </dgm:t>
    </dgm:pt>
    <dgm:pt modelId="{BCC08E44-48CB-1343-8F14-542354002959}" type="pres">
      <dgm:prSet presAssocID="{1F8D11BC-6EB6-496B-ABA8-A9EAB54189A2}" presName="linear" presStyleCnt="0">
        <dgm:presLayoutVars>
          <dgm:animLvl val="lvl"/>
          <dgm:resizeHandles val="exact"/>
        </dgm:presLayoutVars>
      </dgm:prSet>
      <dgm:spPr/>
    </dgm:pt>
    <dgm:pt modelId="{568EAE6B-0222-DA47-BE1C-9E003370FBD1}" type="pres">
      <dgm:prSet presAssocID="{6203B9DE-0806-4631-9246-00BD683EC0C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06437A-E258-FC4C-8039-ECF2E8A6804B}" type="pres">
      <dgm:prSet presAssocID="{F4D56F61-1FD6-40B0-9646-1E4EF5D85514}" presName="spacer" presStyleCnt="0"/>
      <dgm:spPr/>
    </dgm:pt>
    <dgm:pt modelId="{6007136A-ED2A-0248-BDAC-B330FFD4F551}" type="pres">
      <dgm:prSet presAssocID="{AD8848D2-A323-D041-B31B-2E6AF4B44A4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E5EBC3D-1DF2-AA49-9CA6-C4C3CA11054D}" type="pres">
      <dgm:prSet presAssocID="{76FE2200-0C39-9B4D-8A77-491977827275}" presName="spacer" presStyleCnt="0"/>
      <dgm:spPr/>
    </dgm:pt>
    <dgm:pt modelId="{9261A263-00E4-0E48-ADC4-F453AB5887B7}" type="pres">
      <dgm:prSet presAssocID="{031F558E-03A0-482A-958D-9B60480E9DE6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571FA618-A647-5A43-BDCF-38C5AB069251}" type="presOf" srcId="{6203B9DE-0806-4631-9246-00BD683EC0C3}" destId="{568EAE6B-0222-DA47-BE1C-9E003370FBD1}" srcOrd="0" destOrd="0" presId="urn:microsoft.com/office/officeart/2005/8/layout/vList2"/>
    <dgm:cxn modelId="{9267FE1A-F158-46CF-BC09-71961E21D664}" srcId="{1F8D11BC-6EB6-496B-ABA8-A9EAB54189A2}" destId="{031F558E-03A0-482A-958D-9B60480E9DE6}" srcOrd="2" destOrd="0" parTransId="{CA761622-B359-498B-9404-53A9075142D9}" sibTransId="{63B300CD-930B-4BE7-BCE2-73F36376C8A7}"/>
    <dgm:cxn modelId="{E3275226-9273-0341-865D-AF7288B3B688}" srcId="{1F8D11BC-6EB6-496B-ABA8-A9EAB54189A2}" destId="{AD8848D2-A323-D041-B31B-2E6AF4B44A40}" srcOrd="1" destOrd="0" parTransId="{3FDD7CAE-3D3C-7B44-B7C8-B1B9C2CAE764}" sibTransId="{76FE2200-0C39-9B4D-8A77-491977827275}"/>
    <dgm:cxn modelId="{FA36FC68-95CE-4864-AA5B-E715BC816E6A}" srcId="{1F8D11BC-6EB6-496B-ABA8-A9EAB54189A2}" destId="{6203B9DE-0806-4631-9246-00BD683EC0C3}" srcOrd="0" destOrd="0" parTransId="{7CCF25EB-5CD0-4137-8911-CCE89AC1095E}" sibTransId="{F4D56F61-1FD6-40B0-9646-1E4EF5D85514}"/>
    <dgm:cxn modelId="{7DD79DAE-42D2-DF4A-9114-63311B1B3D2F}" type="presOf" srcId="{1F8D11BC-6EB6-496B-ABA8-A9EAB54189A2}" destId="{BCC08E44-48CB-1343-8F14-542354002959}" srcOrd="0" destOrd="0" presId="urn:microsoft.com/office/officeart/2005/8/layout/vList2"/>
    <dgm:cxn modelId="{D2A2B1B6-FC1A-1B44-836B-9AA6E8EE4E83}" type="presOf" srcId="{031F558E-03A0-482A-958D-9B60480E9DE6}" destId="{9261A263-00E4-0E48-ADC4-F453AB5887B7}" srcOrd="0" destOrd="0" presId="urn:microsoft.com/office/officeart/2005/8/layout/vList2"/>
    <dgm:cxn modelId="{43887DE7-3AC4-1B4C-B007-7E8DFAA272A8}" type="presOf" srcId="{AD8848D2-A323-D041-B31B-2E6AF4B44A40}" destId="{6007136A-ED2A-0248-BDAC-B330FFD4F551}" srcOrd="0" destOrd="0" presId="urn:microsoft.com/office/officeart/2005/8/layout/vList2"/>
    <dgm:cxn modelId="{3658937F-A112-0845-B1E5-BC1188818B38}" type="presParOf" srcId="{BCC08E44-48CB-1343-8F14-542354002959}" destId="{568EAE6B-0222-DA47-BE1C-9E003370FBD1}" srcOrd="0" destOrd="0" presId="urn:microsoft.com/office/officeart/2005/8/layout/vList2"/>
    <dgm:cxn modelId="{E08A0574-941B-8D47-8E07-E88FB3B61C2D}" type="presParOf" srcId="{BCC08E44-48CB-1343-8F14-542354002959}" destId="{DD06437A-E258-FC4C-8039-ECF2E8A6804B}" srcOrd="1" destOrd="0" presId="urn:microsoft.com/office/officeart/2005/8/layout/vList2"/>
    <dgm:cxn modelId="{57A55C97-2A31-A04A-9B37-9F2E43BFBD37}" type="presParOf" srcId="{BCC08E44-48CB-1343-8F14-542354002959}" destId="{6007136A-ED2A-0248-BDAC-B330FFD4F551}" srcOrd="2" destOrd="0" presId="urn:microsoft.com/office/officeart/2005/8/layout/vList2"/>
    <dgm:cxn modelId="{E2F74E0B-0B4A-AC46-AA97-2434421DA890}" type="presParOf" srcId="{BCC08E44-48CB-1343-8F14-542354002959}" destId="{EE5EBC3D-1DF2-AA49-9CA6-C4C3CA11054D}" srcOrd="3" destOrd="0" presId="urn:microsoft.com/office/officeart/2005/8/layout/vList2"/>
    <dgm:cxn modelId="{6F87DA01-392A-C54D-8BA9-5AA71DF0C1DA}" type="presParOf" srcId="{BCC08E44-48CB-1343-8F14-542354002959}" destId="{9261A263-00E4-0E48-ADC4-F453AB5887B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3F3649-2AFB-2F40-99DF-5444AC853D62}">
      <dsp:nvSpPr>
        <dsp:cNvPr id="0" name=""/>
        <dsp:cNvSpPr/>
      </dsp:nvSpPr>
      <dsp:spPr>
        <a:xfrm>
          <a:off x="0" y="0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Academic Discussions wrap-up </a:t>
          </a:r>
        </a:p>
      </dsp:txBody>
      <dsp:txXfrm>
        <a:off x="48689" y="48689"/>
        <a:ext cx="3996602" cy="1565001"/>
      </dsp:txXfrm>
    </dsp:sp>
    <dsp:sp modelId="{818C3F00-C6D4-D849-9587-A35676F293FD}">
      <dsp:nvSpPr>
        <dsp:cNvPr id="0" name=""/>
        <dsp:cNvSpPr/>
      </dsp:nvSpPr>
      <dsp:spPr>
        <a:xfrm>
          <a:off x="510920" y="1939442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747215"/>
            <a:satOff val="-10594"/>
            <a:lumOff val="-1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Making</a:t>
          </a:r>
          <a:r>
            <a:rPr lang="en-US" sz="2600" kern="1200" baseline="0" dirty="0"/>
            <a:t> Text Connections – Venus Williams, Gender Pay Gaps</a:t>
          </a:r>
          <a:endParaRPr lang="en-US" sz="2600" kern="1200" dirty="0"/>
        </a:p>
      </dsp:txBody>
      <dsp:txXfrm>
        <a:off x="559609" y="1988131"/>
        <a:ext cx="4101592" cy="1565001"/>
      </dsp:txXfrm>
    </dsp:sp>
    <dsp:sp modelId="{D7404328-3F5F-CB4A-A54A-EBE25BEF073B}">
      <dsp:nvSpPr>
        <dsp:cNvPr id="0" name=""/>
        <dsp:cNvSpPr/>
      </dsp:nvSpPr>
      <dsp:spPr>
        <a:xfrm>
          <a:off x="1021841" y="3878884"/>
          <a:ext cx="5790438" cy="1662379"/>
        </a:xfrm>
        <a:prstGeom prst="roundRect">
          <a:avLst>
            <a:gd name="adj" fmla="val 10000"/>
          </a:avLst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Introduction to the MARSI</a:t>
          </a:r>
        </a:p>
      </dsp:txBody>
      <dsp:txXfrm>
        <a:off x="1070530" y="3927573"/>
        <a:ext cx="4101592" cy="1565001"/>
      </dsp:txXfrm>
    </dsp:sp>
    <dsp:sp modelId="{2C2DF8B3-9391-7243-AE8A-B88C133A6DBA}">
      <dsp:nvSpPr>
        <dsp:cNvPr id="0" name=""/>
        <dsp:cNvSpPr/>
      </dsp:nvSpPr>
      <dsp:spPr>
        <a:xfrm>
          <a:off x="4709891" y="126063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4953014" y="1260637"/>
        <a:ext cx="594300" cy="813111"/>
      </dsp:txXfrm>
    </dsp:sp>
    <dsp:sp modelId="{964D50C0-DF92-8248-8544-59DB72CC791F}">
      <dsp:nvSpPr>
        <dsp:cNvPr id="0" name=""/>
        <dsp:cNvSpPr/>
      </dsp:nvSpPr>
      <dsp:spPr>
        <a:xfrm>
          <a:off x="5220812" y="3188997"/>
          <a:ext cx="1080546" cy="108054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1900972"/>
            <a:satOff val="-18233"/>
            <a:lumOff val="-1462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1900972"/>
              <a:satOff val="-18233"/>
              <a:lumOff val="-146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5463935" y="3188997"/>
        <a:ext cx="594300" cy="813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41233B-E609-CC4E-95BF-556DE8C88E52}">
      <dsp:nvSpPr>
        <dsp:cNvPr id="0" name=""/>
        <dsp:cNvSpPr/>
      </dsp:nvSpPr>
      <dsp:spPr>
        <a:xfrm>
          <a:off x="0" y="167760"/>
          <a:ext cx="6967728" cy="256931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Now, go through and respond to another student’s post, keeping in mind our guidelines for academic discussions. </a:t>
          </a:r>
        </a:p>
      </dsp:txBody>
      <dsp:txXfrm>
        <a:off x="125424" y="293184"/>
        <a:ext cx="6716880" cy="2318471"/>
      </dsp:txXfrm>
    </dsp:sp>
    <dsp:sp modelId="{CC6F290E-B188-B44A-8C01-925BD23CD5EE}">
      <dsp:nvSpPr>
        <dsp:cNvPr id="0" name=""/>
        <dsp:cNvSpPr/>
      </dsp:nvSpPr>
      <dsp:spPr>
        <a:xfrm>
          <a:off x="0" y="2840760"/>
          <a:ext cx="6967728" cy="2569319"/>
        </a:xfrm>
        <a:prstGeom prst="roundRect">
          <a:avLst/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/>
            <a:t>Question: Do these rules work differently in an online space? </a:t>
          </a:r>
        </a:p>
      </dsp:txBody>
      <dsp:txXfrm>
        <a:off x="125424" y="2966184"/>
        <a:ext cx="6716880" cy="23184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274E9E-B558-134B-B568-F8EA6886EFCE}">
      <dsp:nvSpPr>
        <dsp:cNvPr id="0" name=""/>
        <dsp:cNvSpPr/>
      </dsp:nvSpPr>
      <dsp:spPr>
        <a:xfrm>
          <a:off x="0" y="0"/>
          <a:ext cx="8938260" cy="1960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Text connections are often informed by our purpose for reading a text, and they can often help us identify main ideas and themes present in a text. </a:t>
          </a:r>
        </a:p>
      </dsp:txBody>
      <dsp:txXfrm>
        <a:off x="57432" y="57432"/>
        <a:ext cx="6911532" cy="1846021"/>
      </dsp:txXfrm>
    </dsp:sp>
    <dsp:sp modelId="{061C7D3C-FCA4-EE4F-A160-4090287DAA11}">
      <dsp:nvSpPr>
        <dsp:cNvPr id="0" name=""/>
        <dsp:cNvSpPr/>
      </dsp:nvSpPr>
      <dsp:spPr>
        <a:xfrm>
          <a:off x="1577339" y="2396638"/>
          <a:ext cx="8938260" cy="1960885"/>
        </a:xfrm>
        <a:prstGeom prst="roundRect">
          <a:avLst>
            <a:gd name="adj" fmla="val 10000"/>
          </a:avLst>
        </a:prstGeom>
        <a:solidFill>
          <a:schemeClr val="accent2">
            <a:hueOff val="1494430"/>
            <a:satOff val="-21188"/>
            <a:lumOff val="-372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Text connections happen naturally – but depending on your purpose for reading, an instructor may ask you to make different kinds of connections </a:t>
          </a:r>
        </a:p>
      </dsp:txBody>
      <dsp:txXfrm>
        <a:off x="1634771" y="2454070"/>
        <a:ext cx="5971480" cy="1846021"/>
      </dsp:txXfrm>
    </dsp:sp>
    <dsp:sp modelId="{35D8CE28-600B-8645-A1CC-0B3F7911CE07}">
      <dsp:nvSpPr>
        <dsp:cNvPr id="0" name=""/>
        <dsp:cNvSpPr/>
      </dsp:nvSpPr>
      <dsp:spPr>
        <a:xfrm>
          <a:off x="7663684" y="1541474"/>
          <a:ext cx="1274575" cy="1274575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7950463" y="1541474"/>
        <a:ext cx="701017" cy="959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8EAE6B-0222-DA47-BE1C-9E003370FBD1}">
      <dsp:nvSpPr>
        <dsp:cNvPr id="0" name=""/>
        <dsp:cNvSpPr/>
      </dsp:nvSpPr>
      <dsp:spPr>
        <a:xfrm>
          <a:off x="0" y="509077"/>
          <a:ext cx="6967728" cy="147957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These are connections that occur when you make connections between your personal experiences and the text. </a:t>
          </a:r>
        </a:p>
      </dsp:txBody>
      <dsp:txXfrm>
        <a:off x="72227" y="581304"/>
        <a:ext cx="6823274" cy="1335120"/>
      </dsp:txXfrm>
    </dsp:sp>
    <dsp:sp modelId="{6007136A-ED2A-0248-BDAC-B330FFD4F551}">
      <dsp:nvSpPr>
        <dsp:cNvPr id="0" name=""/>
        <dsp:cNvSpPr/>
      </dsp:nvSpPr>
      <dsp:spPr>
        <a:xfrm>
          <a:off x="0" y="2049132"/>
          <a:ext cx="6967728" cy="1479574"/>
        </a:xfrm>
        <a:prstGeom prst="roundRect">
          <a:avLst/>
        </a:prstGeom>
        <a:solidFill>
          <a:schemeClr val="accent5">
            <a:hueOff val="756373"/>
            <a:satOff val="1034"/>
            <a:lumOff val="-78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Up to this point, these are the most common text connections that I see in reading logs</a:t>
          </a:r>
        </a:p>
      </dsp:txBody>
      <dsp:txXfrm>
        <a:off x="72227" y="2121359"/>
        <a:ext cx="6823274" cy="1335120"/>
      </dsp:txXfrm>
    </dsp:sp>
    <dsp:sp modelId="{9261A263-00E4-0E48-ADC4-F453AB5887B7}">
      <dsp:nvSpPr>
        <dsp:cNvPr id="0" name=""/>
        <dsp:cNvSpPr/>
      </dsp:nvSpPr>
      <dsp:spPr>
        <a:xfrm>
          <a:off x="0" y="3589187"/>
          <a:ext cx="6967728" cy="1479574"/>
        </a:xfrm>
        <a:prstGeom prst="roundRect">
          <a:avLst/>
        </a:prstGeom>
        <a:solidFill>
          <a:schemeClr val="accent5">
            <a:hueOff val="1512746"/>
            <a:satOff val="2067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Remember our theme is Truth and (Re)Presentations of the American Identity. How does what we’ve read so far help you understand your own representations of truth and American-ness?</a:t>
          </a:r>
        </a:p>
      </dsp:txBody>
      <dsp:txXfrm>
        <a:off x="72227" y="3661414"/>
        <a:ext cx="6823274" cy="13351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76B19-0838-8C4D-B14B-B8FF30AA76AE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3D314-1F5A-AB4E-ABE7-9C5E0CD19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58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12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Reading log 1</a:t>
            </a:r>
          </a:p>
          <a:p>
            <a:r>
              <a:rPr lang="en-US" dirty="0"/>
              <a:t>First line</a:t>
            </a:r>
          </a:p>
          <a:p>
            <a:r>
              <a:rPr lang="en-US" dirty="0"/>
              <a:t>“Sanctified” 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“When our elders presented school to us, they did not present it as a place of high learning but as a means of escape from death and penal warehousing”</a:t>
            </a: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Coates – Why does he resent the schools more than the streets?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800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3D314-1F5A-AB4E-ABE7-9C5E0CD19E8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4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738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74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10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0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47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72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642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81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13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958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9/5/21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649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5" r:id="rId6"/>
    <p:sldLayoutId id="2147483680" r:id="rId7"/>
    <p:sldLayoutId id="2147483681" r:id="rId8"/>
    <p:sldLayoutId id="2147483682" r:id="rId9"/>
    <p:sldLayoutId id="2147483684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7E8C5D14-1FE5-4E78-901B-86EB53F6B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997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!!Rectangle">
            <a:extLst>
              <a:ext uri="{FF2B5EF4-FFF2-40B4-BE49-F238E27FC236}">
                <a16:creationId xmlns:a16="http://schemas.microsoft.com/office/drawing/2014/main" id="{1EFD404E-14B6-4461-B0DA-EA0E08E99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1F649E-7112-4262-B229-0D48A440DA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60000"/>
          </a:blip>
          <a:srcRect r="1334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B34A0-C77A-664C-9B51-ADD51A387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23013"/>
            <a:ext cx="10515600" cy="3094068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RDG 1300_P07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4A8429-F65A-490D-96E4-1158D3E8A0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199" y="4193001"/>
            <a:ext cx="10515599" cy="822960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53141E-E631-0F49-AA5A-2A784A7CE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0089" y="4315710"/>
            <a:ext cx="9751823" cy="582612"/>
          </a:xfrm>
        </p:spPr>
        <p:txBody>
          <a:bodyPr anchor="ctr">
            <a:normAutofit/>
          </a:bodyPr>
          <a:lstStyle/>
          <a:p>
            <a:pPr algn="ctr"/>
            <a:r>
              <a:rPr lang="en-US" sz="2000" dirty="0"/>
              <a:t>Tuesday, 9.06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022291-A82B-4D23-A1E0-5F9BD6846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41136" y="4650963"/>
            <a:ext cx="109728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05AD7F-ED5B-744A-A560-DB1712DD9023}"/>
              </a:ext>
            </a:extLst>
          </p:cNvPr>
          <p:cNvSpPr txBox="1"/>
          <p:nvPr/>
        </p:nvSpPr>
        <p:spPr>
          <a:xfrm>
            <a:off x="245769" y="238722"/>
            <a:ext cx="2859110" cy="203132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NOTE: I can’t require masks or vaccines in this class, but university leadership recommends both so that we can remain in-person this semester</a:t>
            </a:r>
          </a:p>
        </p:txBody>
      </p:sp>
    </p:spTree>
    <p:extLst>
      <p:ext uri="{BB962C8B-B14F-4D97-AF65-F5344CB8AC3E}">
        <p14:creationId xmlns:p14="http://schemas.microsoft.com/office/powerpoint/2010/main" val="22169017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EBB61-ED30-5641-9EA9-735CC0472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Log #3 (rewind)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59AB3A-6299-194B-83CD-5535BDB330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up (or take it out if you did it on paper) you’re reading log #3, which was due for class today. </a:t>
            </a:r>
          </a:p>
          <a:p>
            <a:r>
              <a:rPr lang="en-US" dirty="0"/>
              <a:t>Go through each of your log posts and look at the different text connections that you are making. </a:t>
            </a:r>
          </a:p>
          <a:p>
            <a:pPr lvl="1"/>
            <a:r>
              <a:rPr lang="en-US" dirty="0"/>
              <a:t>Which are text to self (connections to your own personal experiences)? </a:t>
            </a:r>
          </a:p>
          <a:p>
            <a:pPr lvl="1"/>
            <a:r>
              <a:rPr lang="en-US" dirty="0"/>
              <a:t>Which are text to text (connections between multiple texts)? </a:t>
            </a:r>
          </a:p>
          <a:p>
            <a:pPr lvl="1"/>
            <a:r>
              <a:rPr lang="en-US" dirty="0"/>
              <a:t>Which are text to world (connections to more global ideas or current events)?  </a:t>
            </a:r>
          </a:p>
        </p:txBody>
      </p:sp>
    </p:spTree>
    <p:extLst>
      <p:ext uri="{BB962C8B-B14F-4D97-AF65-F5344CB8AC3E}">
        <p14:creationId xmlns:p14="http://schemas.microsoft.com/office/powerpoint/2010/main" val="188906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102EB-7453-AB4F-9CD2-4B2B4A6D1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Previewing Reading Log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990AF0-CD07-9047-BB20-76C64A14A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reading log #4, you will be adding text connections to your log posts. </a:t>
            </a:r>
          </a:p>
          <a:p>
            <a:r>
              <a:rPr lang="en-US" dirty="0"/>
              <a:t>Same process, added text connections</a:t>
            </a:r>
          </a:p>
          <a:p>
            <a:r>
              <a:rPr lang="en-US" dirty="0"/>
              <a:t>Make sure to emphasize </a:t>
            </a:r>
            <a:r>
              <a:rPr lang="en-US" i="1" dirty="0"/>
              <a:t>different </a:t>
            </a:r>
            <a:r>
              <a:rPr lang="en-US" dirty="0"/>
              <a:t>types of text connections</a:t>
            </a:r>
          </a:p>
        </p:txBody>
      </p:sp>
    </p:spTree>
    <p:extLst>
      <p:ext uri="{BB962C8B-B14F-4D97-AF65-F5344CB8AC3E}">
        <p14:creationId xmlns:p14="http://schemas.microsoft.com/office/powerpoint/2010/main" val="198557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CE088-530C-7F45-91FC-243451A42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Metacognitive Awareness of Reading Strategies Inventory (MARSI)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DC5FF-75C7-BF4D-81BC-DEA71BC531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Qualtrics survey</a:t>
            </a:r>
          </a:p>
          <a:p>
            <a:r>
              <a:rPr lang="en-US" dirty="0"/>
              <a:t>Meant to assess the reading strategies that you already use</a:t>
            </a:r>
          </a:p>
          <a:p>
            <a:r>
              <a:rPr lang="en-US" dirty="0"/>
              <a:t>This will be important for future assignments </a:t>
            </a:r>
          </a:p>
        </p:txBody>
      </p:sp>
    </p:spTree>
    <p:extLst>
      <p:ext uri="{BB962C8B-B14F-4D97-AF65-F5344CB8AC3E}">
        <p14:creationId xmlns:p14="http://schemas.microsoft.com/office/powerpoint/2010/main" val="640976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F94AA2BD-2E3F-4B1D-8127-5744B8115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C951FF-EF1F-B84F-BAD6-773A2E8D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en-US" sz="3400"/>
              <a:t>For Next Time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BD02261-2DC8-4AA8-9E16-7751AE892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D752CF2-2291-40B5-B462-C17B174C10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98B666-0115-744E-8771-44BE7F4F7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688336"/>
            <a:ext cx="4498848" cy="358444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sz="1700" dirty="0"/>
              <a:t> </a:t>
            </a:r>
          </a:p>
          <a:p>
            <a:r>
              <a:rPr lang="en-US" sz="1700" dirty="0"/>
              <a:t>Take the MARSI assessment (Look to Canvas module for instructions/link or use paper copy) </a:t>
            </a:r>
          </a:p>
          <a:p>
            <a:r>
              <a:rPr lang="en-US" sz="1700" dirty="0"/>
              <a:t>Read/Annotate Strayhorn (2019)</a:t>
            </a:r>
          </a:p>
          <a:p>
            <a:r>
              <a:rPr lang="en-US" sz="1700" dirty="0"/>
              <a:t>Complete Reading Log 4</a:t>
            </a:r>
          </a:p>
        </p:txBody>
      </p:sp>
      <p:pic>
        <p:nvPicPr>
          <p:cNvPr id="5" name="Picture 4" descr="A cat wearing a scarf&#10;&#10;Description automatically generated with medium confidence">
            <a:extLst>
              <a:ext uri="{FF2B5EF4-FFF2-40B4-BE49-F238E27FC236}">
                <a16:creationId xmlns:a16="http://schemas.microsoft.com/office/drawing/2014/main" id="{CACBF081-673B-2549-8A58-81A733656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78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AB680-0DAB-644D-A781-5FF9D384907A}"/>
              </a:ext>
            </a:extLst>
          </p:cNvPr>
          <p:cNvSpPr txBox="1"/>
          <p:nvPr/>
        </p:nvSpPr>
        <p:spPr>
          <a:xfrm>
            <a:off x="9158990" y="6026046"/>
            <a:ext cx="2248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Business cat means business</a:t>
            </a:r>
          </a:p>
        </p:txBody>
      </p:sp>
    </p:spTree>
    <p:extLst>
      <p:ext uri="{BB962C8B-B14F-4D97-AF65-F5344CB8AC3E}">
        <p14:creationId xmlns:p14="http://schemas.microsoft.com/office/powerpoint/2010/main" val="3544448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81E1224E-6618-482E-BE87-321A7FC1CD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3ED6C6-71AA-4844-9906-1A7F2675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34" y="957447"/>
            <a:ext cx="3383280" cy="4943105"/>
          </a:xfrm>
        </p:spPr>
        <p:txBody>
          <a:bodyPr anchor="ctr">
            <a:normAutofit/>
          </a:bodyPr>
          <a:lstStyle/>
          <a:p>
            <a:r>
              <a:rPr lang="en-US" dirty="0"/>
              <a:t>Agenda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6346BE-FDB4-4772-A696-0719490AB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8126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9234" y="6163056"/>
            <a:ext cx="338328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36CB1B2-BCB9-4381-AF4F-DFD753BF9F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0601222"/>
              </p:ext>
            </p:extLst>
          </p:nvPr>
        </p:nvGraphicFramePr>
        <p:xfrm>
          <a:off x="4553712" y="621792"/>
          <a:ext cx="6812280" cy="5541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25477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D06CE56-3881-4ADA-8CEF-D18B02C24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F3C543-62EC-4433-9C93-A2CD8764E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A5CC1E-38A6-274C-AF71-434419DA4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/>
              <a:t>Academic Discussions Wrap-Up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342175-0AFB-2E4F-86E9-73879A6B6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80" y="4872922"/>
            <a:ext cx="4023359" cy="120814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/>
              <a:t>Please open up Canvas and participate in the discussion prompt under today’s module</a:t>
            </a:r>
          </a:p>
        </p:txBody>
      </p:sp>
      <p:sp>
        <p:nvSpPr>
          <p:cNvPr id="16" name="!!accent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at lying on a blanket&#10;&#10;Description automatically generated with low confidence">
            <a:extLst>
              <a:ext uri="{FF2B5EF4-FFF2-40B4-BE49-F238E27FC236}">
                <a16:creationId xmlns:a16="http://schemas.microsoft.com/office/drawing/2014/main" id="{714BBADB-427D-D243-AF3F-74DD23D739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358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501F2A-BFF2-B249-A182-F68113A5E982}"/>
              </a:ext>
            </a:extLst>
          </p:cNvPr>
          <p:cNvSpPr txBox="1"/>
          <p:nvPr/>
        </p:nvSpPr>
        <p:spPr>
          <a:xfrm rot="3004573">
            <a:off x="9692889" y="1247795"/>
            <a:ext cx="210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 can has opinion?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5BAA76-A899-AB41-B2D4-FDBF8BBF5724}"/>
              </a:ext>
            </a:extLst>
          </p:cNvPr>
          <p:cNvSpPr txBox="1"/>
          <p:nvPr/>
        </p:nvSpPr>
        <p:spPr>
          <a:xfrm>
            <a:off x="7388352" y="6205728"/>
            <a:ext cx="1190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Maybe</a:t>
            </a:r>
          </a:p>
        </p:txBody>
      </p:sp>
    </p:spTree>
    <p:extLst>
      <p:ext uri="{BB962C8B-B14F-4D97-AF65-F5344CB8AC3E}">
        <p14:creationId xmlns:p14="http://schemas.microsoft.com/office/powerpoint/2010/main" val="1872957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34AD9-6C6F-5346-A098-60A754B76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Guidelines for Academic Discussions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185D6-2E20-6941-B41D-55F6EE39D3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Rules for speaking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Rules for listening </a:t>
            </a:r>
          </a:p>
        </p:txBody>
      </p:sp>
    </p:spTree>
    <p:extLst>
      <p:ext uri="{BB962C8B-B14F-4D97-AF65-F5344CB8AC3E}">
        <p14:creationId xmlns:p14="http://schemas.microsoft.com/office/powerpoint/2010/main" val="3010139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68F573-85E0-DB4B-85E7-D0A328F2C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Responding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4054F53-0805-4DF8-8A3B-F4C840C6F4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817002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9469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DE492E-A010-7B43-B30B-1982F47AC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US" dirty="0"/>
              <a:t>Text Connections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9144"/>
          </a:xfrm>
          <a:prstGeom prst="rect">
            <a:avLst/>
          </a:prstGeom>
          <a:solidFill>
            <a:schemeClr val="tx1">
              <a:lumMod val="65000"/>
              <a:lumOff val="35000"/>
              <a:alpha val="30000"/>
            </a:schemeClr>
          </a:solidFill>
          <a:ln w="9525">
            <a:solidFill>
              <a:schemeClr val="tx1">
                <a:lumMod val="65000"/>
                <a:lumOff val="35000"/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A5C4D31-490A-4B44-9BF3-95C17FD318A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948893"/>
              </p:ext>
            </p:extLst>
          </p:nvPr>
        </p:nvGraphicFramePr>
        <p:xfrm>
          <a:off x="838200" y="1926266"/>
          <a:ext cx="10515600" cy="43575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9078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5416EBC-B41E-4F8A-BE9F-07301B682C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FF79527-C7F1-4E06-8126-A8E8C5FEBF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AB4B70-1002-9E45-9558-3C6E05670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19072"/>
            <a:ext cx="3103427" cy="3520440"/>
          </a:xfrm>
        </p:spPr>
        <p:txBody>
          <a:bodyPr anchor="t">
            <a:normAutofit/>
          </a:bodyPr>
          <a:lstStyle/>
          <a:p>
            <a:r>
              <a:rPr lang="en-US" sz="3600"/>
              <a:t>Text to Self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5986208-8A53-4E92-9197-6B57BCCB2F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D50A42F-053C-408B-AA44-09C037DF72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889971"/>
              </p:ext>
            </p:extLst>
          </p:nvPr>
        </p:nvGraphicFramePr>
        <p:xfrm>
          <a:off x="4727448" y="640080"/>
          <a:ext cx="6967728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08159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C9A9DA9-7DC8-488B-A882-123947B0F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57F6BDD4-E066-4008-8011-6CC31AEB4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3857" y="633619"/>
            <a:ext cx="6838569" cy="5495925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8CF56C-EE3A-7F48-BB4B-E7B37B8DC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9510" y="978619"/>
            <a:ext cx="5991244" cy="1106424"/>
          </a:xfrm>
        </p:spPr>
        <p:txBody>
          <a:bodyPr>
            <a:normAutofit/>
          </a:bodyPr>
          <a:lstStyle/>
          <a:p>
            <a:r>
              <a:rPr lang="en-US" sz="3200"/>
              <a:t>Text to Text</a:t>
            </a:r>
          </a:p>
        </p:txBody>
      </p:sp>
      <p:pic>
        <p:nvPicPr>
          <p:cNvPr id="7" name="Picture 6" descr="A picture containing text, indoor, wall, cat&#10;&#10;Description automatically generated">
            <a:extLst>
              <a:ext uri="{FF2B5EF4-FFF2-40B4-BE49-F238E27FC236}">
                <a16:creationId xmlns:a16="http://schemas.microsoft.com/office/drawing/2014/main" id="{05AF5E07-F8DA-444D-99FD-FA3E35D03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528" y="689610"/>
            <a:ext cx="4033647" cy="5378196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711A8FB-68FC-45FC-B01E-38F809E2D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79848" y="1171300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A865FE3-5FC9-4049-87CF-30019C46C0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67859" y="2093976"/>
            <a:ext cx="5846683" cy="914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FB274C-E089-1F48-8101-38DFD87F2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6861" y="2252870"/>
            <a:ext cx="5993892" cy="3560251"/>
          </a:xfrm>
        </p:spPr>
        <p:txBody>
          <a:bodyPr>
            <a:normAutofit/>
          </a:bodyPr>
          <a:lstStyle/>
          <a:p>
            <a:r>
              <a:rPr lang="en-US" sz="1800"/>
              <a:t>These are connections that occur when you make connections between the text you selected and the other texts we are reading. </a:t>
            </a:r>
          </a:p>
          <a:p>
            <a:r>
              <a:rPr lang="en-US" sz="1800"/>
              <a:t>To make a text to text connection asks you to explain how two (or more) texts are in conversation with each other, and/or how they are building on each other. </a:t>
            </a:r>
          </a:p>
          <a:p>
            <a:r>
              <a:rPr lang="en-US" sz="1800"/>
              <a:t>When you make these in your academic work, it’s extra important to cite the sources that you are referencing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86604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42514-327F-E54B-A883-2FD162E9A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Text to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BA305-5FDC-F04C-A939-5C9818B9E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are connections that occur when you make connections between the text and the world as you know it. </a:t>
            </a:r>
          </a:p>
          <a:p>
            <a:r>
              <a:rPr lang="en-US" dirty="0"/>
              <a:t>Ask yourself, how does a text inform your understanding of current or historic events? </a:t>
            </a:r>
          </a:p>
          <a:p>
            <a:r>
              <a:rPr lang="en-US" dirty="0"/>
              <a:t>Example from our reading: </a:t>
            </a:r>
          </a:p>
          <a:p>
            <a:pPr lvl="1"/>
            <a:r>
              <a:rPr lang="en-US" dirty="0"/>
              <a:t>How does the texts we’ve read help you understand global issues about identity, race, and culture in education?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30324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E3423"/>
      </a:dk2>
      <a:lt2>
        <a:srgbClr val="E2E7E8"/>
      </a:lt2>
      <a:accent1>
        <a:srgbClr val="DA8F7A"/>
      </a:accent1>
      <a:accent2>
        <a:srgbClr val="C59D55"/>
      </a:accent2>
      <a:accent3>
        <a:srgbClr val="A2A661"/>
      </a:accent3>
      <a:accent4>
        <a:srgbClr val="84B053"/>
      </a:accent4>
      <a:accent5>
        <a:srgbClr val="67B45D"/>
      </a:accent5>
      <a:accent6>
        <a:srgbClr val="55B472"/>
      </a:accent6>
      <a:hlink>
        <a:srgbClr val="5C8B98"/>
      </a:hlink>
      <a:folHlink>
        <a:srgbClr val="7F7F7F"/>
      </a:folHlink>
    </a:clrScheme>
    <a:fontScheme name="Avenir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8760</TotalTime>
  <Words>638</Words>
  <Application>Microsoft Macintosh PowerPoint</Application>
  <PresentationFormat>Widescreen</PresentationFormat>
  <Paragraphs>62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Neue Haas Grotesk Text Pro</vt:lpstr>
      <vt:lpstr>AccentBoxVTI</vt:lpstr>
      <vt:lpstr>RDG 1300_P07</vt:lpstr>
      <vt:lpstr>Agenda</vt:lpstr>
      <vt:lpstr>Academic Discussions Wrap-Up</vt:lpstr>
      <vt:lpstr>Guidelines for Academic Discussions</vt:lpstr>
      <vt:lpstr>Responding</vt:lpstr>
      <vt:lpstr>Text Connections </vt:lpstr>
      <vt:lpstr>Text to Self </vt:lpstr>
      <vt:lpstr>Text to Text</vt:lpstr>
      <vt:lpstr>Text to World</vt:lpstr>
      <vt:lpstr>Reading Log #3 (rewind)</vt:lpstr>
      <vt:lpstr>Previewing Reading Log #4</vt:lpstr>
      <vt:lpstr>The Metacognitive Awareness of Reading Strategies Inventory (MARSI)</vt:lpstr>
      <vt:lpstr>For Next Time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Dyer, James M</dc:creator>
  <cp:lastModifiedBy>Dyer, James M</cp:lastModifiedBy>
  <cp:revision>16</cp:revision>
  <dcterms:created xsi:type="dcterms:W3CDTF">2021-08-23T04:03:15Z</dcterms:created>
  <dcterms:modified xsi:type="dcterms:W3CDTF">2021-09-07T17:27:21Z</dcterms:modified>
</cp:coreProperties>
</file>