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16"/>
  </p:notesMasterIdLst>
  <p:sldIdLst>
    <p:sldId id="256" r:id="rId2"/>
    <p:sldId id="257" r:id="rId3"/>
    <p:sldId id="285" r:id="rId4"/>
    <p:sldId id="288" r:id="rId5"/>
    <p:sldId id="289" r:id="rId6"/>
    <p:sldId id="290" r:id="rId7"/>
    <p:sldId id="292" r:id="rId8"/>
    <p:sldId id="291" r:id="rId9"/>
    <p:sldId id="293" r:id="rId10"/>
    <p:sldId id="294" r:id="rId11"/>
    <p:sldId id="295" r:id="rId12"/>
    <p:sldId id="287" r:id="rId13"/>
    <p:sldId id="296"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78"/>
    <p:restoredTop sz="83944"/>
  </p:normalViewPr>
  <p:slideViewPr>
    <p:cSldViewPr snapToGrid="0" snapToObjects="1">
      <p:cViewPr varScale="1">
        <p:scale>
          <a:sx n="102" d="100"/>
          <a:sy n="102" d="100"/>
        </p:scale>
        <p:origin x="928" y="192"/>
      </p:cViewPr>
      <p:guideLst/>
    </p:cSldViewPr>
  </p:slideViewPr>
  <p:notesTextViewPr>
    <p:cViewPr>
      <p:scale>
        <a:sx n="140" d="100"/>
        <a:sy n="14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EDBA6D-754D-4C2C-B71A-29012D562810}"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77FBE87B-16B1-4EB5-B144-C3B40E91F8C9}">
      <dgm:prSet/>
      <dgm:spPr/>
      <dgm:t>
        <a:bodyPr/>
        <a:lstStyle/>
        <a:p>
          <a:r>
            <a:rPr lang="en-US" dirty="0"/>
            <a:t>Community Guidelines for Academic Discussions</a:t>
          </a:r>
        </a:p>
      </dgm:t>
    </dgm:pt>
    <dgm:pt modelId="{5773ECB1-E69D-403E-8557-58605EC2631D}" type="parTrans" cxnId="{120FA923-44C3-45D8-BCD7-C7F7378CF5A5}">
      <dgm:prSet/>
      <dgm:spPr/>
      <dgm:t>
        <a:bodyPr/>
        <a:lstStyle/>
        <a:p>
          <a:endParaRPr lang="en-US"/>
        </a:p>
      </dgm:t>
    </dgm:pt>
    <dgm:pt modelId="{2A46AB7A-6A26-46CC-B863-886938A6547D}" type="sibTrans" cxnId="{120FA923-44C3-45D8-BCD7-C7F7378CF5A5}">
      <dgm:prSet/>
      <dgm:spPr/>
      <dgm:t>
        <a:bodyPr/>
        <a:lstStyle/>
        <a:p>
          <a:endParaRPr lang="en-US"/>
        </a:p>
      </dgm:t>
    </dgm:pt>
    <dgm:pt modelId="{08CBADFB-123F-481D-B717-A5EFD2C0CE33}">
      <dgm:prSet/>
      <dgm:spPr/>
      <dgm:t>
        <a:bodyPr/>
        <a:lstStyle/>
        <a:p>
          <a:r>
            <a:rPr lang="en-US" dirty="0"/>
            <a:t>Unpacking the Young and Coates</a:t>
          </a:r>
        </a:p>
      </dgm:t>
    </dgm:pt>
    <dgm:pt modelId="{1298A981-7EC4-4145-B6A2-D07CB55EAFCB}" type="parTrans" cxnId="{1BE888BA-4FF6-4581-8487-0DE8406A56B5}">
      <dgm:prSet/>
      <dgm:spPr/>
      <dgm:t>
        <a:bodyPr/>
        <a:lstStyle/>
        <a:p>
          <a:endParaRPr lang="en-US"/>
        </a:p>
      </dgm:t>
    </dgm:pt>
    <dgm:pt modelId="{147B8EA0-38CB-4935-AE3E-264107C4CEAC}" type="sibTrans" cxnId="{1BE888BA-4FF6-4581-8487-0DE8406A56B5}">
      <dgm:prSet/>
      <dgm:spPr/>
      <dgm:t>
        <a:bodyPr/>
        <a:lstStyle/>
        <a:p>
          <a:endParaRPr lang="en-US"/>
        </a:p>
      </dgm:t>
    </dgm:pt>
    <dgm:pt modelId="{E819BEE2-7700-4F98-A97E-9006A25D21C9}">
      <dgm:prSet/>
      <dgm:spPr/>
      <dgm:t>
        <a:bodyPr/>
        <a:lstStyle/>
        <a:p>
          <a:r>
            <a:rPr lang="en-US"/>
            <a:t>Making Text Connections - Venus Williams Gender Pay Gaps</a:t>
          </a:r>
          <a:endParaRPr lang="en-US" dirty="0"/>
        </a:p>
      </dgm:t>
    </dgm:pt>
    <dgm:pt modelId="{7B0BAD13-553B-41F5-B1E6-7BC93C95E92D}" type="parTrans" cxnId="{D156D89B-E8AF-48E7-929B-647ED5A0C1A8}">
      <dgm:prSet/>
      <dgm:spPr/>
      <dgm:t>
        <a:bodyPr/>
        <a:lstStyle/>
        <a:p>
          <a:endParaRPr lang="en-US"/>
        </a:p>
      </dgm:t>
    </dgm:pt>
    <dgm:pt modelId="{39E39840-07B6-4C0A-914A-AE955CCA2C67}" type="sibTrans" cxnId="{D156D89B-E8AF-48E7-929B-647ED5A0C1A8}">
      <dgm:prSet/>
      <dgm:spPr/>
      <dgm:t>
        <a:bodyPr/>
        <a:lstStyle/>
        <a:p>
          <a:endParaRPr lang="en-US"/>
        </a:p>
      </dgm:t>
    </dgm:pt>
    <dgm:pt modelId="{A87FC291-5F18-A246-B53E-31A3F9CCD449}">
      <dgm:prSet/>
      <dgm:spPr/>
      <dgm:t>
        <a:bodyPr/>
        <a:lstStyle/>
        <a:p>
          <a:r>
            <a:rPr lang="en-US" dirty="0"/>
            <a:t>Taking the MARSI</a:t>
          </a:r>
        </a:p>
      </dgm:t>
    </dgm:pt>
    <dgm:pt modelId="{CF946F39-4C01-0247-BCB4-FBC68E5F3147}" type="sibTrans" cxnId="{4B98FEA3-63A6-474A-9333-E6893E715917}">
      <dgm:prSet/>
      <dgm:spPr/>
      <dgm:t>
        <a:bodyPr/>
        <a:lstStyle/>
        <a:p>
          <a:endParaRPr lang="en-US"/>
        </a:p>
      </dgm:t>
    </dgm:pt>
    <dgm:pt modelId="{A8BE8D99-1AB3-144E-9CCB-BB038DCDF5C7}" type="parTrans" cxnId="{4B98FEA3-63A6-474A-9333-E6893E715917}">
      <dgm:prSet/>
      <dgm:spPr/>
      <dgm:t>
        <a:bodyPr/>
        <a:lstStyle/>
        <a:p>
          <a:endParaRPr lang="en-US"/>
        </a:p>
      </dgm:t>
    </dgm:pt>
    <dgm:pt modelId="{4A920D5F-992E-F543-92CF-D36ACF335151}" type="pres">
      <dgm:prSet presAssocID="{E4EDBA6D-754D-4C2C-B71A-29012D562810}" presName="outerComposite" presStyleCnt="0">
        <dgm:presLayoutVars>
          <dgm:chMax val="5"/>
          <dgm:dir/>
          <dgm:resizeHandles val="exact"/>
        </dgm:presLayoutVars>
      </dgm:prSet>
      <dgm:spPr/>
    </dgm:pt>
    <dgm:pt modelId="{75BE58F3-75AB-9248-8997-1D4AC05D6042}" type="pres">
      <dgm:prSet presAssocID="{E4EDBA6D-754D-4C2C-B71A-29012D562810}" presName="dummyMaxCanvas" presStyleCnt="0">
        <dgm:presLayoutVars/>
      </dgm:prSet>
      <dgm:spPr/>
    </dgm:pt>
    <dgm:pt modelId="{7C180AB4-1D51-2F4F-822E-3DDE73FB426C}" type="pres">
      <dgm:prSet presAssocID="{E4EDBA6D-754D-4C2C-B71A-29012D562810}" presName="FourNodes_1" presStyleLbl="node1" presStyleIdx="0" presStyleCnt="4">
        <dgm:presLayoutVars>
          <dgm:bulletEnabled val="1"/>
        </dgm:presLayoutVars>
      </dgm:prSet>
      <dgm:spPr/>
    </dgm:pt>
    <dgm:pt modelId="{33B1716C-7DEE-9C48-A98D-5AF84709A67C}" type="pres">
      <dgm:prSet presAssocID="{E4EDBA6D-754D-4C2C-B71A-29012D562810}" presName="FourNodes_2" presStyleLbl="node1" presStyleIdx="1" presStyleCnt="4">
        <dgm:presLayoutVars>
          <dgm:bulletEnabled val="1"/>
        </dgm:presLayoutVars>
      </dgm:prSet>
      <dgm:spPr/>
    </dgm:pt>
    <dgm:pt modelId="{806AEA10-9CFC-4846-9A58-F7734BAAB197}" type="pres">
      <dgm:prSet presAssocID="{E4EDBA6D-754D-4C2C-B71A-29012D562810}" presName="FourNodes_3" presStyleLbl="node1" presStyleIdx="2" presStyleCnt="4">
        <dgm:presLayoutVars>
          <dgm:bulletEnabled val="1"/>
        </dgm:presLayoutVars>
      </dgm:prSet>
      <dgm:spPr/>
    </dgm:pt>
    <dgm:pt modelId="{688971BC-CFEE-3249-8993-BBBF2D3F74B7}" type="pres">
      <dgm:prSet presAssocID="{E4EDBA6D-754D-4C2C-B71A-29012D562810}" presName="FourNodes_4" presStyleLbl="node1" presStyleIdx="3" presStyleCnt="4">
        <dgm:presLayoutVars>
          <dgm:bulletEnabled val="1"/>
        </dgm:presLayoutVars>
      </dgm:prSet>
      <dgm:spPr/>
    </dgm:pt>
    <dgm:pt modelId="{3A01D142-4F77-2A4F-8BE1-86DA035027C5}" type="pres">
      <dgm:prSet presAssocID="{E4EDBA6D-754D-4C2C-B71A-29012D562810}" presName="FourConn_1-2" presStyleLbl="fgAccFollowNode1" presStyleIdx="0" presStyleCnt="3">
        <dgm:presLayoutVars>
          <dgm:bulletEnabled val="1"/>
        </dgm:presLayoutVars>
      </dgm:prSet>
      <dgm:spPr/>
    </dgm:pt>
    <dgm:pt modelId="{7C87A64E-EF83-0046-949A-243ACE635035}" type="pres">
      <dgm:prSet presAssocID="{E4EDBA6D-754D-4C2C-B71A-29012D562810}" presName="FourConn_2-3" presStyleLbl="fgAccFollowNode1" presStyleIdx="1" presStyleCnt="3">
        <dgm:presLayoutVars>
          <dgm:bulletEnabled val="1"/>
        </dgm:presLayoutVars>
      </dgm:prSet>
      <dgm:spPr/>
    </dgm:pt>
    <dgm:pt modelId="{C8487689-DACC-F14B-BFED-5D0815BA92A4}" type="pres">
      <dgm:prSet presAssocID="{E4EDBA6D-754D-4C2C-B71A-29012D562810}" presName="FourConn_3-4" presStyleLbl="fgAccFollowNode1" presStyleIdx="2" presStyleCnt="3">
        <dgm:presLayoutVars>
          <dgm:bulletEnabled val="1"/>
        </dgm:presLayoutVars>
      </dgm:prSet>
      <dgm:spPr/>
    </dgm:pt>
    <dgm:pt modelId="{ECA9A945-0B32-1249-B281-8FC55CEE9AE6}" type="pres">
      <dgm:prSet presAssocID="{E4EDBA6D-754D-4C2C-B71A-29012D562810}" presName="FourNodes_1_text" presStyleLbl="node1" presStyleIdx="3" presStyleCnt="4">
        <dgm:presLayoutVars>
          <dgm:bulletEnabled val="1"/>
        </dgm:presLayoutVars>
      </dgm:prSet>
      <dgm:spPr/>
    </dgm:pt>
    <dgm:pt modelId="{C307FB46-A3FB-F94A-AF20-EB49D4D88578}" type="pres">
      <dgm:prSet presAssocID="{E4EDBA6D-754D-4C2C-B71A-29012D562810}" presName="FourNodes_2_text" presStyleLbl="node1" presStyleIdx="3" presStyleCnt="4">
        <dgm:presLayoutVars>
          <dgm:bulletEnabled val="1"/>
        </dgm:presLayoutVars>
      </dgm:prSet>
      <dgm:spPr/>
    </dgm:pt>
    <dgm:pt modelId="{CF9CEEE1-C39E-2A4F-81B0-5264B4F42C59}" type="pres">
      <dgm:prSet presAssocID="{E4EDBA6D-754D-4C2C-B71A-29012D562810}" presName="FourNodes_3_text" presStyleLbl="node1" presStyleIdx="3" presStyleCnt="4">
        <dgm:presLayoutVars>
          <dgm:bulletEnabled val="1"/>
        </dgm:presLayoutVars>
      </dgm:prSet>
      <dgm:spPr/>
    </dgm:pt>
    <dgm:pt modelId="{5C432307-1A12-9B42-AB4F-10877791E0BD}" type="pres">
      <dgm:prSet presAssocID="{E4EDBA6D-754D-4C2C-B71A-29012D562810}" presName="FourNodes_4_text" presStyleLbl="node1" presStyleIdx="3" presStyleCnt="4">
        <dgm:presLayoutVars>
          <dgm:bulletEnabled val="1"/>
        </dgm:presLayoutVars>
      </dgm:prSet>
      <dgm:spPr/>
    </dgm:pt>
  </dgm:ptLst>
  <dgm:cxnLst>
    <dgm:cxn modelId="{7451390C-62FC-D347-8A22-30750962289D}" type="presOf" srcId="{2A46AB7A-6A26-46CC-B863-886938A6547D}" destId="{3A01D142-4F77-2A4F-8BE1-86DA035027C5}" srcOrd="0" destOrd="0" presId="urn:microsoft.com/office/officeart/2005/8/layout/vProcess5"/>
    <dgm:cxn modelId="{0CE3DC1B-EB7C-A44E-98C3-FEF54F36A7CF}" type="presOf" srcId="{77FBE87B-16B1-4EB5-B144-C3B40E91F8C9}" destId="{ECA9A945-0B32-1249-B281-8FC55CEE9AE6}" srcOrd="1" destOrd="0" presId="urn:microsoft.com/office/officeart/2005/8/layout/vProcess5"/>
    <dgm:cxn modelId="{A8459E21-F96D-F846-B4DF-5CF189873504}" type="presOf" srcId="{E819BEE2-7700-4F98-A97E-9006A25D21C9}" destId="{806AEA10-9CFC-4846-9A58-F7734BAAB197}" srcOrd="0" destOrd="0" presId="urn:microsoft.com/office/officeart/2005/8/layout/vProcess5"/>
    <dgm:cxn modelId="{2CDE5E23-A4C6-0347-B5DB-03EC73EC32D9}" type="presOf" srcId="{A87FC291-5F18-A246-B53E-31A3F9CCD449}" destId="{5C432307-1A12-9B42-AB4F-10877791E0BD}" srcOrd="1" destOrd="0" presId="urn:microsoft.com/office/officeart/2005/8/layout/vProcess5"/>
    <dgm:cxn modelId="{120FA923-44C3-45D8-BCD7-C7F7378CF5A5}" srcId="{E4EDBA6D-754D-4C2C-B71A-29012D562810}" destId="{77FBE87B-16B1-4EB5-B144-C3B40E91F8C9}" srcOrd="0" destOrd="0" parTransId="{5773ECB1-E69D-403E-8557-58605EC2631D}" sibTransId="{2A46AB7A-6A26-46CC-B863-886938A6547D}"/>
    <dgm:cxn modelId="{D54B062B-7308-5D44-BAA5-86EED2DFE8ED}" type="presOf" srcId="{39E39840-07B6-4C0A-914A-AE955CCA2C67}" destId="{C8487689-DACC-F14B-BFED-5D0815BA92A4}" srcOrd="0" destOrd="0" presId="urn:microsoft.com/office/officeart/2005/8/layout/vProcess5"/>
    <dgm:cxn modelId="{09ECA032-8B38-7946-B137-1498BB2BBED7}" type="presOf" srcId="{E819BEE2-7700-4F98-A97E-9006A25D21C9}" destId="{CF9CEEE1-C39E-2A4F-81B0-5264B4F42C59}" srcOrd="1" destOrd="0" presId="urn:microsoft.com/office/officeart/2005/8/layout/vProcess5"/>
    <dgm:cxn modelId="{D62FC842-453E-3A43-806E-F8322B29173B}" type="presOf" srcId="{08CBADFB-123F-481D-B717-A5EFD2C0CE33}" destId="{33B1716C-7DEE-9C48-A98D-5AF84709A67C}" srcOrd="0" destOrd="0" presId="urn:microsoft.com/office/officeart/2005/8/layout/vProcess5"/>
    <dgm:cxn modelId="{96882772-B1F5-CE43-A2A8-28AD65CAB0E0}" type="presOf" srcId="{08CBADFB-123F-481D-B717-A5EFD2C0CE33}" destId="{C307FB46-A3FB-F94A-AF20-EB49D4D88578}" srcOrd="1" destOrd="0" presId="urn:microsoft.com/office/officeart/2005/8/layout/vProcess5"/>
    <dgm:cxn modelId="{2699BF77-8797-7548-A9A2-B100B4E26888}" type="presOf" srcId="{A87FC291-5F18-A246-B53E-31A3F9CCD449}" destId="{688971BC-CFEE-3249-8993-BBBF2D3F74B7}" srcOrd="0" destOrd="0" presId="urn:microsoft.com/office/officeart/2005/8/layout/vProcess5"/>
    <dgm:cxn modelId="{18808298-89CD-5948-9F29-8657FA5D463F}" type="presOf" srcId="{E4EDBA6D-754D-4C2C-B71A-29012D562810}" destId="{4A920D5F-992E-F543-92CF-D36ACF335151}" srcOrd="0" destOrd="0" presId="urn:microsoft.com/office/officeart/2005/8/layout/vProcess5"/>
    <dgm:cxn modelId="{E6D1B899-FB8D-9540-B53E-8BC4997BD9A0}" type="presOf" srcId="{77FBE87B-16B1-4EB5-B144-C3B40E91F8C9}" destId="{7C180AB4-1D51-2F4F-822E-3DDE73FB426C}" srcOrd="0" destOrd="0" presId="urn:microsoft.com/office/officeart/2005/8/layout/vProcess5"/>
    <dgm:cxn modelId="{D156D89B-E8AF-48E7-929B-647ED5A0C1A8}" srcId="{E4EDBA6D-754D-4C2C-B71A-29012D562810}" destId="{E819BEE2-7700-4F98-A97E-9006A25D21C9}" srcOrd="2" destOrd="0" parTransId="{7B0BAD13-553B-41F5-B1E6-7BC93C95E92D}" sibTransId="{39E39840-07B6-4C0A-914A-AE955CCA2C67}"/>
    <dgm:cxn modelId="{4B98FEA3-63A6-474A-9333-E6893E715917}" srcId="{E4EDBA6D-754D-4C2C-B71A-29012D562810}" destId="{A87FC291-5F18-A246-B53E-31A3F9CCD449}" srcOrd="3" destOrd="0" parTransId="{A8BE8D99-1AB3-144E-9CCB-BB038DCDF5C7}" sibTransId="{CF946F39-4C01-0247-BCB4-FBC68E5F3147}"/>
    <dgm:cxn modelId="{1BE888BA-4FF6-4581-8487-0DE8406A56B5}" srcId="{E4EDBA6D-754D-4C2C-B71A-29012D562810}" destId="{08CBADFB-123F-481D-B717-A5EFD2C0CE33}" srcOrd="1" destOrd="0" parTransId="{1298A981-7EC4-4145-B6A2-D07CB55EAFCB}" sibTransId="{147B8EA0-38CB-4935-AE3E-264107C4CEAC}"/>
    <dgm:cxn modelId="{1E97E6EB-5EED-084C-BBDC-4E5723D18621}" type="presOf" srcId="{147B8EA0-38CB-4935-AE3E-264107C4CEAC}" destId="{7C87A64E-EF83-0046-949A-243ACE635035}" srcOrd="0" destOrd="0" presId="urn:microsoft.com/office/officeart/2005/8/layout/vProcess5"/>
    <dgm:cxn modelId="{F422E202-6D86-F34A-AA48-DB107EE55FAA}" type="presParOf" srcId="{4A920D5F-992E-F543-92CF-D36ACF335151}" destId="{75BE58F3-75AB-9248-8997-1D4AC05D6042}" srcOrd="0" destOrd="0" presId="urn:microsoft.com/office/officeart/2005/8/layout/vProcess5"/>
    <dgm:cxn modelId="{85B6F266-8E9E-0A40-B474-53B35D3E1AFF}" type="presParOf" srcId="{4A920D5F-992E-F543-92CF-D36ACF335151}" destId="{7C180AB4-1D51-2F4F-822E-3DDE73FB426C}" srcOrd="1" destOrd="0" presId="urn:microsoft.com/office/officeart/2005/8/layout/vProcess5"/>
    <dgm:cxn modelId="{0E3178B2-CBBA-4745-9469-04F2CF4C7408}" type="presParOf" srcId="{4A920D5F-992E-F543-92CF-D36ACF335151}" destId="{33B1716C-7DEE-9C48-A98D-5AF84709A67C}" srcOrd="2" destOrd="0" presId="urn:microsoft.com/office/officeart/2005/8/layout/vProcess5"/>
    <dgm:cxn modelId="{13B8C315-5D7D-6240-BBE2-A4045F63B072}" type="presParOf" srcId="{4A920D5F-992E-F543-92CF-D36ACF335151}" destId="{806AEA10-9CFC-4846-9A58-F7734BAAB197}" srcOrd="3" destOrd="0" presId="urn:microsoft.com/office/officeart/2005/8/layout/vProcess5"/>
    <dgm:cxn modelId="{0429AD85-E140-134F-9E12-88030A8A83CE}" type="presParOf" srcId="{4A920D5F-992E-F543-92CF-D36ACF335151}" destId="{688971BC-CFEE-3249-8993-BBBF2D3F74B7}" srcOrd="4" destOrd="0" presId="urn:microsoft.com/office/officeart/2005/8/layout/vProcess5"/>
    <dgm:cxn modelId="{466D9C85-00EE-AC43-91AF-7E6505B209D2}" type="presParOf" srcId="{4A920D5F-992E-F543-92CF-D36ACF335151}" destId="{3A01D142-4F77-2A4F-8BE1-86DA035027C5}" srcOrd="5" destOrd="0" presId="urn:microsoft.com/office/officeart/2005/8/layout/vProcess5"/>
    <dgm:cxn modelId="{70DC9A16-F0EC-5A4B-B3FA-F071085B1C07}" type="presParOf" srcId="{4A920D5F-992E-F543-92CF-D36ACF335151}" destId="{7C87A64E-EF83-0046-949A-243ACE635035}" srcOrd="6" destOrd="0" presId="urn:microsoft.com/office/officeart/2005/8/layout/vProcess5"/>
    <dgm:cxn modelId="{732B7FAC-4C8F-D142-B1B2-5288A30D172C}" type="presParOf" srcId="{4A920D5F-992E-F543-92CF-D36ACF335151}" destId="{C8487689-DACC-F14B-BFED-5D0815BA92A4}" srcOrd="7" destOrd="0" presId="urn:microsoft.com/office/officeart/2005/8/layout/vProcess5"/>
    <dgm:cxn modelId="{8BFB9488-B625-BA45-9795-F0F100BE6623}" type="presParOf" srcId="{4A920D5F-992E-F543-92CF-D36ACF335151}" destId="{ECA9A945-0B32-1249-B281-8FC55CEE9AE6}" srcOrd="8" destOrd="0" presId="urn:microsoft.com/office/officeart/2005/8/layout/vProcess5"/>
    <dgm:cxn modelId="{0373752A-13D0-D94E-ABF0-45F4D0DA3437}" type="presParOf" srcId="{4A920D5F-992E-F543-92CF-D36ACF335151}" destId="{C307FB46-A3FB-F94A-AF20-EB49D4D88578}" srcOrd="9" destOrd="0" presId="urn:microsoft.com/office/officeart/2005/8/layout/vProcess5"/>
    <dgm:cxn modelId="{7DA0D9E1-8319-7940-BE7A-DC159F18F667}" type="presParOf" srcId="{4A920D5F-992E-F543-92CF-D36ACF335151}" destId="{CF9CEEE1-C39E-2A4F-81B0-5264B4F42C59}" srcOrd="10" destOrd="0" presId="urn:microsoft.com/office/officeart/2005/8/layout/vProcess5"/>
    <dgm:cxn modelId="{5CD7AC8B-D0D7-F44E-B4E9-FA62063B5D8C}" type="presParOf" srcId="{4A920D5F-992E-F543-92CF-D36ACF335151}" destId="{5C432307-1A12-9B42-AB4F-10877791E0BD}"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80AB4-1D51-2F4F-822E-3DDE73FB426C}">
      <dsp:nvSpPr>
        <dsp:cNvPr id="0" name=""/>
        <dsp:cNvSpPr/>
      </dsp:nvSpPr>
      <dsp:spPr>
        <a:xfrm>
          <a:off x="0" y="0"/>
          <a:ext cx="5449823" cy="121907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Community Guidelines for Academic Discussions</a:t>
          </a:r>
        </a:p>
      </dsp:txBody>
      <dsp:txXfrm>
        <a:off x="35706" y="35706"/>
        <a:ext cx="4031330" cy="1147666"/>
      </dsp:txXfrm>
    </dsp:sp>
    <dsp:sp modelId="{33B1716C-7DEE-9C48-A98D-5AF84709A67C}">
      <dsp:nvSpPr>
        <dsp:cNvPr id="0" name=""/>
        <dsp:cNvSpPr/>
      </dsp:nvSpPr>
      <dsp:spPr>
        <a:xfrm>
          <a:off x="456422" y="1440728"/>
          <a:ext cx="5449823" cy="1219078"/>
        </a:xfrm>
        <a:prstGeom prst="roundRect">
          <a:avLst>
            <a:gd name="adj" fmla="val 10000"/>
          </a:avLst>
        </a:prstGeom>
        <a:solidFill>
          <a:schemeClr val="accent2">
            <a:hueOff val="498143"/>
            <a:satOff val="-7063"/>
            <a:lumOff val="-12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Unpacking the Young and Coates</a:t>
          </a:r>
        </a:p>
      </dsp:txBody>
      <dsp:txXfrm>
        <a:off x="492128" y="1476434"/>
        <a:ext cx="4129588" cy="1147666"/>
      </dsp:txXfrm>
    </dsp:sp>
    <dsp:sp modelId="{806AEA10-9CFC-4846-9A58-F7734BAAB197}">
      <dsp:nvSpPr>
        <dsp:cNvPr id="0" name=""/>
        <dsp:cNvSpPr/>
      </dsp:nvSpPr>
      <dsp:spPr>
        <a:xfrm>
          <a:off x="906033" y="2881457"/>
          <a:ext cx="5449823" cy="1219078"/>
        </a:xfrm>
        <a:prstGeom prst="roundRect">
          <a:avLst>
            <a:gd name="adj" fmla="val 10000"/>
          </a:avLst>
        </a:prstGeom>
        <a:solidFill>
          <a:schemeClr val="accent2">
            <a:hueOff val="996287"/>
            <a:satOff val="-14125"/>
            <a:lumOff val="-24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Making Text Connections - Venus Williams Gender Pay Gaps</a:t>
          </a:r>
          <a:endParaRPr lang="en-US" sz="2300" kern="1200" dirty="0"/>
        </a:p>
      </dsp:txBody>
      <dsp:txXfrm>
        <a:off x="941739" y="2917163"/>
        <a:ext cx="4136400" cy="1147666"/>
      </dsp:txXfrm>
    </dsp:sp>
    <dsp:sp modelId="{688971BC-CFEE-3249-8993-BBBF2D3F74B7}">
      <dsp:nvSpPr>
        <dsp:cNvPr id="0" name=""/>
        <dsp:cNvSpPr/>
      </dsp:nvSpPr>
      <dsp:spPr>
        <a:xfrm>
          <a:off x="1362456" y="4322185"/>
          <a:ext cx="5449823" cy="1219078"/>
        </a:xfrm>
        <a:prstGeom prst="roundRect">
          <a:avLst>
            <a:gd name="adj" fmla="val 10000"/>
          </a:avLst>
        </a:prstGeom>
        <a:solidFill>
          <a:schemeClr val="accent2">
            <a:hueOff val="1494430"/>
            <a:satOff val="-21188"/>
            <a:lumOff val="-3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Taking the MARSI</a:t>
          </a:r>
        </a:p>
      </dsp:txBody>
      <dsp:txXfrm>
        <a:off x="1398162" y="4357891"/>
        <a:ext cx="4129588" cy="1147666"/>
      </dsp:txXfrm>
    </dsp:sp>
    <dsp:sp modelId="{3A01D142-4F77-2A4F-8BE1-86DA035027C5}">
      <dsp:nvSpPr>
        <dsp:cNvPr id="0" name=""/>
        <dsp:cNvSpPr/>
      </dsp:nvSpPr>
      <dsp:spPr>
        <a:xfrm>
          <a:off x="4657423" y="933702"/>
          <a:ext cx="792400" cy="79240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835713" y="933702"/>
        <a:ext cx="435820" cy="596281"/>
      </dsp:txXfrm>
    </dsp:sp>
    <dsp:sp modelId="{7C87A64E-EF83-0046-949A-243ACE635035}">
      <dsp:nvSpPr>
        <dsp:cNvPr id="0" name=""/>
        <dsp:cNvSpPr/>
      </dsp:nvSpPr>
      <dsp:spPr>
        <a:xfrm>
          <a:off x="5113846" y="2374431"/>
          <a:ext cx="792400" cy="792400"/>
        </a:xfrm>
        <a:prstGeom prst="downArrow">
          <a:avLst>
            <a:gd name="adj1" fmla="val 55000"/>
            <a:gd name="adj2" fmla="val 45000"/>
          </a:avLst>
        </a:prstGeom>
        <a:solidFill>
          <a:schemeClr val="accent2">
            <a:tint val="40000"/>
            <a:alpha val="90000"/>
            <a:hueOff val="950486"/>
            <a:satOff val="-9116"/>
            <a:lumOff val="-731"/>
            <a:alphaOff val="0"/>
          </a:schemeClr>
        </a:solidFill>
        <a:ln w="12700" cap="flat" cmpd="sng" algn="ctr">
          <a:solidFill>
            <a:schemeClr val="accent2">
              <a:tint val="40000"/>
              <a:alpha val="90000"/>
              <a:hueOff val="950486"/>
              <a:satOff val="-9116"/>
              <a:lumOff val="-73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292136" y="2374431"/>
        <a:ext cx="435820" cy="596281"/>
      </dsp:txXfrm>
    </dsp:sp>
    <dsp:sp modelId="{C8487689-DACC-F14B-BFED-5D0815BA92A4}">
      <dsp:nvSpPr>
        <dsp:cNvPr id="0" name=""/>
        <dsp:cNvSpPr/>
      </dsp:nvSpPr>
      <dsp:spPr>
        <a:xfrm>
          <a:off x="5563456" y="3815160"/>
          <a:ext cx="792400" cy="792400"/>
        </a:xfrm>
        <a:prstGeom prst="downArrow">
          <a:avLst>
            <a:gd name="adj1" fmla="val 55000"/>
            <a:gd name="adj2" fmla="val 45000"/>
          </a:avLst>
        </a:prstGeom>
        <a:solidFill>
          <a:schemeClr val="accent2">
            <a:tint val="40000"/>
            <a:alpha val="90000"/>
            <a:hueOff val="1900972"/>
            <a:satOff val="-18233"/>
            <a:lumOff val="-1462"/>
            <a:alphaOff val="0"/>
          </a:schemeClr>
        </a:solidFill>
        <a:ln w="12700" cap="flat" cmpd="sng" algn="ctr">
          <a:solidFill>
            <a:schemeClr val="accent2">
              <a:tint val="40000"/>
              <a:alpha val="90000"/>
              <a:hueOff val="1900972"/>
              <a:satOff val="-18233"/>
              <a:lumOff val="-14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741746" y="3815160"/>
        <a:ext cx="435820" cy="59628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476B19-0838-8C4D-B14B-B8FF30AA76AE}" type="datetimeFigureOut">
              <a:rPr lang="en-US" smtClean="0"/>
              <a:t>9/1/21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E3D314-1F5A-AB4E-ABE7-9C5E0CD19E82}" type="slidenum">
              <a:rPr lang="en-US" smtClean="0"/>
              <a:t>‹#›</a:t>
            </a:fld>
            <a:endParaRPr lang="en-US"/>
          </a:p>
        </p:txBody>
      </p:sp>
    </p:spTree>
    <p:extLst>
      <p:ext uri="{BB962C8B-B14F-4D97-AF65-F5344CB8AC3E}">
        <p14:creationId xmlns:p14="http://schemas.microsoft.com/office/powerpoint/2010/main" val="412558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E3D314-1F5A-AB4E-ABE7-9C5E0CD19E82}" type="slidenum">
              <a:rPr lang="en-US" smtClean="0"/>
              <a:t>2</a:t>
            </a:fld>
            <a:endParaRPr lang="en-US"/>
          </a:p>
        </p:txBody>
      </p:sp>
    </p:spTree>
    <p:extLst>
      <p:ext uri="{BB962C8B-B14F-4D97-AF65-F5344CB8AC3E}">
        <p14:creationId xmlns:p14="http://schemas.microsoft.com/office/powerpoint/2010/main" val="2176123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it mean to be “disrespectful”? </a:t>
            </a:r>
          </a:p>
        </p:txBody>
      </p:sp>
      <p:sp>
        <p:nvSpPr>
          <p:cNvPr id="4" name="Slide Number Placeholder 3"/>
          <p:cNvSpPr>
            <a:spLocks noGrp="1"/>
          </p:cNvSpPr>
          <p:nvPr>
            <p:ph type="sldNum" sz="quarter" idx="5"/>
          </p:nvPr>
        </p:nvSpPr>
        <p:spPr/>
        <p:txBody>
          <a:bodyPr/>
          <a:lstStyle/>
          <a:p>
            <a:fld id="{5DE3D314-1F5A-AB4E-ABE7-9C5E0CD19E82}" type="slidenum">
              <a:rPr lang="en-US" smtClean="0"/>
              <a:t>3</a:t>
            </a:fld>
            <a:endParaRPr lang="en-US"/>
          </a:p>
        </p:txBody>
      </p:sp>
    </p:spTree>
    <p:extLst>
      <p:ext uri="{BB962C8B-B14F-4D97-AF65-F5344CB8AC3E}">
        <p14:creationId xmlns:p14="http://schemas.microsoft.com/office/powerpoint/2010/main" val="1986515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your opinion change when confronted with different perspectives</a:t>
            </a:r>
          </a:p>
        </p:txBody>
      </p:sp>
      <p:sp>
        <p:nvSpPr>
          <p:cNvPr id="4" name="Slide Number Placeholder 3"/>
          <p:cNvSpPr>
            <a:spLocks noGrp="1"/>
          </p:cNvSpPr>
          <p:nvPr>
            <p:ph type="sldNum" sz="quarter" idx="5"/>
          </p:nvPr>
        </p:nvSpPr>
        <p:spPr/>
        <p:txBody>
          <a:bodyPr/>
          <a:lstStyle/>
          <a:p>
            <a:fld id="{5DE3D314-1F5A-AB4E-ABE7-9C5E0CD19E82}" type="slidenum">
              <a:rPr lang="en-US" smtClean="0"/>
              <a:t>7</a:t>
            </a:fld>
            <a:endParaRPr lang="en-US"/>
          </a:p>
        </p:txBody>
      </p:sp>
    </p:spTree>
    <p:extLst>
      <p:ext uri="{BB962C8B-B14F-4D97-AF65-F5344CB8AC3E}">
        <p14:creationId xmlns:p14="http://schemas.microsoft.com/office/powerpoint/2010/main" val="3694081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log 1</a:t>
            </a:r>
          </a:p>
          <a:p>
            <a:r>
              <a:rPr lang="en-US" dirty="0"/>
              <a:t>First line</a:t>
            </a:r>
          </a:p>
          <a:p>
            <a:r>
              <a:rPr lang="en-US" dirty="0"/>
              <a:t>“Sanctified” </a:t>
            </a:r>
          </a:p>
          <a:p>
            <a:r>
              <a:rPr lang="en-US" sz="1200" b="1" kern="1200" dirty="0">
                <a:solidFill>
                  <a:schemeClr val="tx1"/>
                </a:solidFill>
                <a:effectLst/>
                <a:latin typeface="+mn-lt"/>
                <a:ea typeface="+mn-ea"/>
                <a:cs typeface="+mn-cs"/>
              </a:rPr>
              <a:t>“When our elders presented school to us, they did not present it as a place of high learning but as a means of escape from death and penal warehousing”</a:t>
            </a:r>
          </a:p>
          <a:p>
            <a:r>
              <a:rPr lang="en-US" sz="1200" b="1" kern="1200" dirty="0">
                <a:solidFill>
                  <a:schemeClr val="tx1"/>
                </a:solidFill>
                <a:effectLst/>
                <a:latin typeface="+mn-lt"/>
                <a:ea typeface="+mn-ea"/>
                <a:cs typeface="+mn-cs"/>
              </a:rPr>
              <a:t>Coates – Why does he resent the schools more than the streets? </a:t>
            </a:r>
            <a:endParaRPr lang="en-US" dirty="0"/>
          </a:p>
          <a:p>
            <a:endParaRPr lang="en-US" dirty="0"/>
          </a:p>
        </p:txBody>
      </p:sp>
      <p:sp>
        <p:nvSpPr>
          <p:cNvPr id="4" name="Slide Number Placeholder 3"/>
          <p:cNvSpPr>
            <a:spLocks noGrp="1"/>
          </p:cNvSpPr>
          <p:nvPr>
            <p:ph type="sldNum" sz="quarter" idx="5"/>
          </p:nvPr>
        </p:nvSpPr>
        <p:spPr/>
        <p:txBody>
          <a:bodyPr/>
          <a:lstStyle/>
          <a:p>
            <a:fld id="{5DE3D314-1F5A-AB4E-ABE7-9C5E0CD19E82}" type="slidenum">
              <a:rPr lang="en-US" smtClean="0"/>
              <a:t>12</a:t>
            </a:fld>
            <a:endParaRPr lang="en-US"/>
          </a:p>
        </p:txBody>
      </p:sp>
    </p:spTree>
    <p:extLst>
      <p:ext uri="{BB962C8B-B14F-4D97-AF65-F5344CB8AC3E}">
        <p14:creationId xmlns:p14="http://schemas.microsoft.com/office/powerpoint/2010/main" val="1273800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E3D314-1F5A-AB4E-ABE7-9C5E0CD19E82}" type="slidenum">
              <a:rPr lang="en-US" smtClean="0"/>
              <a:t>14</a:t>
            </a:fld>
            <a:endParaRPr lang="en-US"/>
          </a:p>
        </p:txBody>
      </p:sp>
    </p:spTree>
    <p:extLst>
      <p:ext uri="{BB962C8B-B14F-4D97-AF65-F5344CB8AC3E}">
        <p14:creationId xmlns:p14="http://schemas.microsoft.com/office/powerpoint/2010/main" val="3282224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9/1/21</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7382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9/1/21</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52740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9/1/21</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57610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9/1/21</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21480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9/1/21</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72847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9/1/21</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53572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9/1/21</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87642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9/1/21</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93881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9/1/21</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90913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9/1/21</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48958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9/1/21</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51976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9/1/21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19364901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4">
            <a:extLst>
              <a:ext uri="{FF2B5EF4-FFF2-40B4-BE49-F238E27FC236}">
                <a16:creationId xmlns:a16="http://schemas.microsoft.com/office/drawing/2014/main" id="{7E8C5D14-1FE5-4E78-901B-86EB53F6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1EFD404E-14B6-4461-B0DA-EA0E08E99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11F649E-7112-4262-B229-0D48A440DA8D}"/>
              </a:ext>
            </a:extLst>
          </p:cNvPr>
          <p:cNvPicPr>
            <a:picLocks noChangeAspect="1"/>
          </p:cNvPicPr>
          <p:nvPr/>
        </p:nvPicPr>
        <p:blipFill rotWithShape="1">
          <a:blip r:embed="rId2">
            <a:alphaModFix amt="60000"/>
          </a:blip>
          <a:srcRect r="1334"/>
          <a:stretch/>
        </p:blipFill>
        <p:spPr>
          <a:xfrm>
            <a:off x="0" y="10"/>
            <a:ext cx="12191980" cy="6857990"/>
          </a:xfrm>
          <a:prstGeom prst="rect">
            <a:avLst/>
          </a:prstGeom>
        </p:spPr>
      </p:pic>
      <p:sp>
        <p:nvSpPr>
          <p:cNvPr id="2" name="Title 1">
            <a:extLst>
              <a:ext uri="{FF2B5EF4-FFF2-40B4-BE49-F238E27FC236}">
                <a16:creationId xmlns:a16="http://schemas.microsoft.com/office/drawing/2014/main" id="{8C4B34A0-C77A-664C-9B51-ADD51A387A9A}"/>
              </a:ext>
            </a:extLst>
          </p:cNvPr>
          <p:cNvSpPr>
            <a:spLocks noGrp="1"/>
          </p:cNvSpPr>
          <p:nvPr>
            <p:ph type="ctrTitle"/>
          </p:nvPr>
        </p:nvSpPr>
        <p:spPr>
          <a:xfrm>
            <a:off x="838200" y="723013"/>
            <a:ext cx="10515600" cy="3094068"/>
          </a:xfrm>
        </p:spPr>
        <p:txBody>
          <a:bodyPr>
            <a:normAutofit/>
          </a:bodyPr>
          <a:lstStyle/>
          <a:p>
            <a:pPr algn="ctr"/>
            <a:r>
              <a:rPr lang="en-US" dirty="0">
                <a:solidFill>
                  <a:srgbClr val="FFFFFF"/>
                </a:solidFill>
              </a:rPr>
              <a:t>RDG 1300_P07</a:t>
            </a:r>
          </a:p>
        </p:txBody>
      </p:sp>
      <p:sp>
        <p:nvSpPr>
          <p:cNvPr id="13" name="Rectangle 12">
            <a:extLst>
              <a:ext uri="{FF2B5EF4-FFF2-40B4-BE49-F238E27FC236}">
                <a16:creationId xmlns:a16="http://schemas.microsoft.com/office/drawing/2014/main" id="{284A8429-F65A-490D-96E4-1158D3E8A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193001"/>
            <a:ext cx="10515599" cy="822960"/>
          </a:xfrm>
          <a:prstGeom prst="rect">
            <a:avLst/>
          </a:prstGeom>
          <a:solidFill>
            <a:schemeClr val="bg1">
              <a:alpha val="95000"/>
            </a:schemeClr>
          </a:solidFill>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4853141E-E631-0F49-AA5A-2A784A7CE6CA}"/>
              </a:ext>
            </a:extLst>
          </p:cNvPr>
          <p:cNvSpPr>
            <a:spLocks noGrp="1"/>
          </p:cNvSpPr>
          <p:nvPr>
            <p:ph type="subTitle" idx="1"/>
          </p:nvPr>
        </p:nvSpPr>
        <p:spPr>
          <a:xfrm>
            <a:off x="1220089" y="4315710"/>
            <a:ext cx="9751823" cy="582612"/>
          </a:xfrm>
        </p:spPr>
        <p:txBody>
          <a:bodyPr anchor="ctr">
            <a:normAutofit/>
          </a:bodyPr>
          <a:lstStyle/>
          <a:p>
            <a:pPr algn="ctr"/>
            <a:r>
              <a:rPr lang="en-US" sz="2000" dirty="0"/>
              <a:t>Thursday, 9.02</a:t>
            </a:r>
          </a:p>
        </p:txBody>
      </p:sp>
      <p:sp>
        <p:nvSpPr>
          <p:cNvPr id="15" name="Rectangle 14">
            <a:extLst>
              <a:ext uri="{FF2B5EF4-FFF2-40B4-BE49-F238E27FC236}">
                <a16:creationId xmlns:a16="http://schemas.microsoft.com/office/drawing/2014/main" id="{0F022291-A82B-4D23-A1E0-5F9BD6846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41136" y="4650963"/>
            <a:ext cx="109728"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B05AD7F-ED5B-744A-A560-DB1712DD9023}"/>
              </a:ext>
            </a:extLst>
          </p:cNvPr>
          <p:cNvSpPr txBox="1"/>
          <p:nvPr/>
        </p:nvSpPr>
        <p:spPr>
          <a:xfrm>
            <a:off x="245769" y="238722"/>
            <a:ext cx="2859110" cy="2031325"/>
          </a:xfrm>
          <a:prstGeom prst="rect">
            <a:avLst/>
          </a:prstGeom>
          <a:solidFill>
            <a:srgbClr val="FF0000"/>
          </a:solidFill>
        </p:spPr>
        <p:txBody>
          <a:bodyPr wrap="square" rtlCol="0">
            <a:spAutoFit/>
          </a:bodyPr>
          <a:lstStyle/>
          <a:p>
            <a:r>
              <a:rPr lang="en-US" b="1" dirty="0"/>
              <a:t>NOTE: I can’t require masks or vaccines in this class, but university leadership recommends both so that we can remain in-person this semester</a:t>
            </a:r>
          </a:p>
        </p:txBody>
      </p:sp>
    </p:spTree>
    <p:extLst>
      <p:ext uri="{BB962C8B-B14F-4D97-AF65-F5344CB8AC3E}">
        <p14:creationId xmlns:p14="http://schemas.microsoft.com/office/powerpoint/2010/main" val="2216901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CF56C-EE3A-7F48-BB4B-E7B37B8DCF95}"/>
              </a:ext>
            </a:extLst>
          </p:cNvPr>
          <p:cNvSpPr>
            <a:spLocks noGrp="1"/>
          </p:cNvSpPr>
          <p:nvPr>
            <p:ph type="title"/>
          </p:nvPr>
        </p:nvSpPr>
        <p:spPr/>
        <p:txBody>
          <a:bodyPr/>
          <a:lstStyle/>
          <a:p>
            <a:r>
              <a:rPr lang="en-US" dirty="0"/>
              <a:t>Text to Text</a:t>
            </a:r>
          </a:p>
        </p:txBody>
      </p:sp>
      <p:sp>
        <p:nvSpPr>
          <p:cNvPr id="3" name="Content Placeholder 2">
            <a:extLst>
              <a:ext uri="{FF2B5EF4-FFF2-40B4-BE49-F238E27FC236}">
                <a16:creationId xmlns:a16="http://schemas.microsoft.com/office/drawing/2014/main" id="{9BFB274C-E089-1F48-8101-38DFD87F26FE}"/>
              </a:ext>
            </a:extLst>
          </p:cNvPr>
          <p:cNvSpPr>
            <a:spLocks noGrp="1"/>
          </p:cNvSpPr>
          <p:nvPr>
            <p:ph idx="1"/>
          </p:nvPr>
        </p:nvSpPr>
        <p:spPr/>
        <p:txBody>
          <a:bodyPr/>
          <a:lstStyle/>
          <a:p>
            <a:r>
              <a:rPr lang="en-US" dirty="0"/>
              <a:t>These are connections that occur when you make connections between the text you selected and the other texts we are reading. </a:t>
            </a:r>
          </a:p>
          <a:p>
            <a:r>
              <a:rPr lang="en-US" dirty="0"/>
              <a:t>To make a text to text connection asks you to explain how two (or more) texts are in conversation with each other, and/or how they are building on each other. </a:t>
            </a:r>
          </a:p>
          <a:p>
            <a:r>
              <a:rPr lang="en-US" dirty="0"/>
              <a:t>When you make these in your academic work, it’s extra important to cite the sources that you are referencing</a:t>
            </a:r>
          </a:p>
          <a:p>
            <a:endParaRPr lang="en-US" dirty="0"/>
          </a:p>
        </p:txBody>
      </p:sp>
    </p:spTree>
    <p:extLst>
      <p:ext uri="{BB962C8B-B14F-4D97-AF65-F5344CB8AC3E}">
        <p14:creationId xmlns:p14="http://schemas.microsoft.com/office/powerpoint/2010/main" val="866040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42514-327F-E54B-A883-2FD162E9AEA8}"/>
              </a:ext>
            </a:extLst>
          </p:cNvPr>
          <p:cNvSpPr>
            <a:spLocks noGrp="1"/>
          </p:cNvSpPr>
          <p:nvPr>
            <p:ph type="title"/>
          </p:nvPr>
        </p:nvSpPr>
        <p:spPr/>
        <p:txBody>
          <a:bodyPr/>
          <a:lstStyle/>
          <a:p>
            <a:r>
              <a:rPr lang="en-US" dirty="0"/>
              <a:t>Text to World</a:t>
            </a:r>
          </a:p>
        </p:txBody>
      </p:sp>
      <p:sp>
        <p:nvSpPr>
          <p:cNvPr id="3" name="Content Placeholder 2">
            <a:extLst>
              <a:ext uri="{FF2B5EF4-FFF2-40B4-BE49-F238E27FC236}">
                <a16:creationId xmlns:a16="http://schemas.microsoft.com/office/drawing/2014/main" id="{0F2BA305-5FDC-F04C-A939-5C9818B9E193}"/>
              </a:ext>
            </a:extLst>
          </p:cNvPr>
          <p:cNvSpPr>
            <a:spLocks noGrp="1"/>
          </p:cNvSpPr>
          <p:nvPr>
            <p:ph idx="1"/>
          </p:nvPr>
        </p:nvSpPr>
        <p:spPr/>
        <p:txBody>
          <a:bodyPr/>
          <a:lstStyle/>
          <a:p>
            <a:r>
              <a:rPr lang="en-US" dirty="0"/>
              <a:t>These are connections that occur when you make connections between the text and the world as you know it. </a:t>
            </a:r>
          </a:p>
          <a:p>
            <a:r>
              <a:rPr lang="en-US" dirty="0"/>
              <a:t>Ask yourself, how does a text inform your understanding of current or historic events? </a:t>
            </a:r>
          </a:p>
          <a:p>
            <a:r>
              <a:rPr lang="en-US" dirty="0"/>
              <a:t>Example from our reading: </a:t>
            </a:r>
          </a:p>
          <a:p>
            <a:pPr lvl="1"/>
            <a:r>
              <a:rPr lang="en-US" dirty="0"/>
              <a:t>How does the texts we’ve read help you understand global issues about identity, race, and culture in education?</a:t>
            </a:r>
          </a:p>
          <a:p>
            <a:endParaRPr lang="en-US" dirty="0"/>
          </a:p>
        </p:txBody>
      </p:sp>
    </p:spTree>
    <p:extLst>
      <p:ext uri="{BB962C8B-B14F-4D97-AF65-F5344CB8AC3E}">
        <p14:creationId xmlns:p14="http://schemas.microsoft.com/office/powerpoint/2010/main" val="2233303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EBB61-ED30-5641-9EA9-735CC047297C}"/>
              </a:ext>
            </a:extLst>
          </p:cNvPr>
          <p:cNvSpPr>
            <a:spLocks noGrp="1"/>
          </p:cNvSpPr>
          <p:nvPr>
            <p:ph type="title"/>
          </p:nvPr>
        </p:nvSpPr>
        <p:spPr/>
        <p:txBody>
          <a:bodyPr/>
          <a:lstStyle/>
          <a:p>
            <a:r>
              <a:rPr lang="en-US" dirty="0"/>
              <a:t>Reading Log #3 (rewind)</a:t>
            </a:r>
          </a:p>
        </p:txBody>
      </p:sp>
      <p:sp>
        <p:nvSpPr>
          <p:cNvPr id="3" name="Content Placeholder 2">
            <a:extLst>
              <a:ext uri="{FF2B5EF4-FFF2-40B4-BE49-F238E27FC236}">
                <a16:creationId xmlns:a16="http://schemas.microsoft.com/office/drawing/2014/main" id="{5759AB3A-6299-194B-83CD-5535BDB33006}"/>
              </a:ext>
            </a:extLst>
          </p:cNvPr>
          <p:cNvSpPr>
            <a:spLocks noGrp="1"/>
          </p:cNvSpPr>
          <p:nvPr>
            <p:ph idx="1"/>
          </p:nvPr>
        </p:nvSpPr>
        <p:spPr/>
        <p:txBody>
          <a:bodyPr/>
          <a:lstStyle/>
          <a:p>
            <a:r>
              <a:rPr lang="en-US" dirty="0"/>
              <a:t>Open up (or take it out if you did it on paper) you’re reading log #3, which was due for class today. </a:t>
            </a:r>
          </a:p>
          <a:p>
            <a:r>
              <a:rPr lang="en-US" dirty="0"/>
              <a:t>Go through each of your log posts and look at the different text connections that you are making. </a:t>
            </a:r>
          </a:p>
          <a:p>
            <a:pPr lvl="1"/>
            <a:r>
              <a:rPr lang="en-US" dirty="0"/>
              <a:t>Which are text to self (connections to your own personal experiences)? </a:t>
            </a:r>
          </a:p>
          <a:p>
            <a:pPr lvl="1"/>
            <a:r>
              <a:rPr lang="en-US" dirty="0"/>
              <a:t>Which are text to text (connections between multiple texts)? </a:t>
            </a:r>
          </a:p>
          <a:p>
            <a:pPr lvl="1"/>
            <a:r>
              <a:rPr lang="en-US" dirty="0"/>
              <a:t>Which are text to world (connections to more global events or experiences)?  </a:t>
            </a:r>
          </a:p>
        </p:txBody>
      </p:sp>
    </p:spTree>
    <p:extLst>
      <p:ext uri="{BB962C8B-B14F-4D97-AF65-F5344CB8AC3E}">
        <p14:creationId xmlns:p14="http://schemas.microsoft.com/office/powerpoint/2010/main" val="188906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CE088-530C-7F45-91FC-243451A42923}"/>
              </a:ext>
            </a:extLst>
          </p:cNvPr>
          <p:cNvSpPr>
            <a:spLocks noGrp="1"/>
          </p:cNvSpPr>
          <p:nvPr>
            <p:ph type="title"/>
          </p:nvPr>
        </p:nvSpPr>
        <p:spPr/>
        <p:txBody>
          <a:bodyPr>
            <a:normAutofit fontScale="90000"/>
          </a:bodyPr>
          <a:lstStyle/>
          <a:p>
            <a:r>
              <a:rPr lang="en-US" dirty="0"/>
              <a:t>The Metacognitive Awareness of Reading Strategies Inventory (MARSI)</a:t>
            </a:r>
          </a:p>
        </p:txBody>
      </p:sp>
      <p:sp>
        <p:nvSpPr>
          <p:cNvPr id="3" name="Content Placeholder 2">
            <a:extLst>
              <a:ext uri="{FF2B5EF4-FFF2-40B4-BE49-F238E27FC236}">
                <a16:creationId xmlns:a16="http://schemas.microsoft.com/office/drawing/2014/main" id="{15BDC5FF-75C7-BF4D-81BC-DEA71BC531DD}"/>
              </a:ext>
            </a:extLst>
          </p:cNvPr>
          <p:cNvSpPr>
            <a:spLocks noGrp="1"/>
          </p:cNvSpPr>
          <p:nvPr>
            <p:ph idx="1"/>
          </p:nvPr>
        </p:nvSpPr>
        <p:spPr/>
        <p:txBody>
          <a:bodyPr/>
          <a:lstStyle/>
          <a:p>
            <a:r>
              <a:rPr lang="en-US" dirty="0"/>
              <a:t>Qualtrics survey</a:t>
            </a:r>
          </a:p>
          <a:p>
            <a:r>
              <a:rPr lang="en-US" dirty="0"/>
              <a:t>Meant to assess the reading strategies that you already use</a:t>
            </a:r>
          </a:p>
          <a:p>
            <a:r>
              <a:rPr lang="en-US" dirty="0"/>
              <a:t>This will be important for future assignments </a:t>
            </a:r>
          </a:p>
        </p:txBody>
      </p:sp>
    </p:spTree>
    <p:extLst>
      <p:ext uri="{BB962C8B-B14F-4D97-AF65-F5344CB8AC3E}">
        <p14:creationId xmlns:p14="http://schemas.microsoft.com/office/powerpoint/2010/main" val="640976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C951FF-EF1F-B84F-BAD6-773A2E8DD46F}"/>
              </a:ext>
            </a:extLst>
          </p:cNvPr>
          <p:cNvSpPr>
            <a:spLocks noGrp="1"/>
          </p:cNvSpPr>
          <p:nvPr>
            <p:ph type="title"/>
          </p:nvPr>
        </p:nvSpPr>
        <p:spPr>
          <a:xfrm>
            <a:off x="411480" y="987552"/>
            <a:ext cx="4485861" cy="1088136"/>
          </a:xfrm>
        </p:spPr>
        <p:txBody>
          <a:bodyPr anchor="b">
            <a:normAutofit/>
          </a:bodyPr>
          <a:lstStyle/>
          <a:p>
            <a:r>
              <a:rPr lang="en-US" sz="3400"/>
              <a:t>For Next Time </a:t>
            </a:r>
          </a:p>
        </p:txBody>
      </p:sp>
      <p:sp>
        <p:nvSpPr>
          <p:cNvPr id="35" name="Rectangle 34">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598B666-0115-744E-8771-44BE7F4F7AC2}"/>
              </a:ext>
            </a:extLst>
          </p:cNvPr>
          <p:cNvSpPr>
            <a:spLocks noGrp="1"/>
          </p:cNvSpPr>
          <p:nvPr>
            <p:ph idx="1"/>
          </p:nvPr>
        </p:nvSpPr>
        <p:spPr>
          <a:xfrm>
            <a:off x="411479" y="2688336"/>
            <a:ext cx="4498848" cy="3584448"/>
          </a:xfrm>
        </p:spPr>
        <p:txBody>
          <a:bodyPr anchor="t">
            <a:normAutofit/>
          </a:bodyPr>
          <a:lstStyle/>
          <a:p>
            <a:pPr marL="0" indent="0">
              <a:buNone/>
            </a:pPr>
            <a:r>
              <a:rPr lang="en-US" sz="1700" dirty="0"/>
              <a:t> </a:t>
            </a:r>
          </a:p>
          <a:p>
            <a:r>
              <a:rPr lang="en-US" sz="1700" dirty="0"/>
              <a:t>Take the MARSI assessment (Look to Canvas module for instructions/link)</a:t>
            </a:r>
          </a:p>
          <a:p>
            <a:r>
              <a:rPr lang="en-US" sz="1700" dirty="0"/>
              <a:t>Read/Annotate Opinion Article from University Star</a:t>
            </a:r>
          </a:p>
          <a:p>
            <a:r>
              <a:rPr lang="en-US" sz="1700" dirty="0"/>
              <a:t>Ignore schedule until I send out an update </a:t>
            </a:r>
          </a:p>
        </p:txBody>
      </p:sp>
      <p:pic>
        <p:nvPicPr>
          <p:cNvPr id="5" name="Picture 4" descr="A cat wearing a scarf&#10;&#10;Description automatically generated with medium confidence">
            <a:extLst>
              <a:ext uri="{FF2B5EF4-FFF2-40B4-BE49-F238E27FC236}">
                <a16:creationId xmlns:a16="http://schemas.microsoft.com/office/drawing/2014/main" id="{CACBF081-673B-2549-8A58-81A733656424}"/>
              </a:ext>
            </a:extLst>
          </p:cNvPr>
          <p:cNvPicPr>
            <a:picLocks noChangeAspect="1"/>
          </p:cNvPicPr>
          <p:nvPr/>
        </p:nvPicPr>
        <p:blipFill rotWithShape="1">
          <a:blip r:embed="rId3"/>
          <a:srcRect r="1" b="378"/>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6" name="TextBox 5">
            <a:extLst>
              <a:ext uri="{FF2B5EF4-FFF2-40B4-BE49-F238E27FC236}">
                <a16:creationId xmlns:a16="http://schemas.microsoft.com/office/drawing/2014/main" id="{8F5AB680-0DAB-644D-A781-5FF9D384907A}"/>
              </a:ext>
            </a:extLst>
          </p:cNvPr>
          <p:cNvSpPr txBox="1"/>
          <p:nvPr/>
        </p:nvSpPr>
        <p:spPr>
          <a:xfrm>
            <a:off x="9158990" y="6026046"/>
            <a:ext cx="2248525" cy="646331"/>
          </a:xfrm>
          <a:prstGeom prst="rect">
            <a:avLst/>
          </a:prstGeom>
          <a:noFill/>
        </p:spPr>
        <p:txBody>
          <a:bodyPr wrap="square" rtlCol="0">
            <a:spAutoFit/>
          </a:bodyPr>
          <a:lstStyle/>
          <a:p>
            <a:r>
              <a:rPr lang="en-US" dirty="0">
                <a:solidFill>
                  <a:schemeClr val="bg1"/>
                </a:solidFill>
              </a:rPr>
              <a:t>Business cat means business</a:t>
            </a:r>
          </a:p>
        </p:txBody>
      </p:sp>
    </p:spTree>
    <p:extLst>
      <p:ext uri="{BB962C8B-B14F-4D97-AF65-F5344CB8AC3E}">
        <p14:creationId xmlns:p14="http://schemas.microsoft.com/office/powerpoint/2010/main" val="3544448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E1224E-6618-482E-BE87-321A7FC1C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3ED6C6-71AA-4844-9906-1A7F26752E43}"/>
              </a:ext>
            </a:extLst>
          </p:cNvPr>
          <p:cNvSpPr>
            <a:spLocks noGrp="1"/>
          </p:cNvSpPr>
          <p:nvPr>
            <p:ph type="title"/>
          </p:nvPr>
        </p:nvSpPr>
        <p:spPr>
          <a:xfrm>
            <a:off x="659234" y="957447"/>
            <a:ext cx="3383280" cy="4943105"/>
          </a:xfrm>
        </p:spPr>
        <p:txBody>
          <a:bodyPr anchor="ctr">
            <a:normAutofit/>
          </a:bodyPr>
          <a:lstStyle/>
          <a:p>
            <a:r>
              <a:rPr lang="en-US" dirty="0"/>
              <a:t>Agenda</a:t>
            </a:r>
          </a:p>
        </p:txBody>
      </p:sp>
      <p:sp>
        <p:nvSpPr>
          <p:cNvPr id="11" name="Rectangle 10">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C36CB1B2-BCB9-4381-AF4F-DFD753BF9FD9}"/>
              </a:ext>
            </a:extLst>
          </p:cNvPr>
          <p:cNvGraphicFramePr>
            <a:graphicFrameLocks noGrp="1"/>
          </p:cNvGraphicFramePr>
          <p:nvPr>
            <p:ph idx="1"/>
            <p:extLst>
              <p:ext uri="{D42A27DB-BD31-4B8C-83A1-F6EECF244321}">
                <p14:modId xmlns:p14="http://schemas.microsoft.com/office/powerpoint/2010/main" val="3067816985"/>
              </p:ext>
            </p:extLst>
          </p:nvPr>
        </p:nvGraphicFramePr>
        <p:xfrm>
          <a:off x="4553712" y="621792"/>
          <a:ext cx="6812280" cy="5541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5477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76D4C01-EC7C-F649-A648-AAFEDB3BCE9A}"/>
              </a:ext>
            </a:extLst>
          </p:cNvPr>
          <p:cNvSpPr>
            <a:spLocks noGrp="1"/>
          </p:cNvSpPr>
          <p:nvPr>
            <p:ph type="title"/>
          </p:nvPr>
        </p:nvSpPr>
        <p:spPr>
          <a:xfrm>
            <a:off x="838200" y="253397"/>
            <a:ext cx="10515600" cy="1273233"/>
          </a:xfrm>
        </p:spPr>
        <p:txBody>
          <a:bodyPr>
            <a:normAutofit/>
          </a:bodyPr>
          <a:lstStyle/>
          <a:p>
            <a:r>
              <a:rPr lang="en-US" dirty="0"/>
              <a:t>Guidelines for academic discussions </a:t>
            </a:r>
          </a:p>
        </p:txBody>
      </p:sp>
      <p:sp>
        <p:nvSpPr>
          <p:cNvPr id="14"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375B405-121C-9D47-A655-B459A777EEA3}"/>
              </a:ext>
            </a:extLst>
          </p:cNvPr>
          <p:cNvSpPr>
            <a:spLocks noGrp="1"/>
          </p:cNvSpPr>
          <p:nvPr>
            <p:ph idx="1"/>
          </p:nvPr>
        </p:nvSpPr>
        <p:spPr>
          <a:xfrm>
            <a:off x="838200" y="2478024"/>
            <a:ext cx="10515600" cy="3694176"/>
          </a:xfrm>
        </p:spPr>
        <p:txBody>
          <a:bodyPr>
            <a:normAutofit/>
          </a:bodyPr>
          <a:lstStyle/>
          <a:p>
            <a:r>
              <a:rPr lang="en-US" sz="2800" dirty="0"/>
              <a:t>What does “respect” mean in an academic space? </a:t>
            </a:r>
          </a:p>
          <a:p>
            <a:r>
              <a:rPr lang="en-US" sz="2800" dirty="0"/>
              <a:t>On the google doc under today’s canvas module, work with your small group to create a list of guidelines for academic discussions </a:t>
            </a:r>
          </a:p>
        </p:txBody>
      </p:sp>
    </p:spTree>
    <p:extLst>
      <p:ext uri="{BB962C8B-B14F-4D97-AF65-F5344CB8AC3E}">
        <p14:creationId xmlns:p14="http://schemas.microsoft.com/office/powerpoint/2010/main" val="3986533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D054A65-EFDC-4C43-BE64-D95556DBC484}"/>
              </a:ext>
            </a:extLst>
          </p:cNvPr>
          <p:cNvSpPr>
            <a:spLocks noGrp="1"/>
          </p:cNvSpPr>
          <p:nvPr>
            <p:ph type="title"/>
          </p:nvPr>
        </p:nvSpPr>
        <p:spPr>
          <a:xfrm>
            <a:off x="1115568" y="548640"/>
            <a:ext cx="10168128" cy="1179576"/>
          </a:xfrm>
        </p:spPr>
        <p:txBody>
          <a:bodyPr>
            <a:normAutofit/>
          </a:bodyPr>
          <a:lstStyle/>
          <a:p>
            <a:r>
              <a:rPr lang="en-US" dirty="0"/>
              <a:t>Unpacking the Readings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3307437-4EE1-3F41-AAA4-2D09F291A0BC}"/>
              </a:ext>
            </a:extLst>
          </p:cNvPr>
          <p:cNvSpPr>
            <a:spLocks noGrp="1"/>
          </p:cNvSpPr>
          <p:nvPr>
            <p:ph idx="1"/>
          </p:nvPr>
        </p:nvSpPr>
        <p:spPr>
          <a:xfrm>
            <a:off x="1115568" y="2481943"/>
            <a:ext cx="10168128" cy="3695020"/>
          </a:xfrm>
        </p:spPr>
        <p:txBody>
          <a:bodyPr>
            <a:normAutofit/>
          </a:bodyPr>
          <a:lstStyle/>
          <a:p>
            <a:pPr marL="0" indent="0">
              <a:buNone/>
            </a:pPr>
            <a:r>
              <a:rPr lang="en-US" sz="2200" dirty="0"/>
              <a:t>Take out a piece of paper and a pencil (or type if you prefer)</a:t>
            </a:r>
          </a:p>
          <a:p>
            <a:r>
              <a:rPr lang="en-US" sz="2200" dirty="0" err="1"/>
              <a:t>Freewrite</a:t>
            </a:r>
            <a:r>
              <a:rPr lang="en-US" sz="2200" dirty="0"/>
              <a:t> for five minutes and respond to the following prompts: </a:t>
            </a:r>
          </a:p>
          <a:p>
            <a:pPr lvl="1"/>
            <a:r>
              <a:rPr lang="en-US" sz="2200" dirty="0"/>
              <a:t>Pick one of the readings that we did last week (Coates - ”Between the World and Me” or Young - “Nah, we straight”). What were your strongest reactions, opinions, or takeaways from that reading? </a:t>
            </a:r>
          </a:p>
          <a:p>
            <a:pPr lvl="1"/>
            <a:r>
              <a:rPr lang="en-US" sz="2200" dirty="0"/>
              <a:t>How can you connect the content of this reading to your own personal experiences with education? </a:t>
            </a:r>
          </a:p>
        </p:txBody>
      </p:sp>
    </p:spTree>
    <p:extLst>
      <p:ext uri="{BB962C8B-B14F-4D97-AF65-F5344CB8AC3E}">
        <p14:creationId xmlns:p14="http://schemas.microsoft.com/office/powerpoint/2010/main" val="148413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0855C0-A3E7-6140-8682-78479225C5C4}"/>
              </a:ext>
            </a:extLst>
          </p:cNvPr>
          <p:cNvSpPr>
            <a:spLocks noGrp="1"/>
          </p:cNvSpPr>
          <p:nvPr>
            <p:ph type="title"/>
          </p:nvPr>
        </p:nvSpPr>
        <p:spPr>
          <a:xfrm>
            <a:off x="838200" y="253397"/>
            <a:ext cx="10515600" cy="1273233"/>
          </a:xfrm>
        </p:spPr>
        <p:txBody>
          <a:bodyPr>
            <a:normAutofit/>
          </a:bodyPr>
          <a:lstStyle/>
          <a:p>
            <a:r>
              <a:rPr lang="en-US" dirty="0"/>
              <a:t>Small group discussions </a:t>
            </a:r>
          </a:p>
        </p:txBody>
      </p:sp>
      <p:sp>
        <p:nvSpPr>
          <p:cNvPr id="14"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1C359A6-32B6-424A-AD16-8DA6879692E6}"/>
              </a:ext>
            </a:extLst>
          </p:cNvPr>
          <p:cNvSpPr>
            <a:spLocks noGrp="1"/>
          </p:cNvSpPr>
          <p:nvPr>
            <p:ph idx="1"/>
          </p:nvPr>
        </p:nvSpPr>
        <p:spPr>
          <a:xfrm>
            <a:off x="838200" y="2478024"/>
            <a:ext cx="10515600" cy="3694176"/>
          </a:xfrm>
        </p:spPr>
        <p:txBody>
          <a:bodyPr>
            <a:normAutofit/>
          </a:bodyPr>
          <a:lstStyle/>
          <a:p>
            <a:r>
              <a:rPr lang="en-US" sz="2800" dirty="0"/>
              <a:t>As a small group, share your responses to the </a:t>
            </a:r>
            <a:r>
              <a:rPr lang="en-US" sz="2800" dirty="0" err="1"/>
              <a:t>freewrite</a:t>
            </a:r>
            <a:r>
              <a:rPr lang="en-US" sz="2800" dirty="0"/>
              <a:t> prompt. You don’t have to read it exactly as you wrote it -- use it as a conversation starter. </a:t>
            </a:r>
          </a:p>
          <a:p>
            <a:pPr marL="0" indent="0">
              <a:buNone/>
            </a:pPr>
            <a:endParaRPr lang="en-US" sz="2200" dirty="0"/>
          </a:p>
        </p:txBody>
      </p:sp>
    </p:spTree>
    <p:extLst>
      <p:ext uri="{BB962C8B-B14F-4D97-AF65-F5344CB8AC3E}">
        <p14:creationId xmlns:p14="http://schemas.microsoft.com/office/powerpoint/2010/main" val="3643487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3EAAF-687E-4145-A564-B88F7D43AB0F}"/>
              </a:ext>
            </a:extLst>
          </p:cNvPr>
          <p:cNvSpPr>
            <a:spLocks noGrp="1"/>
          </p:cNvSpPr>
          <p:nvPr>
            <p:ph type="title"/>
          </p:nvPr>
        </p:nvSpPr>
        <p:spPr/>
        <p:txBody>
          <a:bodyPr/>
          <a:lstStyle/>
          <a:p>
            <a:r>
              <a:rPr lang="en-US" dirty="0"/>
              <a:t>Small Group Discussions </a:t>
            </a:r>
          </a:p>
        </p:txBody>
      </p:sp>
      <p:sp>
        <p:nvSpPr>
          <p:cNvPr id="3" name="Content Placeholder 2">
            <a:extLst>
              <a:ext uri="{FF2B5EF4-FFF2-40B4-BE49-F238E27FC236}">
                <a16:creationId xmlns:a16="http://schemas.microsoft.com/office/drawing/2014/main" id="{9B70B1F5-3476-944A-9295-06DA119823C6}"/>
              </a:ext>
            </a:extLst>
          </p:cNvPr>
          <p:cNvSpPr>
            <a:spLocks noGrp="1"/>
          </p:cNvSpPr>
          <p:nvPr>
            <p:ph idx="1"/>
          </p:nvPr>
        </p:nvSpPr>
        <p:spPr/>
        <p:txBody>
          <a:bodyPr/>
          <a:lstStyle/>
          <a:p>
            <a:r>
              <a:rPr lang="en-US" dirty="0"/>
              <a:t>In your small groups, think about the two readings (Coates and Young) together. </a:t>
            </a:r>
          </a:p>
          <a:p>
            <a:r>
              <a:rPr lang="en-US" dirty="0"/>
              <a:t>Make a list of shared themes or topics that are present in both readings. What specific opinions do you think that both authors share? </a:t>
            </a:r>
          </a:p>
        </p:txBody>
      </p:sp>
    </p:spTree>
    <p:extLst>
      <p:ext uri="{BB962C8B-B14F-4D97-AF65-F5344CB8AC3E}">
        <p14:creationId xmlns:p14="http://schemas.microsoft.com/office/powerpoint/2010/main" val="224741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515399-CB62-D94D-A654-1A26E1298A75}"/>
              </a:ext>
            </a:extLst>
          </p:cNvPr>
          <p:cNvSpPr>
            <a:spLocks noGrp="1"/>
          </p:cNvSpPr>
          <p:nvPr>
            <p:ph type="title"/>
          </p:nvPr>
        </p:nvSpPr>
        <p:spPr>
          <a:xfrm>
            <a:off x="838200" y="253397"/>
            <a:ext cx="10515600" cy="1273233"/>
          </a:xfrm>
        </p:spPr>
        <p:txBody>
          <a:bodyPr>
            <a:normAutofit/>
          </a:bodyPr>
          <a:lstStyle/>
          <a:p>
            <a:r>
              <a:rPr lang="en-US" dirty="0"/>
              <a:t>Small Group Discussions </a:t>
            </a:r>
          </a:p>
        </p:txBody>
      </p:sp>
      <p:sp>
        <p:nvSpPr>
          <p:cNvPr id="14"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11A5B19-D1DA-0840-9375-50B9ED4DDC0D}"/>
              </a:ext>
            </a:extLst>
          </p:cNvPr>
          <p:cNvSpPr>
            <a:spLocks noGrp="1"/>
          </p:cNvSpPr>
          <p:nvPr>
            <p:ph idx="1"/>
          </p:nvPr>
        </p:nvSpPr>
        <p:spPr>
          <a:xfrm>
            <a:off x="838200" y="1526630"/>
            <a:ext cx="10515600" cy="4645570"/>
          </a:xfrm>
        </p:spPr>
        <p:txBody>
          <a:bodyPr>
            <a:normAutofit fontScale="92500" lnSpcReduction="20000"/>
          </a:bodyPr>
          <a:lstStyle/>
          <a:p>
            <a:pPr>
              <a:lnSpc>
                <a:spcPct val="100000"/>
              </a:lnSpc>
            </a:pPr>
            <a:r>
              <a:rPr lang="en-US" sz="2000" dirty="0"/>
              <a:t>Finally, look back to the last question on the diagnostic exam. </a:t>
            </a:r>
          </a:p>
          <a:p>
            <a:pPr marL="0" indent="0">
              <a:lnSpc>
                <a:spcPct val="100000"/>
              </a:lnSpc>
              <a:buNone/>
            </a:pPr>
            <a:r>
              <a:rPr lang="en-US" sz="2000" b="1" dirty="0"/>
              <a:t>Question 5</a:t>
            </a:r>
          </a:p>
          <a:p>
            <a:pPr marL="0" indent="0">
              <a:lnSpc>
                <a:spcPct val="100000"/>
              </a:lnSpc>
              <a:buNone/>
            </a:pPr>
            <a:r>
              <a:rPr lang="en-US" sz="2000" i="1" dirty="0"/>
              <a:t>Refer to the author's conclusion on page 72:</a:t>
            </a:r>
          </a:p>
          <a:p>
            <a:pPr marL="0" indent="0">
              <a:lnSpc>
                <a:spcPct val="100000"/>
              </a:lnSpc>
              <a:buNone/>
            </a:pPr>
            <a:r>
              <a:rPr lang="en-US" sz="2000" i="1" dirty="0"/>
              <a:t>“It’s clear that my case has been to eliminate code switching as both an ideological and pedagogical feature within literacy instruction and to replace it with code meshing. Code switching spells failure for most students—and worse, it’s covered in the residue of racism. Code meshing is a better resolution to the minority language debate because it allows minoritized people to become more effective communicators by doing what we all do best, what comes naturally: blending, merging, meshing dialects” (Young 72).</a:t>
            </a:r>
          </a:p>
          <a:p>
            <a:pPr marL="0" indent="0">
              <a:lnSpc>
                <a:spcPct val="100000"/>
              </a:lnSpc>
              <a:buNone/>
            </a:pPr>
            <a:r>
              <a:rPr lang="en-US" sz="2000" i="1" dirty="0"/>
              <a:t>Using passages from the text, write a summary of the argument that the author is making for code meshing instead of code switching. Then, explain how you agree or disagree with this argument.  Use at least two facts from the article that support your argument. Reference these facts specifically. Your response should show evidence of clear organization with a main idea and supporting details. Your response should be at least two paragraphs in length.</a:t>
            </a:r>
          </a:p>
          <a:p>
            <a:pPr>
              <a:lnSpc>
                <a:spcPct val="100000"/>
              </a:lnSpc>
            </a:pPr>
            <a:r>
              <a:rPr lang="en-US" sz="2000" dirty="0"/>
              <a:t>In your small groups, share your response to this question. </a:t>
            </a:r>
          </a:p>
          <a:p>
            <a:pPr>
              <a:lnSpc>
                <a:spcPct val="100000"/>
              </a:lnSpc>
            </a:pPr>
            <a:r>
              <a:rPr lang="en-US" sz="2000" dirty="0"/>
              <a:t>After discussion with your classmates, would your response change at all? </a:t>
            </a:r>
          </a:p>
          <a:p>
            <a:pPr marL="0" indent="0">
              <a:lnSpc>
                <a:spcPct val="100000"/>
              </a:lnSpc>
              <a:buNone/>
            </a:pPr>
            <a:endParaRPr lang="en-US" sz="1500" dirty="0"/>
          </a:p>
        </p:txBody>
      </p:sp>
    </p:spTree>
    <p:extLst>
      <p:ext uri="{BB962C8B-B14F-4D97-AF65-F5344CB8AC3E}">
        <p14:creationId xmlns:p14="http://schemas.microsoft.com/office/powerpoint/2010/main" val="3390024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492E-A010-7B43-B30B-1982F47ACEB7}"/>
              </a:ext>
            </a:extLst>
          </p:cNvPr>
          <p:cNvSpPr>
            <a:spLocks noGrp="1"/>
          </p:cNvSpPr>
          <p:nvPr>
            <p:ph type="title"/>
          </p:nvPr>
        </p:nvSpPr>
        <p:spPr/>
        <p:txBody>
          <a:bodyPr/>
          <a:lstStyle/>
          <a:p>
            <a:r>
              <a:rPr lang="en-US" dirty="0"/>
              <a:t>Text Connections </a:t>
            </a:r>
          </a:p>
        </p:txBody>
      </p:sp>
      <p:sp>
        <p:nvSpPr>
          <p:cNvPr id="3" name="Content Placeholder 2">
            <a:extLst>
              <a:ext uri="{FF2B5EF4-FFF2-40B4-BE49-F238E27FC236}">
                <a16:creationId xmlns:a16="http://schemas.microsoft.com/office/drawing/2014/main" id="{12BEEAF8-BDBA-EA48-893A-DBDD6D706F2C}"/>
              </a:ext>
            </a:extLst>
          </p:cNvPr>
          <p:cNvSpPr>
            <a:spLocks noGrp="1"/>
          </p:cNvSpPr>
          <p:nvPr>
            <p:ph idx="1"/>
          </p:nvPr>
        </p:nvSpPr>
        <p:spPr/>
        <p:txBody>
          <a:bodyPr/>
          <a:lstStyle/>
          <a:p>
            <a:r>
              <a:rPr lang="en-US" dirty="0"/>
              <a:t>Text connections are often informed by our purpose for reading a text, and they can often help us identify main ideas and themes present in a text. </a:t>
            </a:r>
          </a:p>
          <a:p>
            <a:r>
              <a:rPr lang="en-US" dirty="0"/>
              <a:t>Text connections happen naturally – but depending on your purpose for reading, an instructor may ask you to make different kinds of connections </a:t>
            </a:r>
          </a:p>
          <a:p>
            <a:endParaRPr lang="en-US" dirty="0"/>
          </a:p>
        </p:txBody>
      </p:sp>
    </p:spTree>
    <p:extLst>
      <p:ext uri="{BB962C8B-B14F-4D97-AF65-F5344CB8AC3E}">
        <p14:creationId xmlns:p14="http://schemas.microsoft.com/office/powerpoint/2010/main" val="3779078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B4B70-1002-9E45-9558-3C6E056705A8}"/>
              </a:ext>
            </a:extLst>
          </p:cNvPr>
          <p:cNvSpPr>
            <a:spLocks noGrp="1"/>
          </p:cNvSpPr>
          <p:nvPr>
            <p:ph type="title"/>
          </p:nvPr>
        </p:nvSpPr>
        <p:spPr/>
        <p:txBody>
          <a:bodyPr/>
          <a:lstStyle/>
          <a:p>
            <a:r>
              <a:rPr lang="en-US" dirty="0"/>
              <a:t>Text to Self </a:t>
            </a:r>
          </a:p>
        </p:txBody>
      </p:sp>
      <p:sp>
        <p:nvSpPr>
          <p:cNvPr id="3" name="Content Placeholder 2">
            <a:extLst>
              <a:ext uri="{FF2B5EF4-FFF2-40B4-BE49-F238E27FC236}">
                <a16:creationId xmlns:a16="http://schemas.microsoft.com/office/drawing/2014/main" id="{446C52F4-31B4-B54B-A8B3-B8B7F058A8D2}"/>
              </a:ext>
            </a:extLst>
          </p:cNvPr>
          <p:cNvSpPr>
            <a:spLocks noGrp="1"/>
          </p:cNvSpPr>
          <p:nvPr>
            <p:ph idx="1"/>
          </p:nvPr>
        </p:nvSpPr>
        <p:spPr/>
        <p:txBody>
          <a:bodyPr/>
          <a:lstStyle/>
          <a:p>
            <a:r>
              <a:rPr lang="en-US" dirty="0"/>
              <a:t>These are connections that occur when you make connections between your personal experiences and the text. </a:t>
            </a:r>
          </a:p>
          <a:p>
            <a:r>
              <a:rPr lang="en-US" dirty="0"/>
              <a:t>Remember our theme is Truth and (Re)Presentations of the American Identity. How does what we’ve read so far help you understand your own representations of truth and American-ness?</a:t>
            </a:r>
          </a:p>
          <a:p>
            <a:endParaRPr lang="en-US" dirty="0"/>
          </a:p>
        </p:txBody>
      </p:sp>
    </p:spTree>
    <p:extLst>
      <p:ext uri="{BB962C8B-B14F-4D97-AF65-F5344CB8AC3E}">
        <p14:creationId xmlns:p14="http://schemas.microsoft.com/office/powerpoint/2010/main" val="4080815987"/>
      </p:ext>
    </p:extLst>
  </p:cSld>
  <p:clrMapOvr>
    <a:masterClrMapping/>
  </p:clrMapOvr>
</p:sld>
</file>

<file path=ppt/theme/theme1.xml><?xml version="1.0" encoding="utf-8"?>
<a:theme xmlns:a="http://schemas.openxmlformats.org/drawingml/2006/main" name="AccentBoxVTI">
  <a:themeElements>
    <a:clrScheme name="AnalogousFromLightSeedRightStep">
      <a:dk1>
        <a:srgbClr val="000000"/>
      </a:dk1>
      <a:lt1>
        <a:srgbClr val="FFFFFF"/>
      </a:lt1>
      <a:dk2>
        <a:srgbClr val="3E3423"/>
      </a:dk2>
      <a:lt2>
        <a:srgbClr val="E2E7E8"/>
      </a:lt2>
      <a:accent1>
        <a:srgbClr val="DA8F7A"/>
      </a:accent1>
      <a:accent2>
        <a:srgbClr val="C59D55"/>
      </a:accent2>
      <a:accent3>
        <a:srgbClr val="A2A661"/>
      </a:accent3>
      <a:accent4>
        <a:srgbClr val="84B053"/>
      </a:accent4>
      <a:accent5>
        <a:srgbClr val="67B45D"/>
      </a:accent5>
      <a:accent6>
        <a:srgbClr val="55B472"/>
      </a:accent6>
      <a:hlink>
        <a:srgbClr val="5C8B98"/>
      </a:hlink>
      <a:folHlink>
        <a:srgbClr val="7F7F7F"/>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6337</TotalTime>
  <Words>980</Words>
  <Application>Microsoft Macintosh PowerPoint</Application>
  <PresentationFormat>Widescreen</PresentationFormat>
  <Paragraphs>72</Paragraphs>
  <Slides>14</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Neue Haas Grotesk Text Pro</vt:lpstr>
      <vt:lpstr>AccentBoxVTI</vt:lpstr>
      <vt:lpstr>RDG 1300_P07</vt:lpstr>
      <vt:lpstr>Agenda</vt:lpstr>
      <vt:lpstr>Guidelines for academic discussions </vt:lpstr>
      <vt:lpstr>Unpacking the Readings</vt:lpstr>
      <vt:lpstr>Small group discussions </vt:lpstr>
      <vt:lpstr>Small Group Discussions </vt:lpstr>
      <vt:lpstr>Small Group Discussions </vt:lpstr>
      <vt:lpstr>Text Connections </vt:lpstr>
      <vt:lpstr>Text to Self </vt:lpstr>
      <vt:lpstr>Text to Text</vt:lpstr>
      <vt:lpstr>Text to World</vt:lpstr>
      <vt:lpstr>Reading Log #3 (rewind)</vt:lpstr>
      <vt:lpstr>The Metacognitive Awareness of Reading Strategies Inventory (MARSI)</vt:lpstr>
      <vt:lpstr>For Next Time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Dyer, James M</dc:creator>
  <cp:lastModifiedBy>Dyer, James M</cp:lastModifiedBy>
  <cp:revision>13</cp:revision>
  <dcterms:created xsi:type="dcterms:W3CDTF">2021-08-23T04:03:15Z</dcterms:created>
  <dcterms:modified xsi:type="dcterms:W3CDTF">2021-09-02T17:01:28Z</dcterms:modified>
</cp:coreProperties>
</file>