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3"/>
  </p:notesMasterIdLst>
  <p:sldIdLst>
    <p:sldId id="256" r:id="rId2"/>
    <p:sldId id="257" r:id="rId3"/>
    <p:sldId id="275" r:id="rId4"/>
    <p:sldId id="277" r:id="rId5"/>
    <p:sldId id="273" r:id="rId6"/>
    <p:sldId id="274" r:id="rId7"/>
    <p:sldId id="280" r:id="rId8"/>
    <p:sldId id="281" r:id="rId9"/>
    <p:sldId id="282" r:id="rId10"/>
    <p:sldId id="284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83938"/>
  </p:normalViewPr>
  <p:slideViewPr>
    <p:cSldViewPr snapToGrid="0" snapToObjects="1">
      <p:cViewPr varScale="1">
        <p:scale>
          <a:sx n="133" d="100"/>
          <a:sy n="133" d="100"/>
        </p:scale>
        <p:origin x="1600" y="200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DBA6D-754D-4C2C-B71A-29012D56281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FBE87B-16B1-4EB5-B144-C3B40E91F8C9}">
      <dgm:prSet/>
      <dgm:spPr/>
      <dgm:t>
        <a:bodyPr/>
        <a:lstStyle/>
        <a:p>
          <a:r>
            <a:rPr lang="en-US" dirty="0"/>
            <a:t>Housekeeping</a:t>
          </a:r>
        </a:p>
      </dgm:t>
    </dgm:pt>
    <dgm:pt modelId="{5773ECB1-E69D-403E-8557-58605EC2631D}" type="parTrans" cxnId="{120FA923-44C3-45D8-BCD7-C7F7378CF5A5}">
      <dgm:prSet/>
      <dgm:spPr/>
      <dgm:t>
        <a:bodyPr/>
        <a:lstStyle/>
        <a:p>
          <a:endParaRPr lang="en-US"/>
        </a:p>
      </dgm:t>
    </dgm:pt>
    <dgm:pt modelId="{2A46AB7A-6A26-46CC-B863-886938A6547D}" type="sibTrans" cxnId="{120FA923-44C3-45D8-BCD7-C7F7378CF5A5}">
      <dgm:prSet/>
      <dgm:spPr/>
      <dgm:t>
        <a:bodyPr/>
        <a:lstStyle/>
        <a:p>
          <a:endParaRPr lang="en-US"/>
        </a:p>
      </dgm:t>
    </dgm:pt>
    <dgm:pt modelId="{08CBADFB-123F-481D-B717-A5EFD2C0CE33}">
      <dgm:prSet/>
      <dgm:spPr/>
      <dgm:t>
        <a:bodyPr/>
        <a:lstStyle/>
        <a:p>
          <a:r>
            <a:rPr lang="en-US" dirty="0"/>
            <a:t>Syllabus as an academic text</a:t>
          </a:r>
        </a:p>
      </dgm:t>
    </dgm:pt>
    <dgm:pt modelId="{1298A981-7EC4-4145-B6A2-D07CB55EAFCB}" type="parTrans" cxnId="{1BE888BA-4FF6-4581-8487-0DE8406A56B5}">
      <dgm:prSet/>
      <dgm:spPr/>
      <dgm:t>
        <a:bodyPr/>
        <a:lstStyle/>
        <a:p>
          <a:endParaRPr lang="en-US"/>
        </a:p>
      </dgm:t>
    </dgm:pt>
    <dgm:pt modelId="{147B8EA0-38CB-4935-AE3E-264107C4CEAC}" type="sibTrans" cxnId="{1BE888BA-4FF6-4581-8487-0DE8406A56B5}">
      <dgm:prSet/>
      <dgm:spPr/>
      <dgm:t>
        <a:bodyPr/>
        <a:lstStyle/>
        <a:p>
          <a:endParaRPr lang="en-US"/>
        </a:p>
      </dgm:t>
    </dgm:pt>
    <dgm:pt modelId="{EFCC027A-2A05-4FFC-AD20-FDCF9E828833}">
      <dgm:prSet/>
      <dgm:spPr/>
      <dgm:t>
        <a:bodyPr/>
        <a:lstStyle/>
        <a:p>
          <a:r>
            <a:rPr lang="en-US" dirty="0"/>
            <a:t>Reading Log 1 (in class)</a:t>
          </a:r>
        </a:p>
      </dgm:t>
    </dgm:pt>
    <dgm:pt modelId="{9F0F1212-F68C-4D2B-B587-40758EB3ABC6}" type="parTrans" cxnId="{C5B8646B-F4F9-44FE-A741-D23EB929F976}">
      <dgm:prSet/>
      <dgm:spPr/>
      <dgm:t>
        <a:bodyPr/>
        <a:lstStyle/>
        <a:p>
          <a:endParaRPr lang="en-US"/>
        </a:p>
      </dgm:t>
    </dgm:pt>
    <dgm:pt modelId="{0F109E7B-07E0-4833-9C2F-D4FA9E6E042B}" type="sibTrans" cxnId="{C5B8646B-F4F9-44FE-A741-D23EB929F976}">
      <dgm:prSet/>
      <dgm:spPr/>
      <dgm:t>
        <a:bodyPr/>
        <a:lstStyle/>
        <a:p>
          <a:endParaRPr lang="en-US"/>
        </a:p>
      </dgm:t>
    </dgm:pt>
    <dgm:pt modelId="{E819BEE2-7700-4F98-A97E-9006A25D21C9}">
      <dgm:prSet/>
      <dgm:spPr/>
      <dgm:t>
        <a:bodyPr/>
        <a:lstStyle/>
        <a:p>
          <a:r>
            <a:rPr lang="en-US" dirty="0"/>
            <a:t>Preview for next week</a:t>
          </a:r>
        </a:p>
      </dgm:t>
    </dgm:pt>
    <dgm:pt modelId="{7B0BAD13-553B-41F5-B1E6-7BC93C95E92D}" type="parTrans" cxnId="{D156D89B-E8AF-48E7-929B-647ED5A0C1A8}">
      <dgm:prSet/>
      <dgm:spPr/>
      <dgm:t>
        <a:bodyPr/>
        <a:lstStyle/>
        <a:p>
          <a:endParaRPr lang="en-US"/>
        </a:p>
      </dgm:t>
    </dgm:pt>
    <dgm:pt modelId="{39E39840-07B6-4C0A-914A-AE955CCA2C67}" type="sibTrans" cxnId="{D156D89B-E8AF-48E7-929B-647ED5A0C1A8}">
      <dgm:prSet/>
      <dgm:spPr/>
      <dgm:t>
        <a:bodyPr/>
        <a:lstStyle/>
        <a:p>
          <a:endParaRPr lang="en-US"/>
        </a:p>
      </dgm:t>
    </dgm:pt>
    <dgm:pt modelId="{4A920D5F-992E-F543-92CF-D36ACF335151}" type="pres">
      <dgm:prSet presAssocID="{E4EDBA6D-754D-4C2C-B71A-29012D562810}" presName="outerComposite" presStyleCnt="0">
        <dgm:presLayoutVars>
          <dgm:chMax val="5"/>
          <dgm:dir/>
          <dgm:resizeHandles val="exact"/>
        </dgm:presLayoutVars>
      </dgm:prSet>
      <dgm:spPr/>
    </dgm:pt>
    <dgm:pt modelId="{75BE58F3-75AB-9248-8997-1D4AC05D6042}" type="pres">
      <dgm:prSet presAssocID="{E4EDBA6D-754D-4C2C-B71A-29012D562810}" presName="dummyMaxCanvas" presStyleCnt="0">
        <dgm:presLayoutVars/>
      </dgm:prSet>
      <dgm:spPr/>
    </dgm:pt>
    <dgm:pt modelId="{1EBBDC0D-377D-9C4E-87EB-03E1D6C97DF1}" type="pres">
      <dgm:prSet presAssocID="{E4EDBA6D-754D-4C2C-B71A-29012D562810}" presName="FourNodes_1" presStyleLbl="node1" presStyleIdx="0" presStyleCnt="4">
        <dgm:presLayoutVars>
          <dgm:bulletEnabled val="1"/>
        </dgm:presLayoutVars>
      </dgm:prSet>
      <dgm:spPr/>
    </dgm:pt>
    <dgm:pt modelId="{DFD00669-B8BB-7645-8AF2-CAFCAD3009F1}" type="pres">
      <dgm:prSet presAssocID="{E4EDBA6D-754D-4C2C-B71A-29012D562810}" presName="FourNodes_2" presStyleLbl="node1" presStyleIdx="1" presStyleCnt="4">
        <dgm:presLayoutVars>
          <dgm:bulletEnabled val="1"/>
        </dgm:presLayoutVars>
      </dgm:prSet>
      <dgm:spPr/>
    </dgm:pt>
    <dgm:pt modelId="{7F27EA86-EAE9-1144-8AED-DC5DF7C2D0B0}" type="pres">
      <dgm:prSet presAssocID="{E4EDBA6D-754D-4C2C-B71A-29012D562810}" presName="FourNodes_3" presStyleLbl="node1" presStyleIdx="2" presStyleCnt="4">
        <dgm:presLayoutVars>
          <dgm:bulletEnabled val="1"/>
        </dgm:presLayoutVars>
      </dgm:prSet>
      <dgm:spPr/>
    </dgm:pt>
    <dgm:pt modelId="{B53BE36F-06BF-4D46-98DA-51951B6F1586}" type="pres">
      <dgm:prSet presAssocID="{E4EDBA6D-754D-4C2C-B71A-29012D562810}" presName="FourNodes_4" presStyleLbl="node1" presStyleIdx="3" presStyleCnt="4">
        <dgm:presLayoutVars>
          <dgm:bulletEnabled val="1"/>
        </dgm:presLayoutVars>
      </dgm:prSet>
      <dgm:spPr/>
    </dgm:pt>
    <dgm:pt modelId="{E34BD6AC-E9E9-AA43-AE2A-7AC93EB4B2C6}" type="pres">
      <dgm:prSet presAssocID="{E4EDBA6D-754D-4C2C-B71A-29012D562810}" presName="FourConn_1-2" presStyleLbl="fgAccFollowNode1" presStyleIdx="0" presStyleCnt="3">
        <dgm:presLayoutVars>
          <dgm:bulletEnabled val="1"/>
        </dgm:presLayoutVars>
      </dgm:prSet>
      <dgm:spPr/>
    </dgm:pt>
    <dgm:pt modelId="{10FEA460-4835-494F-802C-0F644CB73F99}" type="pres">
      <dgm:prSet presAssocID="{E4EDBA6D-754D-4C2C-B71A-29012D562810}" presName="FourConn_2-3" presStyleLbl="fgAccFollowNode1" presStyleIdx="1" presStyleCnt="3">
        <dgm:presLayoutVars>
          <dgm:bulletEnabled val="1"/>
        </dgm:presLayoutVars>
      </dgm:prSet>
      <dgm:spPr/>
    </dgm:pt>
    <dgm:pt modelId="{72295128-F892-6D45-B972-BFF20B16CB84}" type="pres">
      <dgm:prSet presAssocID="{E4EDBA6D-754D-4C2C-B71A-29012D562810}" presName="FourConn_3-4" presStyleLbl="fgAccFollowNode1" presStyleIdx="2" presStyleCnt="3">
        <dgm:presLayoutVars>
          <dgm:bulletEnabled val="1"/>
        </dgm:presLayoutVars>
      </dgm:prSet>
      <dgm:spPr/>
    </dgm:pt>
    <dgm:pt modelId="{C6BE0759-C4BB-F046-96DE-688C43BEF99F}" type="pres">
      <dgm:prSet presAssocID="{E4EDBA6D-754D-4C2C-B71A-29012D562810}" presName="FourNodes_1_text" presStyleLbl="node1" presStyleIdx="3" presStyleCnt="4">
        <dgm:presLayoutVars>
          <dgm:bulletEnabled val="1"/>
        </dgm:presLayoutVars>
      </dgm:prSet>
      <dgm:spPr/>
    </dgm:pt>
    <dgm:pt modelId="{9D239CD3-8BAE-354D-B03C-B3AF9F7AD531}" type="pres">
      <dgm:prSet presAssocID="{E4EDBA6D-754D-4C2C-B71A-29012D562810}" presName="FourNodes_2_text" presStyleLbl="node1" presStyleIdx="3" presStyleCnt="4">
        <dgm:presLayoutVars>
          <dgm:bulletEnabled val="1"/>
        </dgm:presLayoutVars>
      </dgm:prSet>
      <dgm:spPr/>
    </dgm:pt>
    <dgm:pt modelId="{A19066D6-E253-124D-9416-9F2400CCF5F5}" type="pres">
      <dgm:prSet presAssocID="{E4EDBA6D-754D-4C2C-B71A-29012D562810}" presName="FourNodes_3_text" presStyleLbl="node1" presStyleIdx="3" presStyleCnt="4">
        <dgm:presLayoutVars>
          <dgm:bulletEnabled val="1"/>
        </dgm:presLayoutVars>
      </dgm:prSet>
      <dgm:spPr/>
    </dgm:pt>
    <dgm:pt modelId="{13E6ABB6-72F5-6E48-B7B7-D7B98AAA107F}" type="pres">
      <dgm:prSet presAssocID="{E4EDBA6D-754D-4C2C-B71A-29012D562810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95F0221C-DAED-474C-8209-56429A86B1A2}" type="presOf" srcId="{2A46AB7A-6A26-46CC-B863-886938A6547D}" destId="{E34BD6AC-E9E9-AA43-AE2A-7AC93EB4B2C6}" srcOrd="0" destOrd="0" presId="urn:microsoft.com/office/officeart/2005/8/layout/vProcess5"/>
    <dgm:cxn modelId="{120FA923-44C3-45D8-BCD7-C7F7378CF5A5}" srcId="{E4EDBA6D-754D-4C2C-B71A-29012D562810}" destId="{77FBE87B-16B1-4EB5-B144-C3B40E91F8C9}" srcOrd="0" destOrd="0" parTransId="{5773ECB1-E69D-403E-8557-58605EC2631D}" sibTransId="{2A46AB7A-6A26-46CC-B863-886938A6547D}"/>
    <dgm:cxn modelId="{21E7C062-075B-1240-A0E2-9D7E13A07D0A}" type="presOf" srcId="{0F109E7B-07E0-4833-9C2F-D4FA9E6E042B}" destId="{72295128-F892-6D45-B972-BFF20B16CB84}" srcOrd="0" destOrd="0" presId="urn:microsoft.com/office/officeart/2005/8/layout/vProcess5"/>
    <dgm:cxn modelId="{C5B8646B-F4F9-44FE-A741-D23EB929F976}" srcId="{E4EDBA6D-754D-4C2C-B71A-29012D562810}" destId="{EFCC027A-2A05-4FFC-AD20-FDCF9E828833}" srcOrd="2" destOrd="0" parTransId="{9F0F1212-F68C-4D2B-B587-40758EB3ABC6}" sibTransId="{0F109E7B-07E0-4833-9C2F-D4FA9E6E042B}"/>
    <dgm:cxn modelId="{38E0646F-25C4-F547-A4F9-02246BC45F9D}" type="presOf" srcId="{EFCC027A-2A05-4FFC-AD20-FDCF9E828833}" destId="{7F27EA86-EAE9-1144-8AED-DC5DF7C2D0B0}" srcOrd="0" destOrd="0" presId="urn:microsoft.com/office/officeart/2005/8/layout/vProcess5"/>
    <dgm:cxn modelId="{8CB38A95-116C-3A47-9F31-3A2C19B36856}" type="presOf" srcId="{77FBE87B-16B1-4EB5-B144-C3B40E91F8C9}" destId="{1EBBDC0D-377D-9C4E-87EB-03E1D6C97DF1}" srcOrd="0" destOrd="0" presId="urn:microsoft.com/office/officeart/2005/8/layout/vProcess5"/>
    <dgm:cxn modelId="{DD873B96-738A-194C-A401-16630EE7B9AC}" type="presOf" srcId="{08CBADFB-123F-481D-B717-A5EFD2C0CE33}" destId="{DFD00669-B8BB-7645-8AF2-CAFCAD3009F1}" srcOrd="0" destOrd="0" presId="urn:microsoft.com/office/officeart/2005/8/layout/vProcess5"/>
    <dgm:cxn modelId="{18808298-89CD-5948-9F29-8657FA5D463F}" type="presOf" srcId="{E4EDBA6D-754D-4C2C-B71A-29012D562810}" destId="{4A920D5F-992E-F543-92CF-D36ACF335151}" srcOrd="0" destOrd="0" presId="urn:microsoft.com/office/officeart/2005/8/layout/vProcess5"/>
    <dgm:cxn modelId="{D156D89B-E8AF-48E7-929B-647ED5A0C1A8}" srcId="{E4EDBA6D-754D-4C2C-B71A-29012D562810}" destId="{E819BEE2-7700-4F98-A97E-9006A25D21C9}" srcOrd="3" destOrd="0" parTransId="{7B0BAD13-553B-41F5-B1E6-7BC93C95E92D}" sibTransId="{39E39840-07B6-4C0A-914A-AE955CCA2C67}"/>
    <dgm:cxn modelId="{8138D2B5-3472-D24A-BB24-95D428CB9874}" type="presOf" srcId="{77FBE87B-16B1-4EB5-B144-C3B40E91F8C9}" destId="{C6BE0759-C4BB-F046-96DE-688C43BEF99F}" srcOrd="1" destOrd="0" presId="urn:microsoft.com/office/officeart/2005/8/layout/vProcess5"/>
    <dgm:cxn modelId="{1BE888BA-4FF6-4581-8487-0DE8406A56B5}" srcId="{E4EDBA6D-754D-4C2C-B71A-29012D562810}" destId="{08CBADFB-123F-481D-B717-A5EFD2C0CE33}" srcOrd="1" destOrd="0" parTransId="{1298A981-7EC4-4145-B6A2-D07CB55EAFCB}" sibTransId="{147B8EA0-38CB-4935-AE3E-264107C4CEAC}"/>
    <dgm:cxn modelId="{C5ED88BB-2418-CC41-8158-2F8ED9212268}" type="presOf" srcId="{EFCC027A-2A05-4FFC-AD20-FDCF9E828833}" destId="{A19066D6-E253-124D-9416-9F2400CCF5F5}" srcOrd="1" destOrd="0" presId="urn:microsoft.com/office/officeart/2005/8/layout/vProcess5"/>
    <dgm:cxn modelId="{EEBAA9CF-29EF-964E-9FF5-F58BDF78AF14}" type="presOf" srcId="{E819BEE2-7700-4F98-A97E-9006A25D21C9}" destId="{B53BE36F-06BF-4D46-98DA-51951B6F1586}" srcOrd="0" destOrd="0" presId="urn:microsoft.com/office/officeart/2005/8/layout/vProcess5"/>
    <dgm:cxn modelId="{861E01DF-27D5-324C-9B42-994FFF8D7CD1}" type="presOf" srcId="{147B8EA0-38CB-4935-AE3E-264107C4CEAC}" destId="{10FEA460-4835-494F-802C-0F644CB73F99}" srcOrd="0" destOrd="0" presId="urn:microsoft.com/office/officeart/2005/8/layout/vProcess5"/>
    <dgm:cxn modelId="{01532CE2-4E30-C04A-83BF-B102B3298993}" type="presOf" srcId="{08CBADFB-123F-481D-B717-A5EFD2C0CE33}" destId="{9D239CD3-8BAE-354D-B03C-B3AF9F7AD531}" srcOrd="1" destOrd="0" presId="urn:microsoft.com/office/officeart/2005/8/layout/vProcess5"/>
    <dgm:cxn modelId="{5688B2E3-AB2A-D740-986C-EE49D4AEA4F0}" type="presOf" srcId="{E819BEE2-7700-4F98-A97E-9006A25D21C9}" destId="{13E6ABB6-72F5-6E48-B7B7-D7B98AAA107F}" srcOrd="1" destOrd="0" presId="urn:microsoft.com/office/officeart/2005/8/layout/vProcess5"/>
    <dgm:cxn modelId="{F422E202-6D86-F34A-AA48-DB107EE55FAA}" type="presParOf" srcId="{4A920D5F-992E-F543-92CF-D36ACF335151}" destId="{75BE58F3-75AB-9248-8997-1D4AC05D6042}" srcOrd="0" destOrd="0" presId="urn:microsoft.com/office/officeart/2005/8/layout/vProcess5"/>
    <dgm:cxn modelId="{A06DD041-85FB-1843-AF0E-62119F24121C}" type="presParOf" srcId="{4A920D5F-992E-F543-92CF-D36ACF335151}" destId="{1EBBDC0D-377D-9C4E-87EB-03E1D6C97DF1}" srcOrd="1" destOrd="0" presId="urn:microsoft.com/office/officeart/2005/8/layout/vProcess5"/>
    <dgm:cxn modelId="{42807A4C-1A40-B54B-9FB2-AEF94932EB66}" type="presParOf" srcId="{4A920D5F-992E-F543-92CF-D36ACF335151}" destId="{DFD00669-B8BB-7645-8AF2-CAFCAD3009F1}" srcOrd="2" destOrd="0" presId="urn:microsoft.com/office/officeart/2005/8/layout/vProcess5"/>
    <dgm:cxn modelId="{B2EE0D3B-ADF2-284B-A9C0-E1592B151DA0}" type="presParOf" srcId="{4A920D5F-992E-F543-92CF-D36ACF335151}" destId="{7F27EA86-EAE9-1144-8AED-DC5DF7C2D0B0}" srcOrd="3" destOrd="0" presId="urn:microsoft.com/office/officeart/2005/8/layout/vProcess5"/>
    <dgm:cxn modelId="{1F431CD5-9201-9E4A-ADF7-A7AF2D05BA88}" type="presParOf" srcId="{4A920D5F-992E-F543-92CF-D36ACF335151}" destId="{B53BE36F-06BF-4D46-98DA-51951B6F1586}" srcOrd="4" destOrd="0" presId="urn:microsoft.com/office/officeart/2005/8/layout/vProcess5"/>
    <dgm:cxn modelId="{2DC3C113-87D5-F74B-AFFB-F97CDC8316F9}" type="presParOf" srcId="{4A920D5F-992E-F543-92CF-D36ACF335151}" destId="{E34BD6AC-E9E9-AA43-AE2A-7AC93EB4B2C6}" srcOrd="5" destOrd="0" presId="urn:microsoft.com/office/officeart/2005/8/layout/vProcess5"/>
    <dgm:cxn modelId="{78646F63-98EC-C74D-849C-54683A7AA461}" type="presParOf" srcId="{4A920D5F-992E-F543-92CF-D36ACF335151}" destId="{10FEA460-4835-494F-802C-0F644CB73F99}" srcOrd="6" destOrd="0" presId="urn:microsoft.com/office/officeart/2005/8/layout/vProcess5"/>
    <dgm:cxn modelId="{31FB57B1-50DA-974D-BB09-A99B14762C43}" type="presParOf" srcId="{4A920D5F-992E-F543-92CF-D36ACF335151}" destId="{72295128-F892-6D45-B972-BFF20B16CB84}" srcOrd="7" destOrd="0" presId="urn:microsoft.com/office/officeart/2005/8/layout/vProcess5"/>
    <dgm:cxn modelId="{E898B6CE-4D21-674E-91AE-31531F3591AD}" type="presParOf" srcId="{4A920D5F-992E-F543-92CF-D36ACF335151}" destId="{C6BE0759-C4BB-F046-96DE-688C43BEF99F}" srcOrd="8" destOrd="0" presId="urn:microsoft.com/office/officeart/2005/8/layout/vProcess5"/>
    <dgm:cxn modelId="{933C404A-A81C-CF43-B57D-A25CEBA366EA}" type="presParOf" srcId="{4A920D5F-992E-F543-92CF-D36ACF335151}" destId="{9D239CD3-8BAE-354D-B03C-B3AF9F7AD531}" srcOrd="9" destOrd="0" presId="urn:microsoft.com/office/officeart/2005/8/layout/vProcess5"/>
    <dgm:cxn modelId="{C7AB383E-41D3-1A4B-A016-4B4F3EB6B347}" type="presParOf" srcId="{4A920D5F-992E-F543-92CF-D36ACF335151}" destId="{A19066D6-E253-124D-9416-9F2400CCF5F5}" srcOrd="10" destOrd="0" presId="urn:microsoft.com/office/officeart/2005/8/layout/vProcess5"/>
    <dgm:cxn modelId="{B2166628-B441-BD42-9349-EA1598E9BC11}" type="presParOf" srcId="{4A920D5F-992E-F543-92CF-D36ACF335151}" destId="{13E6ABB6-72F5-6E48-B7B7-D7B98AAA107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BBDC0D-377D-9C4E-87EB-03E1D6C97DF1}">
      <dsp:nvSpPr>
        <dsp:cNvPr id="0" name=""/>
        <dsp:cNvSpPr/>
      </dsp:nvSpPr>
      <dsp:spPr>
        <a:xfrm>
          <a:off x="0" y="0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Housekeeping</a:t>
          </a:r>
        </a:p>
      </dsp:txBody>
      <dsp:txXfrm>
        <a:off x="35706" y="35706"/>
        <a:ext cx="4031330" cy="1147666"/>
      </dsp:txXfrm>
    </dsp:sp>
    <dsp:sp modelId="{DFD00669-B8BB-7645-8AF2-CAFCAD3009F1}">
      <dsp:nvSpPr>
        <dsp:cNvPr id="0" name=""/>
        <dsp:cNvSpPr/>
      </dsp:nvSpPr>
      <dsp:spPr>
        <a:xfrm>
          <a:off x="456422" y="1440728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498143"/>
            <a:satOff val="-7063"/>
            <a:lumOff val="-12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Syllabus as an academic text</a:t>
          </a:r>
        </a:p>
      </dsp:txBody>
      <dsp:txXfrm>
        <a:off x="492128" y="1476434"/>
        <a:ext cx="4129588" cy="1147666"/>
      </dsp:txXfrm>
    </dsp:sp>
    <dsp:sp modelId="{7F27EA86-EAE9-1144-8AED-DC5DF7C2D0B0}">
      <dsp:nvSpPr>
        <dsp:cNvPr id="0" name=""/>
        <dsp:cNvSpPr/>
      </dsp:nvSpPr>
      <dsp:spPr>
        <a:xfrm>
          <a:off x="906033" y="2881457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996287"/>
            <a:satOff val="-14125"/>
            <a:lumOff val="-24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Reading Log 1 (in class)</a:t>
          </a:r>
        </a:p>
      </dsp:txBody>
      <dsp:txXfrm>
        <a:off x="941739" y="2917163"/>
        <a:ext cx="4136400" cy="1147666"/>
      </dsp:txXfrm>
    </dsp:sp>
    <dsp:sp modelId="{B53BE36F-06BF-4D46-98DA-51951B6F1586}">
      <dsp:nvSpPr>
        <dsp:cNvPr id="0" name=""/>
        <dsp:cNvSpPr/>
      </dsp:nvSpPr>
      <dsp:spPr>
        <a:xfrm>
          <a:off x="1362456" y="4322185"/>
          <a:ext cx="5449823" cy="1219078"/>
        </a:xfrm>
        <a:prstGeom prst="roundRect">
          <a:avLst>
            <a:gd name="adj" fmla="val 10000"/>
          </a:avLst>
        </a:prstGeom>
        <a:solidFill>
          <a:schemeClr val="accent2">
            <a:hueOff val="1494430"/>
            <a:satOff val="-21188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Preview for next week</a:t>
          </a:r>
        </a:p>
      </dsp:txBody>
      <dsp:txXfrm>
        <a:off x="1398162" y="4357891"/>
        <a:ext cx="4129588" cy="1147666"/>
      </dsp:txXfrm>
    </dsp:sp>
    <dsp:sp modelId="{E34BD6AC-E9E9-AA43-AE2A-7AC93EB4B2C6}">
      <dsp:nvSpPr>
        <dsp:cNvPr id="0" name=""/>
        <dsp:cNvSpPr/>
      </dsp:nvSpPr>
      <dsp:spPr>
        <a:xfrm>
          <a:off x="4657423" y="933702"/>
          <a:ext cx="792400" cy="792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835713" y="933702"/>
        <a:ext cx="435820" cy="596281"/>
      </dsp:txXfrm>
    </dsp:sp>
    <dsp:sp modelId="{10FEA460-4835-494F-802C-0F644CB73F99}">
      <dsp:nvSpPr>
        <dsp:cNvPr id="0" name=""/>
        <dsp:cNvSpPr/>
      </dsp:nvSpPr>
      <dsp:spPr>
        <a:xfrm>
          <a:off x="5113846" y="2374431"/>
          <a:ext cx="792400" cy="792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950486"/>
            <a:satOff val="-9116"/>
            <a:lumOff val="-731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950486"/>
              <a:satOff val="-9116"/>
              <a:lumOff val="-7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292136" y="2374431"/>
        <a:ext cx="435820" cy="596281"/>
      </dsp:txXfrm>
    </dsp:sp>
    <dsp:sp modelId="{72295128-F892-6D45-B972-BFF20B16CB84}">
      <dsp:nvSpPr>
        <dsp:cNvPr id="0" name=""/>
        <dsp:cNvSpPr/>
      </dsp:nvSpPr>
      <dsp:spPr>
        <a:xfrm>
          <a:off x="5563456" y="3815160"/>
          <a:ext cx="792400" cy="79240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00972"/>
            <a:satOff val="-18233"/>
            <a:lumOff val="-14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00972"/>
              <a:satOff val="-18233"/>
              <a:lumOff val="-14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741746" y="3815160"/>
        <a:ext cx="435820" cy="596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6B19-0838-8C4D-B14B-B8FF30AA76AE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3D314-1F5A-AB4E-ABE7-9C5E0CD1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the myriad of “texts” that can be used as an academic text. Try to move this conversation toward academic texts that students might not traditionally consider to be academic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87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this into a class discussion – think pair share w/partners or small groups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371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Common academic text tasks might be – reading for recall of information, reading to get a general overview of a topic (like googling stuff), reading to inform an argument, reading because your instructor said that you’re supposed to, etc. Maybe get a running list of academic tasks on the whiteboard? Is there a whiteboard in our class?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43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the syllabus here to complete this example reading log as a class.  Let students guide the way, but be prepared to fill in a few of your own examples to get them started. Ask students to focus on parts that they underlined that might not be the answer to a question, but rather were important for some other reason.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00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8/24/21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3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4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1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8/24/21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7E8C5D14-1FE5-4E78-901B-86EB53F6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EFD404E-14B6-4461-B0DA-EA0E08E99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F649E-7112-4262-B229-0D48A440D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13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4B34A0-C77A-664C-9B51-ADD51A38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23013"/>
            <a:ext cx="10515600" cy="309406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RDG 1300_P07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193001"/>
            <a:ext cx="10515599" cy="822960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3141E-E631-0F49-AA5A-2A784A7CE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089" y="4315710"/>
            <a:ext cx="9751823" cy="582612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Thursday, 8.26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4650963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5AD7F-ED5B-744A-A560-DB1712DD9023}"/>
              </a:ext>
            </a:extLst>
          </p:cNvPr>
          <p:cNvSpPr txBox="1"/>
          <p:nvPr/>
        </p:nvSpPr>
        <p:spPr>
          <a:xfrm>
            <a:off x="245769" y="238722"/>
            <a:ext cx="2859110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NOTE: I can’t require masks or vaccines in this class, but university leadership recommends both so that we can remain in-person this semester</a:t>
            </a:r>
          </a:p>
        </p:txBody>
      </p:sp>
    </p:spTree>
    <p:extLst>
      <p:ext uri="{BB962C8B-B14F-4D97-AF65-F5344CB8AC3E}">
        <p14:creationId xmlns:p14="http://schemas.microsoft.com/office/powerpoint/2010/main" val="221690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E4D04-5D19-5C4A-B36B-B04D9D07E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Preview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104D76-D3FD-954D-A197-E38D66E89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”Nah, We Straight”: An Argument Against Codeswitching </a:t>
            </a:r>
            <a:r>
              <a:rPr lang="en-US" dirty="0"/>
              <a:t>by Dr. </a:t>
            </a:r>
            <a:r>
              <a:rPr lang="en-US" dirty="0" err="1"/>
              <a:t>Vershawn</a:t>
            </a:r>
            <a:r>
              <a:rPr lang="en-US" dirty="0"/>
              <a:t> Ashanti Young </a:t>
            </a:r>
            <a:endParaRPr lang="en-US" i="1" dirty="0"/>
          </a:p>
          <a:p>
            <a:r>
              <a:rPr lang="en-US" dirty="0"/>
              <a:t>Long</a:t>
            </a:r>
          </a:p>
          <a:p>
            <a:r>
              <a:rPr lang="en-US" dirty="0"/>
              <a:t>Advanced, graduate level </a:t>
            </a:r>
          </a:p>
          <a:p>
            <a:r>
              <a:rPr lang="en-US" dirty="0"/>
              <a:t>One of James’ favorites</a:t>
            </a:r>
          </a:p>
          <a:p>
            <a:r>
              <a:rPr lang="en-US" dirty="0"/>
              <a:t>Related to our discussions on academic language </a:t>
            </a:r>
          </a:p>
        </p:txBody>
      </p:sp>
    </p:spTree>
    <p:extLst>
      <p:ext uri="{BB962C8B-B14F-4D97-AF65-F5344CB8AC3E}">
        <p14:creationId xmlns:p14="http://schemas.microsoft.com/office/powerpoint/2010/main" val="2791330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951FF-EF1F-B84F-BAD6-773A2E8DD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Next Time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B666-0115-744E-8771-44BE7F4F7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Read</a:t>
            </a:r>
            <a:r>
              <a:rPr lang="en-US" dirty="0"/>
              <a:t> and annotate Young (2009) “’Nah, we straight’: An argument against codeswitching</a:t>
            </a:r>
            <a:r>
              <a:rPr lang="en-US" b="1" dirty="0"/>
              <a:t> </a:t>
            </a:r>
            <a:r>
              <a:rPr lang="en-US" dirty="0"/>
              <a:t>(Download from Canvas)</a:t>
            </a:r>
          </a:p>
          <a:p>
            <a:r>
              <a:rPr lang="en-US" b="1" dirty="0"/>
              <a:t>Complete </a:t>
            </a:r>
            <a:r>
              <a:rPr lang="en-US" dirty="0"/>
              <a:t>Reading Log 2 (Submit in Canvas) </a:t>
            </a:r>
          </a:p>
          <a:p>
            <a:r>
              <a:rPr lang="en-US" b="1" dirty="0"/>
              <a:t>Take</a:t>
            </a:r>
            <a:r>
              <a:rPr lang="en-US" dirty="0"/>
              <a:t> diagnostic exam (in class on Monday)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4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ED6C6-71AA-4844-9906-1A7F2675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CB1B2-BCB9-4381-AF4F-DFD753BF9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9428553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2547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B53E3-EFBB-874E-93E3-CA6FF663A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5200"/>
              <a:t>Canvas Changes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5F5F6E18-10CE-4B29-B12C-A2D86E951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68" r="16738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7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A4ED3-E297-AD4F-BC72-88EEB8EBC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dirty="0"/>
              <a:t>Updated daily headings in modules</a:t>
            </a:r>
          </a:p>
          <a:p>
            <a:r>
              <a:rPr lang="en-US" sz="1800" dirty="0"/>
              <a:t>Schedule/course overview link available on the home page</a:t>
            </a:r>
          </a:p>
          <a:p>
            <a:r>
              <a:rPr lang="en-US" sz="1800" dirty="0"/>
              <a:t>Updated assignment due-dates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871918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76836-C609-2F48-9B3A-C4D4DB3A4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First: Syllabus typos/mistakes?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F6DB8-2578-0943-9704-A0524B6E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Office Number (please change me to ASBN 403)</a:t>
            </a:r>
          </a:p>
          <a:p>
            <a:r>
              <a:rPr lang="en-US" dirty="0"/>
              <a:t>Zoom office hours? </a:t>
            </a:r>
          </a:p>
          <a:p>
            <a:r>
              <a:rPr lang="en-US" dirty="0"/>
              <a:t>Any other typos?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22B4E662-7C8B-425D-A51E-7D5ABAF2D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7379" y="2744321"/>
            <a:ext cx="266224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84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2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4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2" name="Rectangle 26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8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30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5EB18-AD5B-D94E-A0A4-1E4DDA12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What do I mean by an “academic text”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6F194-60CC-7349-A493-743D61222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1" y="4872922"/>
            <a:ext cx="3933306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In short, it’s not what it is, but what you </a:t>
            </a:r>
            <a:r>
              <a:rPr lang="en-US" sz="2000" i="1"/>
              <a:t>do </a:t>
            </a:r>
            <a:r>
              <a:rPr lang="en-US" sz="2000"/>
              <a:t>with it 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2FE8256E-BCFA-425E-A0E2-B9ED0B41B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1084" y="625684"/>
            <a:ext cx="5455380" cy="54553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6DB8DF-2AE3-4591-A0DE-56AD8150CB69}"/>
              </a:ext>
            </a:extLst>
          </p:cNvPr>
          <p:cNvSpPr txBox="1"/>
          <p:nvPr/>
        </p:nvSpPr>
        <p:spPr>
          <a:xfrm>
            <a:off x="5891084" y="5535526"/>
            <a:ext cx="5455380" cy="54553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1300">
                <a:solidFill>
                  <a:srgbClr val="FFFFFF"/>
                </a:solidFill>
              </a:rPr>
              <a:t>Could this count?</a:t>
            </a:r>
          </a:p>
        </p:txBody>
      </p:sp>
    </p:spTree>
    <p:extLst>
      <p:ext uri="{BB962C8B-B14F-4D97-AF65-F5344CB8AC3E}">
        <p14:creationId xmlns:p14="http://schemas.microsoft.com/office/powerpoint/2010/main" val="2979945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EBAB6-7950-A44D-A858-D9A77251B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Syllabus as an ”academic text”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2C224-3816-A44A-A070-888308ABE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were your </a:t>
            </a:r>
            <a:r>
              <a:rPr lang="en-US" i="1" dirty="0"/>
              <a:t>purposes</a:t>
            </a:r>
            <a:r>
              <a:rPr lang="en-US" dirty="0"/>
              <a:t> for reading this syllabus?</a:t>
            </a:r>
          </a:p>
          <a:p>
            <a:r>
              <a:rPr lang="en-US" dirty="0"/>
              <a:t>What were the purposes guiding your annotations? </a:t>
            </a:r>
          </a:p>
          <a:p>
            <a:r>
              <a:rPr lang="en-US" dirty="0"/>
              <a:t> What academic tasks were you being asked to perform here?</a:t>
            </a:r>
          </a:p>
          <a:p>
            <a:r>
              <a:rPr lang="en-US" dirty="0"/>
              <a:t>What is the purpose of a syllabus?  </a:t>
            </a:r>
          </a:p>
        </p:txBody>
      </p:sp>
    </p:spTree>
    <p:extLst>
      <p:ext uri="{BB962C8B-B14F-4D97-AF65-F5344CB8AC3E}">
        <p14:creationId xmlns:p14="http://schemas.microsoft.com/office/powerpoint/2010/main" val="28662819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380AD67-C5CA-4918-B4BB-C359BB03EE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B1DDDD-188B-1D4B-8E8E-6A0175EDC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en-US" sz="5200"/>
              <a:t>Reading Logs </a:t>
            </a:r>
          </a:p>
        </p:txBody>
      </p:sp>
      <p:pic>
        <p:nvPicPr>
          <p:cNvPr id="5" name="Picture 4" descr="Three neatly stacked books">
            <a:extLst>
              <a:ext uri="{FF2B5EF4-FFF2-40B4-BE49-F238E27FC236}">
                <a16:creationId xmlns:a16="http://schemas.microsoft.com/office/drawing/2014/main" id="{3A38252B-5F11-452A-B458-787E6303AF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7934" r="8214" b="-1"/>
          <a:stretch/>
        </p:blipFill>
        <p:spPr>
          <a:xfrm>
            <a:off x="20" y="10"/>
            <a:ext cx="4505305" cy="6857990"/>
          </a:xfrm>
          <a:prstGeom prst="rect">
            <a:avLst/>
          </a:prstGeom>
        </p:spPr>
      </p:pic>
      <p:sp>
        <p:nvSpPr>
          <p:cNvPr id="11" name="!!accent">
            <a:extLst>
              <a:ext uri="{FF2B5EF4-FFF2-40B4-BE49-F238E27FC236}">
                <a16:creationId xmlns:a16="http://schemas.microsoft.com/office/drawing/2014/main" id="{EABAD4DA-87BA-4F70-9EF0-45C6BCF17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5128D9-2797-47FA-B6FE-EC24E6B84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C1F6A-5141-534D-B6E3-C7FD0F276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/>
              <a:t>Purpose: Connect annotations to reading tasks </a:t>
            </a:r>
          </a:p>
          <a:p>
            <a:pPr>
              <a:lnSpc>
                <a:spcPct val="100000"/>
              </a:lnSpc>
            </a:pPr>
            <a:r>
              <a:rPr lang="en-US" sz="1800"/>
              <a:t>Sometimes as you read, some things just </a:t>
            </a:r>
            <a:r>
              <a:rPr lang="en-US" sz="1800" i="1"/>
              <a:t>seem</a:t>
            </a:r>
            <a:r>
              <a:rPr lang="en-US" sz="1800"/>
              <a:t> important</a:t>
            </a:r>
          </a:p>
          <a:p>
            <a:pPr>
              <a:lnSpc>
                <a:spcPct val="100000"/>
              </a:lnSpc>
            </a:pPr>
            <a:r>
              <a:rPr lang="en-US" sz="1800"/>
              <a:t>Reading logs develop these instincts, and make connections between academic text your purpose for reading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u="sng"/>
              <a:t>Question</a:t>
            </a:r>
          </a:p>
          <a:p>
            <a:pPr>
              <a:lnSpc>
                <a:spcPct val="100000"/>
              </a:lnSpc>
            </a:pPr>
            <a:r>
              <a:rPr lang="en-US" sz="1800"/>
              <a:t>What are some common purposes for reading? </a:t>
            </a:r>
          </a:p>
        </p:txBody>
      </p:sp>
    </p:spTree>
    <p:extLst>
      <p:ext uri="{BB962C8B-B14F-4D97-AF65-F5344CB8AC3E}">
        <p14:creationId xmlns:p14="http://schemas.microsoft.com/office/powerpoint/2010/main" val="39833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FBA54-4F28-8742-955A-FDED2182A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Log Example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BBA5C-6791-6F47-84A4-E2477FFAB3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your annotations that you made during your syllabus scavenger hunt</a:t>
            </a:r>
          </a:p>
          <a:p>
            <a:r>
              <a:rPr lang="en-US" dirty="0"/>
              <a:t> As a class, select a few of these annotations. In your own words:</a:t>
            </a:r>
          </a:p>
          <a:p>
            <a:pPr lvl="1"/>
            <a:r>
              <a:rPr lang="en-US" dirty="0"/>
              <a:t> Why did you find this section of text important? </a:t>
            </a:r>
          </a:p>
          <a:p>
            <a:pPr lvl="1"/>
            <a:r>
              <a:rPr lang="en-US" dirty="0"/>
              <a:t>What is it saying?</a:t>
            </a:r>
          </a:p>
          <a:p>
            <a:pPr lvl="1"/>
            <a:r>
              <a:rPr lang="en-US" dirty="0"/>
              <a:t>What questions do you have about it? </a:t>
            </a:r>
          </a:p>
          <a:p>
            <a:pPr lvl="1"/>
            <a:r>
              <a:rPr lang="en-US" dirty="0"/>
              <a:t>How does it connect to other things that you’ve read?</a:t>
            </a:r>
          </a:p>
        </p:txBody>
      </p:sp>
    </p:spTree>
    <p:extLst>
      <p:ext uri="{BB962C8B-B14F-4D97-AF65-F5344CB8AC3E}">
        <p14:creationId xmlns:p14="http://schemas.microsoft.com/office/powerpoint/2010/main" val="669556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0ECD6F-795E-BC4E-B95F-91E7EA518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Log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E0426-394A-FE45-8A34-A9EB6158F1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Now, review your reading for today</a:t>
            </a:r>
          </a:p>
          <a:p>
            <a:r>
              <a:rPr lang="en-US" dirty="0"/>
              <a:t>In the space provided copy down 5 of your annotations </a:t>
            </a:r>
          </a:p>
          <a:p>
            <a:r>
              <a:rPr lang="en-US" dirty="0"/>
              <a:t>In the column next to it, address </a:t>
            </a:r>
            <a:r>
              <a:rPr lang="en-US" i="1" dirty="0"/>
              <a:t>why</a:t>
            </a:r>
            <a:r>
              <a:rPr lang="en-US" dirty="0"/>
              <a:t> you marked this as important. Could it have been because… </a:t>
            </a:r>
          </a:p>
          <a:p>
            <a:pPr lvl="1"/>
            <a:r>
              <a:rPr lang="en-US" dirty="0"/>
              <a:t>It was relevant to a specific text task</a:t>
            </a:r>
          </a:p>
          <a:p>
            <a:pPr lvl="1"/>
            <a:r>
              <a:rPr lang="en-US" dirty="0"/>
              <a:t>It was something that I didn’t fully understand</a:t>
            </a:r>
          </a:p>
          <a:p>
            <a:pPr lvl="1"/>
            <a:r>
              <a:rPr lang="en-US" dirty="0"/>
              <a:t>It’s something that I want to bring up in class </a:t>
            </a:r>
          </a:p>
          <a:p>
            <a:pPr lvl="1"/>
            <a:r>
              <a:rPr lang="en-US" dirty="0"/>
              <a:t>I was bored </a:t>
            </a:r>
          </a:p>
          <a:p>
            <a:r>
              <a:rPr lang="en-US" dirty="0"/>
              <a:t>When you’re done, upload to Canvas </a:t>
            </a:r>
          </a:p>
        </p:txBody>
      </p:sp>
    </p:spTree>
    <p:extLst>
      <p:ext uri="{BB962C8B-B14F-4D97-AF65-F5344CB8AC3E}">
        <p14:creationId xmlns:p14="http://schemas.microsoft.com/office/powerpoint/2010/main" val="2268150893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DA8F7A"/>
      </a:accent1>
      <a:accent2>
        <a:srgbClr val="C59D55"/>
      </a:accent2>
      <a:accent3>
        <a:srgbClr val="A2A661"/>
      </a:accent3>
      <a:accent4>
        <a:srgbClr val="84B053"/>
      </a:accent4>
      <a:accent5>
        <a:srgbClr val="67B45D"/>
      </a:accent5>
      <a:accent6>
        <a:srgbClr val="55B472"/>
      </a:accent6>
      <a:hlink>
        <a:srgbClr val="5C8B98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</TotalTime>
  <Words>617</Words>
  <Application>Microsoft Macintosh PowerPoint</Application>
  <PresentationFormat>Widescreen</PresentationFormat>
  <Paragraphs>66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Neue Haas Grotesk Text Pro</vt:lpstr>
      <vt:lpstr>AccentBoxVTI</vt:lpstr>
      <vt:lpstr>RDG 1300_P07</vt:lpstr>
      <vt:lpstr>Agenda</vt:lpstr>
      <vt:lpstr>Canvas Changes</vt:lpstr>
      <vt:lpstr>First: Syllabus typos/mistakes? </vt:lpstr>
      <vt:lpstr>What do I mean by an “academic text”</vt:lpstr>
      <vt:lpstr>Syllabus as an ”academic text” </vt:lpstr>
      <vt:lpstr>Reading Logs </vt:lpstr>
      <vt:lpstr>Reading Log Example </vt:lpstr>
      <vt:lpstr>Reading Log #1</vt:lpstr>
      <vt:lpstr>Reading Preview</vt:lpstr>
      <vt:lpstr>For Next Time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Dyer, James M</dc:creator>
  <cp:lastModifiedBy>Dyer, James M</cp:lastModifiedBy>
  <cp:revision>10</cp:revision>
  <dcterms:created xsi:type="dcterms:W3CDTF">2021-08-23T04:03:15Z</dcterms:created>
  <dcterms:modified xsi:type="dcterms:W3CDTF">2021-08-26T17:13:35Z</dcterms:modified>
</cp:coreProperties>
</file>