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6" r:id="rId1"/>
  </p:sldMasterIdLst>
  <p:sldIdLst>
    <p:sldId id="256" r:id="rId2"/>
    <p:sldId id="257" r:id="rId3"/>
    <p:sldId id="258" r:id="rId4"/>
    <p:sldId id="259" r:id="rId5"/>
    <p:sldId id="264" r:id="rId6"/>
    <p:sldId id="271" r:id="rId7"/>
    <p:sldId id="260" r:id="rId8"/>
    <p:sldId id="265" r:id="rId9"/>
    <p:sldId id="266" r:id="rId10"/>
    <p:sldId id="267" r:id="rId11"/>
    <p:sldId id="269" r:id="rId12"/>
    <p:sldId id="270" r:id="rId13"/>
    <p:sldId id="261" r:id="rId14"/>
    <p:sldId id="272" r:id="rId15"/>
    <p:sldId id="273" r:id="rId16"/>
    <p:sldId id="26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5928"/>
  </p:normalViewPr>
  <p:slideViewPr>
    <p:cSldViewPr snapToGrid="0" snapToObjects="1">
      <p:cViewPr varScale="1">
        <p:scale>
          <a:sx n="115" d="100"/>
          <a:sy n="115" d="100"/>
        </p:scale>
        <p:origin x="37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barriemcgee/Downloads/Book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Point Break</a:t>
            </a:r>
            <a:r>
              <a:rPr lang="en-US" baseline="0"/>
              <a:t>d</a:t>
            </a:r>
            <a:r>
              <a:rPr lang="en-US"/>
              <a:t>own</a:t>
            </a:r>
            <a:r>
              <a:rPr lang="en-US" baseline="0"/>
              <a:t> 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798-9E40-8475-0C6EA7E1D27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798-9E40-8475-0C6EA7E1D27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798-9E40-8475-0C6EA7E1D27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798-9E40-8475-0C6EA7E1D27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7798-9E40-8475-0C6EA7E1D27C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7798-9E40-8475-0C6EA7E1D27C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7798-9E40-8475-0C6EA7E1D27C}"/>
              </c:ext>
            </c:extLst>
          </c:dPt>
          <c:cat>
            <c:strRef>
              <c:f>Sheet1!$A$1:$A$7</c:f>
              <c:strCache>
                <c:ptCount val="7"/>
                <c:pt idx="0">
                  <c:v>In-Class Engagement</c:v>
                </c:pt>
                <c:pt idx="1">
                  <c:v>Expansion Assignments</c:v>
                </c:pt>
                <c:pt idx="2">
                  <c:v>10 Reading Logs (10points/log)</c:v>
                </c:pt>
                <c:pt idx="3">
                  <c:v>Midterm Exam</c:v>
                </c:pt>
                <c:pt idx="4">
                  <c:v>Critical Reaction Paper</c:v>
                </c:pt>
                <c:pt idx="5">
                  <c:v>Final Exam</c:v>
                </c:pt>
                <c:pt idx="6">
                  <c:v>Portfolio</c:v>
                </c:pt>
              </c:strCache>
            </c:strRef>
          </c:cat>
          <c:val>
            <c:numRef>
              <c:f>Sheet1!$B$1:$B$7</c:f>
              <c:numCache>
                <c:formatCode>General</c:formatCode>
                <c:ptCount val="7"/>
                <c:pt idx="0">
                  <c:v>100</c:v>
                </c:pt>
                <c:pt idx="1">
                  <c:v>150</c:v>
                </c:pt>
                <c:pt idx="2">
                  <c:v>100</c:v>
                </c:pt>
                <c:pt idx="3">
                  <c:v>50</c:v>
                </c:pt>
                <c:pt idx="4">
                  <c:v>50</c:v>
                </c:pt>
                <c:pt idx="5">
                  <c:v>50</c:v>
                </c:pt>
                <c:pt idx="6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7798-9E40-8475-0C6EA7E1D2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6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4EDBA6D-754D-4C2C-B71A-29012D562810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77FBE87B-16B1-4EB5-B144-C3B40E91F8C9}">
      <dgm:prSet/>
      <dgm:spPr/>
      <dgm:t>
        <a:bodyPr/>
        <a:lstStyle/>
        <a:p>
          <a:r>
            <a:rPr lang="en-US"/>
            <a:t>Introduction to the Course </a:t>
          </a:r>
        </a:p>
      </dgm:t>
    </dgm:pt>
    <dgm:pt modelId="{5773ECB1-E69D-403E-8557-58605EC2631D}" type="parTrans" cxnId="{120FA923-44C3-45D8-BCD7-C7F7378CF5A5}">
      <dgm:prSet/>
      <dgm:spPr/>
      <dgm:t>
        <a:bodyPr/>
        <a:lstStyle/>
        <a:p>
          <a:endParaRPr lang="en-US"/>
        </a:p>
      </dgm:t>
    </dgm:pt>
    <dgm:pt modelId="{2A46AB7A-6A26-46CC-B863-886938A6547D}" type="sibTrans" cxnId="{120FA923-44C3-45D8-BCD7-C7F7378CF5A5}">
      <dgm:prSet/>
      <dgm:spPr/>
      <dgm:t>
        <a:bodyPr/>
        <a:lstStyle/>
        <a:p>
          <a:endParaRPr lang="en-US"/>
        </a:p>
      </dgm:t>
    </dgm:pt>
    <dgm:pt modelId="{08CBADFB-123F-481D-B717-A5EFD2C0CE33}">
      <dgm:prSet/>
      <dgm:spPr/>
      <dgm:t>
        <a:bodyPr/>
        <a:lstStyle/>
        <a:p>
          <a:r>
            <a:rPr lang="en-US"/>
            <a:t>Your instructors </a:t>
          </a:r>
        </a:p>
      </dgm:t>
    </dgm:pt>
    <dgm:pt modelId="{1298A981-7EC4-4145-B6A2-D07CB55EAFCB}" type="parTrans" cxnId="{1BE888BA-4FF6-4581-8487-0DE8406A56B5}">
      <dgm:prSet/>
      <dgm:spPr/>
      <dgm:t>
        <a:bodyPr/>
        <a:lstStyle/>
        <a:p>
          <a:endParaRPr lang="en-US"/>
        </a:p>
      </dgm:t>
    </dgm:pt>
    <dgm:pt modelId="{147B8EA0-38CB-4935-AE3E-264107C4CEAC}" type="sibTrans" cxnId="{1BE888BA-4FF6-4581-8487-0DE8406A56B5}">
      <dgm:prSet/>
      <dgm:spPr/>
      <dgm:t>
        <a:bodyPr/>
        <a:lstStyle/>
        <a:p>
          <a:endParaRPr lang="en-US"/>
        </a:p>
      </dgm:t>
    </dgm:pt>
    <dgm:pt modelId="{EFCC027A-2A05-4FFC-AD20-FDCF9E828833}">
      <dgm:prSet/>
      <dgm:spPr/>
      <dgm:t>
        <a:bodyPr/>
        <a:lstStyle/>
        <a:p>
          <a:r>
            <a:rPr lang="en-US"/>
            <a:t>Syllabus overview + Canvas tour </a:t>
          </a:r>
        </a:p>
      </dgm:t>
    </dgm:pt>
    <dgm:pt modelId="{9F0F1212-F68C-4D2B-B587-40758EB3ABC6}" type="parTrans" cxnId="{C5B8646B-F4F9-44FE-A741-D23EB929F976}">
      <dgm:prSet/>
      <dgm:spPr/>
      <dgm:t>
        <a:bodyPr/>
        <a:lstStyle/>
        <a:p>
          <a:endParaRPr lang="en-US"/>
        </a:p>
      </dgm:t>
    </dgm:pt>
    <dgm:pt modelId="{0F109E7B-07E0-4833-9C2F-D4FA9E6E042B}" type="sibTrans" cxnId="{C5B8646B-F4F9-44FE-A741-D23EB929F976}">
      <dgm:prSet/>
      <dgm:spPr/>
      <dgm:t>
        <a:bodyPr/>
        <a:lstStyle/>
        <a:p>
          <a:endParaRPr lang="en-US"/>
        </a:p>
      </dgm:t>
    </dgm:pt>
    <dgm:pt modelId="{E819BEE2-7700-4F98-A97E-9006A25D21C9}">
      <dgm:prSet/>
      <dgm:spPr/>
      <dgm:t>
        <a:bodyPr/>
        <a:lstStyle/>
        <a:p>
          <a:r>
            <a:rPr lang="en-US"/>
            <a:t>Discussion: What is an academic text? </a:t>
          </a:r>
        </a:p>
      </dgm:t>
    </dgm:pt>
    <dgm:pt modelId="{7B0BAD13-553B-41F5-B1E6-7BC93C95E92D}" type="parTrans" cxnId="{D156D89B-E8AF-48E7-929B-647ED5A0C1A8}">
      <dgm:prSet/>
      <dgm:spPr/>
      <dgm:t>
        <a:bodyPr/>
        <a:lstStyle/>
        <a:p>
          <a:endParaRPr lang="en-US"/>
        </a:p>
      </dgm:t>
    </dgm:pt>
    <dgm:pt modelId="{39E39840-07B6-4C0A-914A-AE955CCA2C67}" type="sibTrans" cxnId="{D156D89B-E8AF-48E7-929B-647ED5A0C1A8}">
      <dgm:prSet/>
      <dgm:spPr/>
      <dgm:t>
        <a:bodyPr/>
        <a:lstStyle/>
        <a:p>
          <a:endParaRPr lang="en-US"/>
        </a:p>
      </dgm:t>
    </dgm:pt>
    <dgm:pt modelId="{4A920D5F-992E-F543-92CF-D36ACF335151}" type="pres">
      <dgm:prSet presAssocID="{E4EDBA6D-754D-4C2C-B71A-29012D562810}" presName="outerComposite" presStyleCnt="0">
        <dgm:presLayoutVars>
          <dgm:chMax val="5"/>
          <dgm:dir/>
          <dgm:resizeHandles val="exact"/>
        </dgm:presLayoutVars>
      </dgm:prSet>
      <dgm:spPr/>
    </dgm:pt>
    <dgm:pt modelId="{75BE58F3-75AB-9248-8997-1D4AC05D6042}" type="pres">
      <dgm:prSet presAssocID="{E4EDBA6D-754D-4C2C-B71A-29012D562810}" presName="dummyMaxCanvas" presStyleCnt="0">
        <dgm:presLayoutVars/>
      </dgm:prSet>
      <dgm:spPr/>
    </dgm:pt>
    <dgm:pt modelId="{1EBBDC0D-377D-9C4E-87EB-03E1D6C97DF1}" type="pres">
      <dgm:prSet presAssocID="{E4EDBA6D-754D-4C2C-B71A-29012D562810}" presName="FourNodes_1" presStyleLbl="node1" presStyleIdx="0" presStyleCnt="4">
        <dgm:presLayoutVars>
          <dgm:bulletEnabled val="1"/>
        </dgm:presLayoutVars>
      </dgm:prSet>
      <dgm:spPr/>
    </dgm:pt>
    <dgm:pt modelId="{DFD00669-B8BB-7645-8AF2-CAFCAD3009F1}" type="pres">
      <dgm:prSet presAssocID="{E4EDBA6D-754D-4C2C-B71A-29012D562810}" presName="FourNodes_2" presStyleLbl="node1" presStyleIdx="1" presStyleCnt="4">
        <dgm:presLayoutVars>
          <dgm:bulletEnabled val="1"/>
        </dgm:presLayoutVars>
      </dgm:prSet>
      <dgm:spPr/>
    </dgm:pt>
    <dgm:pt modelId="{7F27EA86-EAE9-1144-8AED-DC5DF7C2D0B0}" type="pres">
      <dgm:prSet presAssocID="{E4EDBA6D-754D-4C2C-B71A-29012D562810}" presName="FourNodes_3" presStyleLbl="node1" presStyleIdx="2" presStyleCnt="4">
        <dgm:presLayoutVars>
          <dgm:bulletEnabled val="1"/>
        </dgm:presLayoutVars>
      </dgm:prSet>
      <dgm:spPr/>
    </dgm:pt>
    <dgm:pt modelId="{B53BE36F-06BF-4D46-98DA-51951B6F1586}" type="pres">
      <dgm:prSet presAssocID="{E4EDBA6D-754D-4C2C-B71A-29012D562810}" presName="FourNodes_4" presStyleLbl="node1" presStyleIdx="3" presStyleCnt="4">
        <dgm:presLayoutVars>
          <dgm:bulletEnabled val="1"/>
        </dgm:presLayoutVars>
      </dgm:prSet>
      <dgm:spPr/>
    </dgm:pt>
    <dgm:pt modelId="{E34BD6AC-E9E9-AA43-AE2A-7AC93EB4B2C6}" type="pres">
      <dgm:prSet presAssocID="{E4EDBA6D-754D-4C2C-B71A-29012D562810}" presName="FourConn_1-2" presStyleLbl="fgAccFollowNode1" presStyleIdx="0" presStyleCnt="3">
        <dgm:presLayoutVars>
          <dgm:bulletEnabled val="1"/>
        </dgm:presLayoutVars>
      </dgm:prSet>
      <dgm:spPr/>
    </dgm:pt>
    <dgm:pt modelId="{10FEA460-4835-494F-802C-0F644CB73F99}" type="pres">
      <dgm:prSet presAssocID="{E4EDBA6D-754D-4C2C-B71A-29012D562810}" presName="FourConn_2-3" presStyleLbl="fgAccFollowNode1" presStyleIdx="1" presStyleCnt="3">
        <dgm:presLayoutVars>
          <dgm:bulletEnabled val="1"/>
        </dgm:presLayoutVars>
      </dgm:prSet>
      <dgm:spPr/>
    </dgm:pt>
    <dgm:pt modelId="{72295128-F892-6D45-B972-BFF20B16CB84}" type="pres">
      <dgm:prSet presAssocID="{E4EDBA6D-754D-4C2C-B71A-29012D562810}" presName="FourConn_3-4" presStyleLbl="fgAccFollowNode1" presStyleIdx="2" presStyleCnt="3">
        <dgm:presLayoutVars>
          <dgm:bulletEnabled val="1"/>
        </dgm:presLayoutVars>
      </dgm:prSet>
      <dgm:spPr/>
    </dgm:pt>
    <dgm:pt modelId="{C6BE0759-C4BB-F046-96DE-688C43BEF99F}" type="pres">
      <dgm:prSet presAssocID="{E4EDBA6D-754D-4C2C-B71A-29012D562810}" presName="FourNodes_1_text" presStyleLbl="node1" presStyleIdx="3" presStyleCnt="4">
        <dgm:presLayoutVars>
          <dgm:bulletEnabled val="1"/>
        </dgm:presLayoutVars>
      </dgm:prSet>
      <dgm:spPr/>
    </dgm:pt>
    <dgm:pt modelId="{9D239CD3-8BAE-354D-B03C-B3AF9F7AD531}" type="pres">
      <dgm:prSet presAssocID="{E4EDBA6D-754D-4C2C-B71A-29012D562810}" presName="FourNodes_2_text" presStyleLbl="node1" presStyleIdx="3" presStyleCnt="4">
        <dgm:presLayoutVars>
          <dgm:bulletEnabled val="1"/>
        </dgm:presLayoutVars>
      </dgm:prSet>
      <dgm:spPr/>
    </dgm:pt>
    <dgm:pt modelId="{A19066D6-E253-124D-9416-9F2400CCF5F5}" type="pres">
      <dgm:prSet presAssocID="{E4EDBA6D-754D-4C2C-B71A-29012D562810}" presName="FourNodes_3_text" presStyleLbl="node1" presStyleIdx="3" presStyleCnt="4">
        <dgm:presLayoutVars>
          <dgm:bulletEnabled val="1"/>
        </dgm:presLayoutVars>
      </dgm:prSet>
      <dgm:spPr/>
    </dgm:pt>
    <dgm:pt modelId="{13E6ABB6-72F5-6E48-B7B7-D7B98AAA107F}" type="pres">
      <dgm:prSet presAssocID="{E4EDBA6D-754D-4C2C-B71A-29012D562810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95F0221C-DAED-474C-8209-56429A86B1A2}" type="presOf" srcId="{2A46AB7A-6A26-46CC-B863-886938A6547D}" destId="{E34BD6AC-E9E9-AA43-AE2A-7AC93EB4B2C6}" srcOrd="0" destOrd="0" presId="urn:microsoft.com/office/officeart/2005/8/layout/vProcess5"/>
    <dgm:cxn modelId="{120FA923-44C3-45D8-BCD7-C7F7378CF5A5}" srcId="{E4EDBA6D-754D-4C2C-B71A-29012D562810}" destId="{77FBE87B-16B1-4EB5-B144-C3B40E91F8C9}" srcOrd="0" destOrd="0" parTransId="{5773ECB1-E69D-403E-8557-58605EC2631D}" sibTransId="{2A46AB7A-6A26-46CC-B863-886938A6547D}"/>
    <dgm:cxn modelId="{21E7C062-075B-1240-A0E2-9D7E13A07D0A}" type="presOf" srcId="{0F109E7B-07E0-4833-9C2F-D4FA9E6E042B}" destId="{72295128-F892-6D45-B972-BFF20B16CB84}" srcOrd="0" destOrd="0" presId="urn:microsoft.com/office/officeart/2005/8/layout/vProcess5"/>
    <dgm:cxn modelId="{C5B8646B-F4F9-44FE-A741-D23EB929F976}" srcId="{E4EDBA6D-754D-4C2C-B71A-29012D562810}" destId="{EFCC027A-2A05-4FFC-AD20-FDCF9E828833}" srcOrd="2" destOrd="0" parTransId="{9F0F1212-F68C-4D2B-B587-40758EB3ABC6}" sibTransId="{0F109E7B-07E0-4833-9C2F-D4FA9E6E042B}"/>
    <dgm:cxn modelId="{38E0646F-25C4-F547-A4F9-02246BC45F9D}" type="presOf" srcId="{EFCC027A-2A05-4FFC-AD20-FDCF9E828833}" destId="{7F27EA86-EAE9-1144-8AED-DC5DF7C2D0B0}" srcOrd="0" destOrd="0" presId="urn:microsoft.com/office/officeart/2005/8/layout/vProcess5"/>
    <dgm:cxn modelId="{8CB38A95-116C-3A47-9F31-3A2C19B36856}" type="presOf" srcId="{77FBE87B-16B1-4EB5-B144-C3B40E91F8C9}" destId="{1EBBDC0D-377D-9C4E-87EB-03E1D6C97DF1}" srcOrd="0" destOrd="0" presId="urn:microsoft.com/office/officeart/2005/8/layout/vProcess5"/>
    <dgm:cxn modelId="{DD873B96-738A-194C-A401-16630EE7B9AC}" type="presOf" srcId="{08CBADFB-123F-481D-B717-A5EFD2C0CE33}" destId="{DFD00669-B8BB-7645-8AF2-CAFCAD3009F1}" srcOrd="0" destOrd="0" presId="urn:microsoft.com/office/officeart/2005/8/layout/vProcess5"/>
    <dgm:cxn modelId="{18808298-89CD-5948-9F29-8657FA5D463F}" type="presOf" srcId="{E4EDBA6D-754D-4C2C-B71A-29012D562810}" destId="{4A920D5F-992E-F543-92CF-D36ACF335151}" srcOrd="0" destOrd="0" presId="urn:microsoft.com/office/officeart/2005/8/layout/vProcess5"/>
    <dgm:cxn modelId="{D156D89B-E8AF-48E7-929B-647ED5A0C1A8}" srcId="{E4EDBA6D-754D-4C2C-B71A-29012D562810}" destId="{E819BEE2-7700-4F98-A97E-9006A25D21C9}" srcOrd="3" destOrd="0" parTransId="{7B0BAD13-553B-41F5-B1E6-7BC93C95E92D}" sibTransId="{39E39840-07B6-4C0A-914A-AE955CCA2C67}"/>
    <dgm:cxn modelId="{8138D2B5-3472-D24A-BB24-95D428CB9874}" type="presOf" srcId="{77FBE87B-16B1-4EB5-B144-C3B40E91F8C9}" destId="{C6BE0759-C4BB-F046-96DE-688C43BEF99F}" srcOrd="1" destOrd="0" presId="urn:microsoft.com/office/officeart/2005/8/layout/vProcess5"/>
    <dgm:cxn modelId="{1BE888BA-4FF6-4581-8487-0DE8406A56B5}" srcId="{E4EDBA6D-754D-4C2C-B71A-29012D562810}" destId="{08CBADFB-123F-481D-B717-A5EFD2C0CE33}" srcOrd="1" destOrd="0" parTransId="{1298A981-7EC4-4145-B6A2-D07CB55EAFCB}" sibTransId="{147B8EA0-38CB-4935-AE3E-264107C4CEAC}"/>
    <dgm:cxn modelId="{C5ED88BB-2418-CC41-8158-2F8ED9212268}" type="presOf" srcId="{EFCC027A-2A05-4FFC-AD20-FDCF9E828833}" destId="{A19066D6-E253-124D-9416-9F2400CCF5F5}" srcOrd="1" destOrd="0" presId="urn:microsoft.com/office/officeart/2005/8/layout/vProcess5"/>
    <dgm:cxn modelId="{EEBAA9CF-29EF-964E-9FF5-F58BDF78AF14}" type="presOf" srcId="{E819BEE2-7700-4F98-A97E-9006A25D21C9}" destId="{B53BE36F-06BF-4D46-98DA-51951B6F1586}" srcOrd="0" destOrd="0" presId="urn:microsoft.com/office/officeart/2005/8/layout/vProcess5"/>
    <dgm:cxn modelId="{861E01DF-27D5-324C-9B42-994FFF8D7CD1}" type="presOf" srcId="{147B8EA0-38CB-4935-AE3E-264107C4CEAC}" destId="{10FEA460-4835-494F-802C-0F644CB73F99}" srcOrd="0" destOrd="0" presId="urn:microsoft.com/office/officeart/2005/8/layout/vProcess5"/>
    <dgm:cxn modelId="{01532CE2-4E30-C04A-83BF-B102B3298993}" type="presOf" srcId="{08CBADFB-123F-481D-B717-A5EFD2C0CE33}" destId="{9D239CD3-8BAE-354D-B03C-B3AF9F7AD531}" srcOrd="1" destOrd="0" presId="urn:microsoft.com/office/officeart/2005/8/layout/vProcess5"/>
    <dgm:cxn modelId="{5688B2E3-AB2A-D740-986C-EE49D4AEA4F0}" type="presOf" srcId="{E819BEE2-7700-4F98-A97E-9006A25D21C9}" destId="{13E6ABB6-72F5-6E48-B7B7-D7B98AAA107F}" srcOrd="1" destOrd="0" presId="urn:microsoft.com/office/officeart/2005/8/layout/vProcess5"/>
    <dgm:cxn modelId="{F422E202-6D86-F34A-AA48-DB107EE55FAA}" type="presParOf" srcId="{4A920D5F-992E-F543-92CF-D36ACF335151}" destId="{75BE58F3-75AB-9248-8997-1D4AC05D6042}" srcOrd="0" destOrd="0" presId="urn:microsoft.com/office/officeart/2005/8/layout/vProcess5"/>
    <dgm:cxn modelId="{A06DD041-85FB-1843-AF0E-62119F24121C}" type="presParOf" srcId="{4A920D5F-992E-F543-92CF-D36ACF335151}" destId="{1EBBDC0D-377D-9C4E-87EB-03E1D6C97DF1}" srcOrd="1" destOrd="0" presId="urn:microsoft.com/office/officeart/2005/8/layout/vProcess5"/>
    <dgm:cxn modelId="{42807A4C-1A40-B54B-9FB2-AEF94932EB66}" type="presParOf" srcId="{4A920D5F-992E-F543-92CF-D36ACF335151}" destId="{DFD00669-B8BB-7645-8AF2-CAFCAD3009F1}" srcOrd="2" destOrd="0" presId="urn:microsoft.com/office/officeart/2005/8/layout/vProcess5"/>
    <dgm:cxn modelId="{B2EE0D3B-ADF2-284B-A9C0-E1592B151DA0}" type="presParOf" srcId="{4A920D5F-992E-F543-92CF-D36ACF335151}" destId="{7F27EA86-EAE9-1144-8AED-DC5DF7C2D0B0}" srcOrd="3" destOrd="0" presId="urn:microsoft.com/office/officeart/2005/8/layout/vProcess5"/>
    <dgm:cxn modelId="{1F431CD5-9201-9E4A-ADF7-A7AF2D05BA88}" type="presParOf" srcId="{4A920D5F-992E-F543-92CF-D36ACF335151}" destId="{B53BE36F-06BF-4D46-98DA-51951B6F1586}" srcOrd="4" destOrd="0" presId="urn:microsoft.com/office/officeart/2005/8/layout/vProcess5"/>
    <dgm:cxn modelId="{2DC3C113-87D5-F74B-AFFB-F97CDC8316F9}" type="presParOf" srcId="{4A920D5F-992E-F543-92CF-D36ACF335151}" destId="{E34BD6AC-E9E9-AA43-AE2A-7AC93EB4B2C6}" srcOrd="5" destOrd="0" presId="urn:microsoft.com/office/officeart/2005/8/layout/vProcess5"/>
    <dgm:cxn modelId="{78646F63-98EC-C74D-849C-54683A7AA461}" type="presParOf" srcId="{4A920D5F-992E-F543-92CF-D36ACF335151}" destId="{10FEA460-4835-494F-802C-0F644CB73F99}" srcOrd="6" destOrd="0" presId="urn:microsoft.com/office/officeart/2005/8/layout/vProcess5"/>
    <dgm:cxn modelId="{31FB57B1-50DA-974D-BB09-A99B14762C43}" type="presParOf" srcId="{4A920D5F-992E-F543-92CF-D36ACF335151}" destId="{72295128-F892-6D45-B972-BFF20B16CB84}" srcOrd="7" destOrd="0" presId="urn:microsoft.com/office/officeart/2005/8/layout/vProcess5"/>
    <dgm:cxn modelId="{E898B6CE-4D21-674E-91AE-31531F3591AD}" type="presParOf" srcId="{4A920D5F-992E-F543-92CF-D36ACF335151}" destId="{C6BE0759-C4BB-F046-96DE-688C43BEF99F}" srcOrd="8" destOrd="0" presId="urn:microsoft.com/office/officeart/2005/8/layout/vProcess5"/>
    <dgm:cxn modelId="{933C404A-A81C-CF43-B57D-A25CEBA366EA}" type="presParOf" srcId="{4A920D5F-992E-F543-92CF-D36ACF335151}" destId="{9D239CD3-8BAE-354D-B03C-B3AF9F7AD531}" srcOrd="9" destOrd="0" presId="urn:microsoft.com/office/officeart/2005/8/layout/vProcess5"/>
    <dgm:cxn modelId="{C7AB383E-41D3-1A4B-A016-4B4F3EB6B347}" type="presParOf" srcId="{4A920D5F-992E-F543-92CF-D36ACF335151}" destId="{A19066D6-E253-124D-9416-9F2400CCF5F5}" srcOrd="10" destOrd="0" presId="urn:microsoft.com/office/officeart/2005/8/layout/vProcess5"/>
    <dgm:cxn modelId="{B2166628-B441-BD42-9349-EA1598E9BC11}" type="presParOf" srcId="{4A920D5F-992E-F543-92CF-D36ACF335151}" destId="{13E6ABB6-72F5-6E48-B7B7-D7B98AAA107F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7721988-DA3D-45C7-A217-F62AF61414E6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039DEC5B-125A-43F7-A4C6-704B04BDAEC3}">
      <dgm:prSet/>
      <dgm:spPr/>
      <dgm:t>
        <a:bodyPr/>
        <a:lstStyle/>
        <a:p>
          <a:r>
            <a:rPr lang="en-US"/>
            <a:t>“Corequisite” with ENG 1310</a:t>
          </a:r>
        </a:p>
      </dgm:t>
    </dgm:pt>
    <dgm:pt modelId="{0119AB2B-A8A8-485F-84DC-DA14520CDBBA}" type="parTrans" cxnId="{5DFEA505-6C60-49B8-8343-DB3C49718CCE}">
      <dgm:prSet/>
      <dgm:spPr/>
      <dgm:t>
        <a:bodyPr/>
        <a:lstStyle/>
        <a:p>
          <a:endParaRPr lang="en-US"/>
        </a:p>
      </dgm:t>
    </dgm:pt>
    <dgm:pt modelId="{AFDCA098-FE14-48B3-B6AC-934CE3A27553}" type="sibTrans" cxnId="{5DFEA505-6C60-49B8-8343-DB3C49718CCE}">
      <dgm:prSet/>
      <dgm:spPr/>
      <dgm:t>
        <a:bodyPr/>
        <a:lstStyle/>
        <a:p>
          <a:endParaRPr lang="en-US"/>
        </a:p>
      </dgm:t>
    </dgm:pt>
    <dgm:pt modelId="{EC0D2AFC-3D6A-49F3-B918-5DDF60EAE533}">
      <dgm:prSet/>
      <dgm:spPr/>
      <dgm:t>
        <a:bodyPr/>
        <a:lstStyle/>
        <a:p>
          <a:r>
            <a:rPr lang="en-US"/>
            <a:t>Provides reading/writing support to ENG 1310 and other courses that you may be taking currently</a:t>
          </a:r>
        </a:p>
      </dgm:t>
    </dgm:pt>
    <dgm:pt modelId="{FC00D615-8DCD-4343-B7F5-61BF5488EF5A}" type="parTrans" cxnId="{FB77A423-8995-454B-BF20-6EC6EFACC7AB}">
      <dgm:prSet/>
      <dgm:spPr/>
      <dgm:t>
        <a:bodyPr/>
        <a:lstStyle/>
        <a:p>
          <a:endParaRPr lang="en-US"/>
        </a:p>
      </dgm:t>
    </dgm:pt>
    <dgm:pt modelId="{228A4AE4-A09F-4FD4-8210-95B2B3A38B2E}" type="sibTrans" cxnId="{FB77A423-8995-454B-BF20-6EC6EFACC7AB}">
      <dgm:prSet/>
      <dgm:spPr/>
      <dgm:t>
        <a:bodyPr/>
        <a:lstStyle/>
        <a:p>
          <a:endParaRPr lang="en-US"/>
        </a:p>
      </dgm:t>
    </dgm:pt>
    <dgm:pt modelId="{753B4F78-07FB-42C0-AEC9-E67EC3D158C8}">
      <dgm:prSet/>
      <dgm:spPr/>
      <dgm:t>
        <a:bodyPr/>
        <a:lstStyle/>
        <a:p>
          <a:r>
            <a:rPr lang="en-US" dirty="0"/>
            <a:t>Placement in this course based on your TSIA score</a:t>
          </a:r>
        </a:p>
      </dgm:t>
    </dgm:pt>
    <dgm:pt modelId="{A9316D1E-83EE-46CC-BBFE-5BE642B9CCEB}" type="parTrans" cxnId="{473ED6F3-C765-461A-AFC8-49E7629016A3}">
      <dgm:prSet/>
      <dgm:spPr/>
      <dgm:t>
        <a:bodyPr/>
        <a:lstStyle/>
        <a:p>
          <a:endParaRPr lang="en-US"/>
        </a:p>
      </dgm:t>
    </dgm:pt>
    <dgm:pt modelId="{57AA19F6-816D-46FC-93F7-E7322C24FE43}" type="sibTrans" cxnId="{473ED6F3-C765-461A-AFC8-49E7629016A3}">
      <dgm:prSet/>
      <dgm:spPr/>
      <dgm:t>
        <a:bodyPr/>
        <a:lstStyle/>
        <a:p>
          <a:endParaRPr lang="en-US"/>
        </a:p>
      </dgm:t>
    </dgm:pt>
    <dgm:pt modelId="{C7B7436E-CEE6-AF40-BA6E-50198000BEF1}" type="pres">
      <dgm:prSet presAssocID="{97721988-DA3D-45C7-A217-F62AF61414E6}" presName="linear" presStyleCnt="0">
        <dgm:presLayoutVars>
          <dgm:animLvl val="lvl"/>
          <dgm:resizeHandles val="exact"/>
        </dgm:presLayoutVars>
      </dgm:prSet>
      <dgm:spPr/>
    </dgm:pt>
    <dgm:pt modelId="{19DD9971-6E9F-DE45-915C-8DCA5E8D6EEA}" type="pres">
      <dgm:prSet presAssocID="{039DEC5B-125A-43F7-A4C6-704B04BDAEC3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23F29D64-44A2-C049-9006-E1BCB0D5C9AD}" type="pres">
      <dgm:prSet presAssocID="{AFDCA098-FE14-48B3-B6AC-934CE3A27553}" presName="spacer" presStyleCnt="0"/>
      <dgm:spPr/>
    </dgm:pt>
    <dgm:pt modelId="{3CF91167-773C-174C-A8B8-8CDC03C79ADB}" type="pres">
      <dgm:prSet presAssocID="{EC0D2AFC-3D6A-49F3-B918-5DDF60EAE533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E9055062-8C13-3F4F-B37A-BE2FD2E3CEB2}" type="pres">
      <dgm:prSet presAssocID="{228A4AE4-A09F-4FD4-8210-95B2B3A38B2E}" presName="spacer" presStyleCnt="0"/>
      <dgm:spPr/>
    </dgm:pt>
    <dgm:pt modelId="{43863713-D083-6C41-BA6A-6AE7880994BC}" type="pres">
      <dgm:prSet presAssocID="{753B4F78-07FB-42C0-AEC9-E67EC3D158C8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5DFEA505-6C60-49B8-8343-DB3C49718CCE}" srcId="{97721988-DA3D-45C7-A217-F62AF61414E6}" destId="{039DEC5B-125A-43F7-A4C6-704B04BDAEC3}" srcOrd="0" destOrd="0" parTransId="{0119AB2B-A8A8-485F-84DC-DA14520CDBBA}" sibTransId="{AFDCA098-FE14-48B3-B6AC-934CE3A27553}"/>
    <dgm:cxn modelId="{FD1B2E10-8CBC-324D-A566-C49DEC142C1D}" type="presOf" srcId="{753B4F78-07FB-42C0-AEC9-E67EC3D158C8}" destId="{43863713-D083-6C41-BA6A-6AE7880994BC}" srcOrd="0" destOrd="0" presId="urn:microsoft.com/office/officeart/2005/8/layout/vList2"/>
    <dgm:cxn modelId="{FB77A423-8995-454B-BF20-6EC6EFACC7AB}" srcId="{97721988-DA3D-45C7-A217-F62AF61414E6}" destId="{EC0D2AFC-3D6A-49F3-B918-5DDF60EAE533}" srcOrd="1" destOrd="0" parTransId="{FC00D615-8DCD-4343-B7F5-61BF5488EF5A}" sibTransId="{228A4AE4-A09F-4FD4-8210-95B2B3A38B2E}"/>
    <dgm:cxn modelId="{91FD9F4F-FE4A-A241-A2F9-0A418684ADF8}" type="presOf" srcId="{039DEC5B-125A-43F7-A4C6-704B04BDAEC3}" destId="{19DD9971-6E9F-DE45-915C-8DCA5E8D6EEA}" srcOrd="0" destOrd="0" presId="urn:microsoft.com/office/officeart/2005/8/layout/vList2"/>
    <dgm:cxn modelId="{0084656A-6F83-7A4A-ADD8-2D7488EC521F}" type="presOf" srcId="{97721988-DA3D-45C7-A217-F62AF61414E6}" destId="{C7B7436E-CEE6-AF40-BA6E-50198000BEF1}" srcOrd="0" destOrd="0" presId="urn:microsoft.com/office/officeart/2005/8/layout/vList2"/>
    <dgm:cxn modelId="{11A58FA5-715F-2642-8C4A-1C21D09767D9}" type="presOf" srcId="{EC0D2AFC-3D6A-49F3-B918-5DDF60EAE533}" destId="{3CF91167-773C-174C-A8B8-8CDC03C79ADB}" srcOrd="0" destOrd="0" presId="urn:microsoft.com/office/officeart/2005/8/layout/vList2"/>
    <dgm:cxn modelId="{473ED6F3-C765-461A-AFC8-49E7629016A3}" srcId="{97721988-DA3D-45C7-A217-F62AF61414E6}" destId="{753B4F78-07FB-42C0-AEC9-E67EC3D158C8}" srcOrd="2" destOrd="0" parTransId="{A9316D1E-83EE-46CC-BBFE-5BE642B9CCEB}" sibTransId="{57AA19F6-816D-46FC-93F7-E7322C24FE43}"/>
    <dgm:cxn modelId="{B003494B-9818-8048-A99C-D53D7FB2B483}" type="presParOf" srcId="{C7B7436E-CEE6-AF40-BA6E-50198000BEF1}" destId="{19DD9971-6E9F-DE45-915C-8DCA5E8D6EEA}" srcOrd="0" destOrd="0" presId="urn:microsoft.com/office/officeart/2005/8/layout/vList2"/>
    <dgm:cxn modelId="{79F78849-DBA2-5B42-8180-37304C102780}" type="presParOf" srcId="{C7B7436E-CEE6-AF40-BA6E-50198000BEF1}" destId="{23F29D64-44A2-C049-9006-E1BCB0D5C9AD}" srcOrd="1" destOrd="0" presId="urn:microsoft.com/office/officeart/2005/8/layout/vList2"/>
    <dgm:cxn modelId="{75671AC0-C8AA-F149-A7A5-BAE86F4AD182}" type="presParOf" srcId="{C7B7436E-CEE6-AF40-BA6E-50198000BEF1}" destId="{3CF91167-773C-174C-A8B8-8CDC03C79ADB}" srcOrd="2" destOrd="0" presId="urn:microsoft.com/office/officeart/2005/8/layout/vList2"/>
    <dgm:cxn modelId="{B8A77F1E-86C6-4244-97BB-5F428CFF6E9E}" type="presParOf" srcId="{C7B7436E-CEE6-AF40-BA6E-50198000BEF1}" destId="{E9055062-8C13-3F4F-B37A-BE2FD2E3CEB2}" srcOrd="3" destOrd="0" presId="urn:microsoft.com/office/officeart/2005/8/layout/vList2"/>
    <dgm:cxn modelId="{418BFF2A-D5C4-4844-A5B3-5D3F4B362A65}" type="presParOf" srcId="{C7B7436E-CEE6-AF40-BA6E-50198000BEF1}" destId="{43863713-D083-6C41-BA6A-6AE7880994BC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BBDC0D-377D-9C4E-87EB-03E1D6C97DF1}">
      <dsp:nvSpPr>
        <dsp:cNvPr id="0" name=""/>
        <dsp:cNvSpPr/>
      </dsp:nvSpPr>
      <dsp:spPr>
        <a:xfrm>
          <a:off x="0" y="0"/>
          <a:ext cx="5449823" cy="121907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Introduction to the Course </a:t>
          </a:r>
        </a:p>
      </dsp:txBody>
      <dsp:txXfrm>
        <a:off x="35706" y="35706"/>
        <a:ext cx="4031330" cy="1147666"/>
      </dsp:txXfrm>
    </dsp:sp>
    <dsp:sp modelId="{DFD00669-B8BB-7645-8AF2-CAFCAD3009F1}">
      <dsp:nvSpPr>
        <dsp:cNvPr id="0" name=""/>
        <dsp:cNvSpPr/>
      </dsp:nvSpPr>
      <dsp:spPr>
        <a:xfrm>
          <a:off x="456422" y="1440728"/>
          <a:ext cx="5449823" cy="1219078"/>
        </a:xfrm>
        <a:prstGeom prst="roundRect">
          <a:avLst>
            <a:gd name="adj" fmla="val 10000"/>
          </a:avLst>
        </a:prstGeom>
        <a:solidFill>
          <a:schemeClr val="accent2">
            <a:hueOff val="498143"/>
            <a:satOff val="-7063"/>
            <a:lumOff val="-124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Your instructors </a:t>
          </a:r>
        </a:p>
      </dsp:txBody>
      <dsp:txXfrm>
        <a:off x="492128" y="1476434"/>
        <a:ext cx="4129588" cy="1147666"/>
      </dsp:txXfrm>
    </dsp:sp>
    <dsp:sp modelId="{7F27EA86-EAE9-1144-8AED-DC5DF7C2D0B0}">
      <dsp:nvSpPr>
        <dsp:cNvPr id="0" name=""/>
        <dsp:cNvSpPr/>
      </dsp:nvSpPr>
      <dsp:spPr>
        <a:xfrm>
          <a:off x="906033" y="2881457"/>
          <a:ext cx="5449823" cy="1219078"/>
        </a:xfrm>
        <a:prstGeom prst="roundRect">
          <a:avLst>
            <a:gd name="adj" fmla="val 10000"/>
          </a:avLst>
        </a:prstGeom>
        <a:solidFill>
          <a:schemeClr val="accent2">
            <a:hueOff val="996287"/>
            <a:satOff val="-14125"/>
            <a:lumOff val="-24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Syllabus overview + Canvas tour </a:t>
          </a:r>
        </a:p>
      </dsp:txBody>
      <dsp:txXfrm>
        <a:off x="941739" y="2917163"/>
        <a:ext cx="4136400" cy="1147666"/>
      </dsp:txXfrm>
    </dsp:sp>
    <dsp:sp modelId="{B53BE36F-06BF-4D46-98DA-51951B6F1586}">
      <dsp:nvSpPr>
        <dsp:cNvPr id="0" name=""/>
        <dsp:cNvSpPr/>
      </dsp:nvSpPr>
      <dsp:spPr>
        <a:xfrm>
          <a:off x="1362456" y="4322185"/>
          <a:ext cx="5449823" cy="1219078"/>
        </a:xfrm>
        <a:prstGeom prst="roundRect">
          <a:avLst>
            <a:gd name="adj" fmla="val 10000"/>
          </a:avLst>
        </a:prstGeom>
        <a:solidFill>
          <a:schemeClr val="accent2">
            <a:hueOff val="1494430"/>
            <a:satOff val="-21188"/>
            <a:lumOff val="-372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Discussion: What is an academic text? </a:t>
          </a:r>
        </a:p>
      </dsp:txBody>
      <dsp:txXfrm>
        <a:off x="1398162" y="4357891"/>
        <a:ext cx="4129588" cy="1147666"/>
      </dsp:txXfrm>
    </dsp:sp>
    <dsp:sp modelId="{E34BD6AC-E9E9-AA43-AE2A-7AC93EB4B2C6}">
      <dsp:nvSpPr>
        <dsp:cNvPr id="0" name=""/>
        <dsp:cNvSpPr/>
      </dsp:nvSpPr>
      <dsp:spPr>
        <a:xfrm>
          <a:off x="4657423" y="933702"/>
          <a:ext cx="792400" cy="792400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4835713" y="933702"/>
        <a:ext cx="435820" cy="596281"/>
      </dsp:txXfrm>
    </dsp:sp>
    <dsp:sp modelId="{10FEA460-4835-494F-802C-0F644CB73F99}">
      <dsp:nvSpPr>
        <dsp:cNvPr id="0" name=""/>
        <dsp:cNvSpPr/>
      </dsp:nvSpPr>
      <dsp:spPr>
        <a:xfrm>
          <a:off x="5113846" y="2374431"/>
          <a:ext cx="792400" cy="792400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950486"/>
            <a:satOff val="-9116"/>
            <a:lumOff val="-731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950486"/>
              <a:satOff val="-9116"/>
              <a:lumOff val="-73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5292136" y="2374431"/>
        <a:ext cx="435820" cy="596281"/>
      </dsp:txXfrm>
    </dsp:sp>
    <dsp:sp modelId="{72295128-F892-6D45-B972-BFF20B16CB84}">
      <dsp:nvSpPr>
        <dsp:cNvPr id="0" name=""/>
        <dsp:cNvSpPr/>
      </dsp:nvSpPr>
      <dsp:spPr>
        <a:xfrm>
          <a:off x="5563456" y="3815160"/>
          <a:ext cx="792400" cy="792400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1900972"/>
            <a:satOff val="-18233"/>
            <a:lumOff val="-1462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1900972"/>
              <a:satOff val="-18233"/>
              <a:lumOff val="-146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5741746" y="3815160"/>
        <a:ext cx="435820" cy="59628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DD9971-6E9F-DE45-915C-8DCA5E8D6EEA}">
      <dsp:nvSpPr>
        <dsp:cNvPr id="0" name=""/>
        <dsp:cNvSpPr/>
      </dsp:nvSpPr>
      <dsp:spPr>
        <a:xfrm>
          <a:off x="0" y="34424"/>
          <a:ext cx="6967728" cy="177489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“Corequisite” with ENG 1310</a:t>
          </a:r>
        </a:p>
      </dsp:txBody>
      <dsp:txXfrm>
        <a:off x="86643" y="121067"/>
        <a:ext cx="6794442" cy="1601604"/>
      </dsp:txXfrm>
    </dsp:sp>
    <dsp:sp modelId="{3CF91167-773C-174C-A8B8-8CDC03C79ADB}">
      <dsp:nvSpPr>
        <dsp:cNvPr id="0" name=""/>
        <dsp:cNvSpPr/>
      </dsp:nvSpPr>
      <dsp:spPr>
        <a:xfrm>
          <a:off x="0" y="1901475"/>
          <a:ext cx="6967728" cy="1774890"/>
        </a:xfrm>
        <a:prstGeom prst="roundRect">
          <a:avLst/>
        </a:prstGeom>
        <a:solidFill>
          <a:schemeClr val="accent2">
            <a:hueOff val="747215"/>
            <a:satOff val="-10594"/>
            <a:lumOff val="-186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Provides reading/writing support to ENG 1310 and other courses that you may be taking currently</a:t>
          </a:r>
        </a:p>
      </dsp:txBody>
      <dsp:txXfrm>
        <a:off x="86643" y="1988118"/>
        <a:ext cx="6794442" cy="1601604"/>
      </dsp:txXfrm>
    </dsp:sp>
    <dsp:sp modelId="{43863713-D083-6C41-BA6A-6AE7880994BC}">
      <dsp:nvSpPr>
        <dsp:cNvPr id="0" name=""/>
        <dsp:cNvSpPr/>
      </dsp:nvSpPr>
      <dsp:spPr>
        <a:xfrm>
          <a:off x="0" y="3768525"/>
          <a:ext cx="6967728" cy="1774890"/>
        </a:xfrm>
        <a:prstGeom prst="roundRect">
          <a:avLst/>
        </a:prstGeom>
        <a:solidFill>
          <a:schemeClr val="accent2">
            <a:hueOff val="1494430"/>
            <a:satOff val="-21188"/>
            <a:lumOff val="-372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Placement in this course based on your TSIA score</a:t>
          </a:r>
        </a:p>
      </dsp:txBody>
      <dsp:txXfrm>
        <a:off x="86643" y="3855168"/>
        <a:ext cx="6794442" cy="16016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8/23/21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7382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8/23/21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740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8/23/21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610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8/23/21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480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8/23/21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847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8/23/21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572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8/23/21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642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8/23/21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881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8/23/21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913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8/23/21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958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8/23/21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976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8/23/21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649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5" r:id="rId6"/>
    <p:sldLayoutId id="2147483680" r:id="rId7"/>
    <p:sldLayoutId id="2147483681" r:id="rId8"/>
    <p:sldLayoutId id="2147483682" r:id="rId9"/>
    <p:sldLayoutId id="2147483684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4">
            <a:extLst>
              <a:ext uri="{FF2B5EF4-FFF2-40B4-BE49-F238E27FC236}">
                <a16:creationId xmlns:a16="http://schemas.microsoft.com/office/drawing/2014/main" id="{7E8C5D14-1FE5-4E78-901B-86EB53F6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997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!!Rectangle">
            <a:extLst>
              <a:ext uri="{FF2B5EF4-FFF2-40B4-BE49-F238E27FC236}">
                <a16:creationId xmlns:a16="http://schemas.microsoft.com/office/drawing/2014/main" id="{1EFD404E-14B6-4461-B0DA-EA0E08E999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1F649E-7112-4262-B229-0D48A440DA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r="133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4B34A0-C77A-664C-9B51-ADD51A387A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723013"/>
            <a:ext cx="10515600" cy="3094068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RDG 1300_P07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84A8429-F65A-490D-96E4-1158D3E8A0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4193001"/>
            <a:ext cx="10515599" cy="822960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53141E-E631-0F49-AA5A-2A784A7CE6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20089" y="4315710"/>
            <a:ext cx="9751823" cy="582612"/>
          </a:xfrm>
        </p:spPr>
        <p:txBody>
          <a:bodyPr anchor="ctr">
            <a:normAutofit/>
          </a:bodyPr>
          <a:lstStyle/>
          <a:p>
            <a:pPr algn="ctr"/>
            <a:r>
              <a:rPr lang="en-US" sz="2000"/>
              <a:t>Monday, 8.23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022291-A82B-4D23-A1E0-5F9BD68466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041136" y="4650963"/>
            <a:ext cx="109728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05AD7F-ED5B-744A-A560-DB1712DD9023}"/>
              </a:ext>
            </a:extLst>
          </p:cNvPr>
          <p:cNvSpPr txBox="1"/>
          <p:nvPr/>
        </p:nvSpPr>
        <p:spPr>
          <a:xfrm>
            <a:off x="245769" y="238722"/>
            <a:ext cx="2859110" cy="203132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NOTE: I can’t require masks or vaccines in this class, but university leadership recommends both so that we can remain in-person this semester</a:t>
            </a:r>
          </a:p>
        </p:txBody>
      </p:sp>
    </p:spTree>
    <p:extLst>
      <p:ext uri="{BB962C8B-B14F-4D97-AF65-F5344CB8AC3E}">
        <p14:creationId xmlns:p14="http://schemas.microsoft.com/office/powerpoint/2010/main" val="22169017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C9994-42BC-7645-BBFF-86738566B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Syllabus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A7F2A6-2880-3D47-A1B5-5476CA0527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/>
              <a:t>Learning Assistance and Other Forms of Support </a:t>
            </a:r>
          </a:p>
          <a:p>
            <a:r>
              <a:rPr lang="en-US" dirty="0"/>
              <a:t>Writing center</a:t>
            </a:r>
          </a:p>
          <a:p>
            <a:pPr lvl="1"/>
            <a:r>
              <a:rPr lang="en-US" dirty="0"/>
              <a:t>Help with ENG 1310 or RDG 1300 papers </a:t>
            </a:r>
          </a:p>
          <a:p>
            <a:pPr lvl="1"/>
            <a:r>
              <a:rPr lang="en-US" dirty="0"/>
              <a:t>Can help with ANY writing assignment (but don’t expect them to do it for you)</a:t>
            </a:r>
          </a:p>
          <a:p>
            <a:r>
              <a:rPr lang="en-US" dirty="0"/>
              <a:t>SLAC</a:t>
            </a:r>
          </a:p>
          <a:p>
            <a:pPr lvl="1"/>
            <a:r>
              <a:rPr lang="en-US" dirty="0"/>
              <a:t>Tutoring services for a wide variety of classes </a:t>
            </a:r>
          </a:p>
          <a:p>
            <a:pPr lvl="1"/>
            <a:r>
              <a:rPr lang="en-US" dirty="0"/>
              <a:t>Get in early (it’s worth it)</a:t>
            </a:r>
          </a:p>
          <a:p>
            <a:r>
              <a:rPr lang="en-US" dirty="0"/>
              <a:t>ADA </a:t>
            </a:r>
          </a:p>
          <a:p>
            <a:pPr lvl="1"/>
            <a:r>
              <a:rPr lang="en-US" dirty="0"/>
              <a:t>If you have any documented disabilities, contact the office of disability services for additional accommodations (or meet with me and we can work something out)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676450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DF40726-9B19-4165-9C26-757D16E19E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13D7BE-CFF9-7047-A298-AC17318A0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64211"/>
            <a:ext cx="4571999" cy="1165002"/>
          </a:xfrm>
        </p:spPr>
        <p:txBody>
          <a:bodyPr anchor="b">
            <a:normAutofit/>
          </a:bodyPr>
          <a:lstStyle/>
          <a:p>
            <a:r>
              <a:rPr lang="en-US" sz="3600"/>
              <a:t>Syllabus Overview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B235C92-15BF-467E-9B8D-70E2210A7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055327"/>
            <a:ext cx="4571999" cy="37769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/>
              <a:t>Community Expectations </a:t>
            </a:r>
          </a:p>
          <a:p>
            <a:r>
              <a:rPr lang="en-US" sz="1800" dirty="0"/>
              <a:t>What I expect from </a:t>
            </a:r>
            <a:r>
              <a:rPr lang="en-US" sz="1800" b="1" dirty="0"/>
              <a:t>YOU</a:t>
            </a:r>
          </a:p>
          <a:p>
            <a:r>
              <a:rPr lang="en-US" sz="1800" dirty="0"/>
              <a:t>What you can expect from </a:t>
            </a:r>
            <a:r>
              <a:rPr lang="en-US" sz="1800" b="1" dirty="0"/>
              <a:t>ME</a:t>
            </a:r>
            <a:endParaRPr lang="en-US" sz="18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A130B25-D710-A548-97FF-821DFF7D0D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08" r="-2" b="14214"/>
          <a:stretch/>
        </p:blipFill>
        <p:spPr>
          <a:xfrm>
            <a:off x="6190488" y="566928"/>
            <a:ext cx="5157216" cy="528619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089CB41-F399-4AEB-980C-5BFB1049C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6112341"/>
            <a:ext cx="1050645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BFC967B-3DD6-463D-9DB9-6E4419AE0D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096768" y="3817404"/>
            <a:ext cx="54864" cy="45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44874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57E32815-6A90-F84F-84AC-1653063BF3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16949659"/>
              </p:ext>
            </p:extLst>
          </p:nvPr>
        </p:nvGraphicFramePr>
        <p:xfrm>
          <a:off x="144526" y="853440"/>
          <a:ext cx="4462272" cy="5151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1A94CC5-FA78-A643-90A7-54AD6A41AC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1701774"/>
              </p:ext>
            </p:extLst>
          </p:nvPr>
        </p:nvGraphicFramePr>
        <p:xfrm>
          <a:off x="4606798" y="1610360"/>
          <a:ext cx="6123940" cy="44978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07585">
                  <a:extLst>
                    <a:ext uri="{9D8B030D-6E8A-4147-A177-3AD203B41FA5}">
                      <a16:colId xmlns:a16="http://schemas.microsoft.com/office/drawing/2014/main" val="2113028321"/>
                    </a:ext>
                  </a:extLst>
                </a:gridCol>
                <a:gridCol w="1316355">
                  <a:extLst>
                    <a:ext uri="{9D8B030D-6E8A-4147-A177-3AD203B41FA5}">
                      <a16:colId xmlns:a16="http://schemas.microsoft.com/office/drawing/2014/main" val="2281465837"/>
                    </a:ext>
                  </a:extLst>
                </a:gridCol>
              </a:tblGrid>
              <a:tr h="56222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In-Class Engagement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DaunPenh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50 pts (10%)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DaunPenh" pitchFamily="2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76919484"/>
                  </a:ext>
                </a:extLst>
              </a:tr>
              <a:tr h="56222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Expansion Assignments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DaunPenh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150 pts (30%)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DaunPenh" pitchFamily="2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39425596"/>
                  </a:ext>
                </a:extLst>
              </a:tr>
              <a:tr h="56222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10 Reading Logs (10points/log)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DaunPenh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100 pts (20%)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DaunPenh" pitchFamily="2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99572281"/>
                  </a:ext>
                </a:extLst>
              </a:tr>
              <a:tr h="56222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Midterm Exam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DaunPenh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50 pts (10%)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DaunPenh" pitchFamily="2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64369103"/>
                  </a:ext>
                </a:extLst>
              </a:tr>
              <a:tr h="56222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Critical Reaction Paper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DaunPenh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50 pts (10%)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DaunPenh" pitchFamily="2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05199126"/>
                  </a:ext>
                </a:extLst>
              </a:tr>
              <a:tr h="56222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Final Exam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DaunPenh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50 pts (10%)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DaunPenh" pitchFamily="2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20452671"/>
                  </a:ext>
                </a:extLst>
              </a:tr>
              <a:tr h="56222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Portfolio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DaunPenh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50 pts (10%)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DaunPenh" pitchFamily="2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30864064"/>
                  </a:ext>
                </a:extLst>
              </a:tr>
              <a:tr h="56222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Total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DaunPenh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500 pts (100%)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DaunPenh" pitchFamily="2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358874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6193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31601-6959-204C-9353-489D0343F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Canvas Tour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617CAC-C56A-1E49-A0BB-38834E299B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First point of entry: MODULES</a:t>
            </a:r>
          </a:p>
          <a:p>
            <a:r>
              <a:rPr lang="en-US" dirty="0"/>
              <a:t>Weekly modules opened a week at a time</a:t>
            </a:r>
          </a:p>
          <a:p>
            <a:r>
              <a:rPr lang="en-US" dirty="0"/>
              <a:t>Still adjusting deadlines for assignments – will be fully adjusted by next class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1867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8AF5748-FED8-45BA-8631-26D1D10F32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2C342F-893B-EE4D-9967-67F8BCD24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Questions?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cat wearing a party hat&#10;&#10;Description automatically generated">
            <a:extLst>
              <a:ext uri="{FF2B5EF4-FFF2-40B4-BE49-F238E27FC236}">
                <a16:creationId xmlns:a16="http://schemas.microsoft.com/office/drawing/2014/main" id="{2609E4F7-A1EC-894A-8D25-BC72A56959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42022" y="625683"/>
            <a:ext cx="4091535" cy="545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4245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2C7A71F-A746-4AB2-8FF5-03D4135FAF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17FF8914-DDE9-46F8-AF0A-54FD0AC09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65EB18-AD5B-D94E-A0A4-1E4DDA12E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419" y="1933575"/>
            <a:ext cx="7013448" cy="299084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/>
              <a:t>What do I mean by an “academic text”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E6F194-60CC-7349-A493-743D612227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10600" y="1933574"/>
            <a:ext cx="2686812" cy="299084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800"/>
              <a:t>In short, it’s not what it is, but what you </a:t>
            </a:r>
            <a:r>
              <a:rPr lang="en-US" sz="2800" i="1"/>
              <a:t>do </a:t>
            </a:r>
            <a:r>
              <a:rPr lang="en-US" sz="2800"/>
              <a:t>with it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94C1DE0-31FE-4AD0-95EA-B65CA6B89D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084" y="2965074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F736409-6C07-4CE8-86F8-1174E2235C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360539" y="3424428"/>
            <a:ext cx="2103120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99459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951FF-EF1F-B84F-BAD6-773A2E8DD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Next Time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98B666-0115-744E-8771-44BE7F4F7A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Read</a:t>
            </a:r>
            <a:r>
              <a:rPr lang="en-US" dirty="0"/>
              <a:t> Ta-Nehisi Coates (links on canvas)</a:t>
            </a:r>
          </a:p>
          <a:p>
            <a:pPr lvl="1"/>
            <a:r>
              <a:rPr lang="en-US" i="1" dirty="0"/>
              <a:t>Make note of specific sections or quotes that stand out to you as important</a:t>
            </a:r>
          </a:p>
          <a:p>
            <a:r>
              <a:rPr lang="en-US" b="1" dirty="0"/>
              <a:t>Re-Read </a:t>
            </a:r>
            <a:r>
              <a:rPr lang="en-US" dirty="0"/>
              <a:t>syllabus </a:t>
            </a:r>
            <a:r>
              <a:rPr lang="en-US" i="1" dirty="0"/>
              <a:t>(</a:t>
            </a:r>
            <a:r>
              <a:rPr lang="en-US" dirty="0"/>
              <a:t>And annotate it) </a:t>
            </a:r>
          </a:p>
          <a:p>
            <a:pPr lvl="1"/>
            <a:r>
              <a:rPr lang="en-US" i="1" dirty="0"/>
              <a:t>Same – make note of specific sections or quotes that stand out to you as important </a:t>
            </a:r>
          </a:p>
          <a:p>
            <a:r>
              <a:rPr lang="en-US" b="1" dirty="0"/>
              <a:t>Complete</a:t>
            </a:r>
            <a:r>
              <a:rPr lang="en-US" b="1" i="1" dirty="0"/>
              <a:t> </a:t>
            </a:r>
            <a:r>
              <a:rPr lang="en-US" dirty="0"/>
              <a:t>syllabus scavenger hunt (submit on canvas)</a:t>
            </a:r>
          </a:p>
          <a:p>
            <a:r>
              <a:rPr lang="en-US" b="1" dirty="0"/>
              <a:t>Download</a:t>
            </a:r>
            <a:r>
              <a:rPr lang="en-US" dirty="0"/>
              <a:t> adobe reader (link/instructions on Canvas)</a:t>
            </a:r>
          </a:p>
          <a:p>
            <a:pPr lvl="1"/>
            <a:r>
              <a:rPr lang="en-US" dirty="0"/>
              <a:t>It’s free, DO NOT get the paid version </a:t>
            </a:r>
            <a:r>
              <a:rPr lang="en-US" dirty="0">
                <a:sym typeface="Wingdings" pitchFamily="2" charset="2"/>
              </a:rPr>
              <a:t> </a:t>
            </a:r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4483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1E1224E-6618-482E-BE87-321A7FC1CD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3ED6C6-71AA-4844-9906-1A7F26752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234" y="957447"/>
            <a:ext cx="3383280" cy="4943105"/>
          </a:xfrm>
        </p:spPr>
        <p:txBody>
          <a:bodyPr anchor="ctr">
            <a:normAutofit/>
          </a:bodyPr>
          <a:lstStyle/>
          <a:p>
            <a:r>
              <a:rPr lang="en-US" dirty="0"/>
              <a:t>Agenda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66346BE-FDB4-4772-A696-0719490AB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38126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B92FFCE-0C90-454E-AA25-D4EE9A6C39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9234" y="6163056"/>
            <a:ext cx="338328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36CB1B2-BCB9-4381-AF4F-DFD753BF9FD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83139099"/>
              </p:ext>
            </p:extLst>
          </p:nvPr>
        </p:nvGraphicFramePr>
        <p:xfrm>
          <a:off x="4553712" y="621792"/>
          <a:ext cx="6812280" cy="5541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254772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5416EBC-B41E-4F8A-BE9F-07301B682C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FF79527-C7F1-4E06-8126-A8E8C5FEB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1DF697-B459-0C46-A22D-47DDEE57B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19072"/>
            <a:ext cx="3103427" cy="3520440"/>
          </a:xfrm>
        </p:spPr>
        <p:txBody>
          <a:bodyPr anchor="t">
            <a:normAutofit/>
          </a:bodyPr>
          <a:lstStyle/>
          <a:p>
            <a:r>
              <a:rPr lang="en-US" sz="3600"/>
              <a:t>RDG 1300 – What is this class?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986208-8A53-4E92-9197-6B57BCCB2F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8C47604-3F6A-4D2E-BB9E-1EBDBB730C5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31811611"/>
              </p:ext>
            </p:extLst>
          </p:nvPr>
        </p:nvGraphicFramePr>
        <p:xfrm>
          <a:off x="4727448" y="640080"/>
          <a:ext cx="6967728" cy="5577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93121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11">
            <a:extLst>
              <a:ext uri="{FF2B5EF4-FFF2-40B4-BE49-F238E27FC236}">
                <a16:creationId xmlns:a16="http://schemas.microsoft.com/office/drawing/2014/main" id="{2D6FBB9D-1CAA-4D05-AB33-BABDFE17B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5" name="Rectangle 13">
            <a:extLst>
              <a:ext uri="{FF2B5EF4-FFF2-40B4-BE49-F238E27FC236}">
                <a16:creationId xmlns:a16="http://schemas.microsoft.com/office/drawing/2014/main" id="{04727B71-B4B6-4823-80A1-68C40B475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15">
            <a:extLst>
              <a:ext uri="{FF2B5EF4-FFF2-40B4-BE49-F238E27FC236}">
                <a16:creationId xmlns:a16="http://schemas.microsoft.com/office/drawing/2014/main" id="{79A6DB05-9FB5-4B07-8675-74C23D4FD8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7" name="Rectangle 17">
            <a:extLst>
              <a:ext uri="{FF2B5EF4-FFF2-40B4-BE49-F238E27FC236}">
                <a16:creationId xmlns:a16="http://schemas.microsoft.com/office/drawing/2014/main" id="{8380AD67-C5CA-4918-B4BB-C359BB03E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ED94D4-4240-7E47-93E2-0C4857467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216" y="1076324"/>
            <a:ext cx="6272784" cy="153505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/>
              <a:t>Your Instructors</a:t>
            </a:r>
          </a:p>
        </p:txBody>
      </p:sp>
      <p:pic>
        <p:nvPicPr>
          <p:cNvPr id="7" name="Content Placeholder 6" descr="A person holding a cat&#10;&#10;Description automatically generated">
            <a:extLst>
              <a:ext uri="{FF2B5EF4-FFF2-40B4-BE49-F238E27FC236}">
                <a16:creationId xmlns:a16="http://schemas.microsoft.com/office/drawing/2014/main" id="{DDA97369-0107-3648-9CB5-CDC6D57EAF9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r="2" b="14378"/>
          <a:stretch/>
        </p:blipFill>
        <p:spPr>
          <a:xfrm>
            <a:off x="20" y="10"/>
            <a:ext cx="4505305" cy="6857990"/>
          </a:xfrm>
          <a:prstGeom prst="rect">
            <a:avLst/>
          </a:prstGeom>
        </p:spPr>
      </p:pic>
      <p:sp>
        <p:nvSpPr>
          <p:cNvPr id="28" name="!!accent">
            <a:extLst>
              <a:ext uri="{FF2B5EF4-FFF2-40B4-BE49-F238E27FC236}">
                <a16:creationId xmlns:a16="http://schemas.microsoft.com/office/drawing/2014/main" id="{EABAD4DA-87BA-4F70-9EF0-45C6BCF17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17960" y="36338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1">
            <a:extLst>
              <a:ext uri="{FF2B5EF4-FFF2-40B4-BE49-F238E27FC236}">
                <a16:creationId xmlns:a16="http://schemas.microsoft.com/office/drawing/2014/main" id="{915128D9-2797-47FA-B6FE-EC24E6B843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9266" y="2935541"/>
            <a:ext cx="62179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1B76B36-A9C3-154A-BD44-55DCE6E2B2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80216" y="3351276"/>
            <a:ext cx="6272784" cy="2825686"/>
          </a:xfrm>
        </p:spPr>
        <p:txBody>
          <a:bodyPr vert="horz" lIns="91440" tIns="45720" rIns="91440" bIns="45720" rtlCol="0">
            <a:normAutofit/>
          </a:bodyPr>
          <a:lstStyle/>
          <a:p>
            <a:pPr marL="0"/>
            <a:r>
              <a:rPr lang="en-US" sz="1800" dirty="0"/>
              <a:t>James Dyer (him/him/his)</a:t>
            </a:r>
          </a:p>
          <a:p>
            <a:r>
              <a:rPr lang="en-US" sz="1800" dirty="0"/>
              <a:t>4</a:t>
            </a:r>
            <a:r>
              <a:rPr lang="en-US" sz="1800" baseline="30000" dirty="0"/>
              <a:t>th</a:t>
            </a:r>
            <a:r>
              <a:rPr lang="en-US" sz="1800" dirty="0"/>
              <a:t> year doctoral student</a:t>
            </a:r>
          </a:p>
          <a:p>
            <a:r>
              <a:rPr lang="en-US" sz="1800" dirty="0"/>
              <a:t>Experience teaching students from ages 2-70</a:t>
            </a:r>
          </a:p>
          <a:p>
            <a:r>
              <a:rPr lang="en-US" sz="1800" dirty="0"/>
              <a:t>Likes cats</a:t>
            </a:r>
          </a:p>
          <a:p>
            <a:r>
              <a:rPr lang="en-US" sz="1800" dirty="0"/>
              <a:t>Once published a poem about a ham and cheese sandwich</a:t>
            </a:r>
          </a:p>
          <a:p>
            <a:r>
              <a:rPr lang="en-US" sz="1800" dirty="0"/>
              <a:t>From Michigan (and WILL bring it up) </a:t>
            </a:r>
          </a:p>
        </p:txBody>
      </p:sp>
    </p:spTree>
    <p:extLst>
      <p:ext uri="{BB962C8B-B14F-4D97-AF65-F5344CB8AC3E}">
        <p14:creationId xmlns:p14="http://schemas.microsoft.com/office/powerpoint/2010/main" val="34471627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D6FBB9D-1CAA-4D05-AB33-BABDFE17B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4727B71-B4B6-4823-80A1-68C40B475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9A6DB05-9FB5-4B07-8675-74C23D4FD8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8380AD67-C5CA-4918-B4BB-C359BB03E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9BAF19-D7F7-A944-AFBD-31BC3C23F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216" y="1076324"/>
            <a:ext cx="6272784" cy="153505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/>
              <a:t>You instructors</a:t>
            </a:r>
          </a:p>
        </p:txBody>
      </p:sp>
      <p:pic>
        <p:nvPicPr>
          <p:cNvPr id="6" name="Content Placeholder 5" descr="A picture containing cat, indoor&#10;&#10;Description automatically generated">
            <a:extLst>
              <a:ext uri="{FF2B5EF4-FFF2-40B4-BE49-F238E27FC236}">
                <a16:creationId xmlns:a16="http://schemas.microsoft.com/office/drawing/2014/main" id="{081F1438-9D01-3048-9EB4-67324FECDC0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12407"/>
          <a:stretch/>
        </p:blipFill>
        <p:spPr>
          <a:xfrm rot="5400000">
            <a:off x="-1176337" y="1176337"/>
            <a:ext cx="6858000" cy="4505325"/>
          </a:xfrm>
          <a:prstGeom prst="rect">
            <a:avLst/>
          </a:prstGeom>
        </p:spPr>
      </p:pic>
      <p:sp>
        <p:nvSpPr>
          <p:cNvPr id="19" name="!!accent">
            <a:extLst>
              <a:ext uri="{FF2B5EF4-FFF2-40B4-BE49-F238E27FC236}">
                <a16:creationId xmlns:a16="http://schemas.microsoft.com/office/drawing/2014/main" id="{EABAD4DA-87BA-4F70-9EF0-45C6BCF17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17960" y="36338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15128D9-2797-47FA-B6FE-EC24E6B843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9266" y="2935541"/>
            <a:ext cx="62179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8E49E3-7695-1849-8F80-A8E8924E76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80216" y="3351276"/>
            <a:ext cx="6272784" cy="2825686"/>
          </a:xfrm>
        </p:spPr>
        <p:txBody>
          <a:bodyPr vert="horz" lIns="91440" tIns="45720" rIns="91440" bIns="45720" rtlCol="0">
            <a:normAutofit/>
          </a:bodyPr>
          <a:lstStyle/>
          <a:p>
            <a:pPr marL="0"/>
            <a:r>
              <a:rPr lang="en-US" sz="1800" dirty="0"/>
              <a:t>Sam Owens (They/them/theirs)</a:t>
            </a:r>
          </a:p>
          <a:p>
            <a:pPr marL="0"/>
            <a:r>
              <a:rPr lang="en-US" sz="1800" dirty="0"/>
              <a:t>3</a:t>
            </a:r>
            <a:r>
              <a:rPr lang="en-US" sz="1800" baseline="30000" dirty="0"/>
              <a:t>rd</a:t>
            </a:r>
            <a:r>
              <a:rPr lang="en-US" sz="1800" dirty="0"/>
              <a:t> year doctoral student</a:t>
            </a:r>
          </a:p>
          <a:p>
            <a:pPr marL="0"/>
            <a:r>
              <a:rPr lang="en-US" sz="1800" dirty="0"/>
              <a:t>Something something philosophy</a:t>
            </a:r>
          </a:p>
          <a:p>
            <a:pPr marL="0"/>
            <a:r>
              <a:rPr lang="en-US" sz="1800" dirty="0"/>
              <a:t>From California (will also bring it up constantly)</a:t>
            </a:r>
          </a:p>
          <a:p>
            <a:pPr marL="0"/>
            <a:r>
              <a:rPr lang="en-US" sz="1800" dirty="0"/>
              <a:t>My girlfriend and I have 11 snakes </a:t>
            </a:r>
          </a:p>
          <a:p>
            <a:pPr marL="0"/>
            <a:endParaRPr lang="en-US" sz="1800" dirty="0"/>
          </a:p>
          <a:p>
            <a:pPr marL="0"/>
            <a:endParaRPr lang="en-US" sz="1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0C82C2-CC7F-9343-A6BD-216B63F2B071}"/>
              </a:ext>
            </a:extLst>
          </p:cNvPr>
          <p:cNvSpPr txBox="1"/>
          <p:nvPr/>
        </p:nvSpPr>
        <p:spPr>
          <a:xfrm>
            <a:off x="2623008" y="6338372"/>
            <a:ext cx="2169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Not a photo of Sam</a:t>
            </a:r>
          </a:p>
        </p:txBody>
      </p:sp>
    </p:spTree>
    <p:extLst>
      <p:ext uri="{BB962C8B-B14F-4D97-AF65-F5344CB8AC3E}">
        <p14:creationId xmlns:p14="http://schemas.microsoft.com/office/powerpoint/2010/main" val="8033666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29EEA-2427-BC44-940A-BC491AF1A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you?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DC21C36-CCE0-124E-90C7-DC6D0CF2DF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Name (preferred name as well) </a:t>
            </a:r>
          </a:p>
          <a:p>
            <a:r>
              <a:rPr lang="en-US" dirty="0"/>
              <a:t>Major </a:t>
            </a:r>
          </a:p>
          <a:p>
            <a:r>
              <a:rPr lang="en-US" dirty="0"/>
              <a:t>Hometown</a:t>
            </a:r>
          </a:p>
          <a:p>
            <a:r>
              <a:rPr lang="en-US" dirty="0"/>
              <a:t>Eating spot that James/Sam have to go to if they visit your hometown</a:t>
            </a:r>
          </a:p>
          <a:p>
            <a:pPr lvl="1"/>
            <a:r>
              <a:rPr lang="en-US" dirty="0"/>
              <a:t>And like, why’s it so good? </a:t>
            </a:r>
          </a:p>
          <a:p>
            <a:r>
              <a:rPr lang="en-US" dirty="0"/>
              <a:t>Strangest thing to happen in college so far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5000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D6FBB9D-1CAA-4D05-AB33-BABDFE17B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4727B71-B4B6-4823-80A1-68C40B475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9A6DB05-9FB5-4B07-8675-74C23D4FD8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79477870-C64A-4E35-8F2F-05B7114F3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B46779-D5F5-2740-94C5-F87F9CE00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078992"/>
            <a:ext cx="6268770" cy="153619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/>
              <a:t>Syllabus Overview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AEA628B-C8FF-4D0B-B111-F101F580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3202" y="36338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2663BD0-064C-40FC-A331-F49FCA9536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8506" y="2935541"/>
            <a:ext cx="62179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BA2903-CDE0-FD48-968A-69BC4A991B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5458" y="3355848"/>
            <a:ext cx="6268770" cy="2825496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b="1" dirty="0"/>
              <a:t>Course at a glance</a:t>
            </a:r>
          </a:p>
          <a:p>
            <a:r>
              <a:rPr lang="en-US" dirty="0"/>
              <a:t>Refer to this section when you’re shuffling through papers trying to remember what the heck this class is about</a:t>
            </a:r>
          </a:p>
          <a:p>
            <a:r>
              <a:rPr lang="en-US" dirty="0"/>
              <a:t>Don’t forget the absence policy… </a:t>
            </a:r>
          </a:p>
        </p:txBody>
      </p:sp>
      <p:pic>
        <p:nvPicPr>
          <p:cNvPr id="6" name="Content Placeholder 5" descr="A cat with its mouth open&#10;&#10;Description automatically generated with medium confidence">
            <a:extLst>
              <a:ext uri="{FF2B5EF4-FFF2-40B4-BE49-F238E27FC236}">
                <a16:creationId xmlns:a16="http://schemas.microsoft.com/office/drawing/2014/main" id="{3A89625C-6F10-0141-A11F-6F3F8C1A1C9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6178" b="6178"/>
          <a:stretch/>
        </p:blipFill>
        <p:spPr>
          <a:xfrm rot="5400000">
            <a:off x="6509002" y="1175003"/>
            <a:ext cx="6858000" cy="450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6722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C8CB9-0421-C542-85A6-179CD315E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Syllabus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E5C9D9-A1C4-084E-864F-A055AC116FC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/>
              <a:t>Welcome!</a:t>
            </a:r>
          </a:p>
          <a:p>
            <a:r>
              <a:rPr lang="en-US" dirty="0"/>
              <a:t>The overall purpose of this class is to help scaffold the academic reading and writing tasks that you will have to complete in your college courses </a:t>
            </a:r>
            <a:r>
              <a:rPr lang="en-US" b="1" dirty="0"/>
              <a:t>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69DEE2-D5CF-9D46-BB72-87C50C8CA0A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/>
              <a:t>My goals for this class:</a:t>
            </a:r>
          </a:p>
          <a:p>
            <a:r>
              <a:rPr lang="en-US" dirty="0"/>
              <a:t>Thinking about language</a:t>
            </a:r>
          </a:p>
          <a:p>
            <a:pPr lvl="1"/>
            <a:r>
              <a:rPr lang="en-US" dirty="0"/>
              <a:t>How do we communicate in academic settings? </a:t>
            </a:r>
          </a:p>
          <a:p>
            <a:r>
              <a:rPr lang="en-US" dirty="0"/>
              <a:t>Thinking like a disciplinary expert</a:t>
            </a:r>
          </a:p>
          <a:p>
            <a:pPr lvl="1"/>
            <a:r>
              <a:rPr lang="en-US" dirty="0"/>
              <a:t>How do experts in my field of study communicate? </a:t>
            </a:r>
          </a:p>
          <a:p>
            <a:r>
              <a:rPr lang="en-US" dirty="0"/>
              <a:t>What are the norms?</a:t>
            </a:r>
          </a:p>
          <a:p>
            <a:pPr lvl="1"/>
            <a:r>
              <a:rPr lang="en-US" dirty="0"/>
              <a:t>And how/when/should we subvert them? </a:t>
            </a:r>
          </a:p>
        </p:txBody>
      </p:sp>
    </p:spTree>
    <p:extLst>
      <p:ext uri="{BB962C8B-B14F-4D97-AF65-F5344CB8AC3E}">
        <p14:creationId xmlns:p14="http://schemas.microsoft.com/office/powerpoint/2010/main" val="22004034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B3B8E-49DA-AD43-A98C-1C734A9C375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Syllabus Overview: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3C5DE82-140F-9243-902A-AE9CE4D061D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Course goals and objectives</a:t>
            </a:r>
          </a:p>
        </p:txBody>
      </p:sp>
    </p:spTree>
    <p:extLst>
      <p:ext uri="{BB962C8B-B14F-4D97-AF65-F5344CB8AC3E}">
        <p14:creationId xmlns:p14="http://schemas.microsoft.com/office/powerpoint/2010/main" val="2164449798"/>
      </p:ext>
    </p:extLst>
  </p:cSld>
  <p:clrMapOvr>
    <a:masterClrMapping/>
  </p:clrMapOvr>
</p:sld>
</file>

<file path=ppt/theme/theme1.xml><?xml version="1.0" encoding="utf-8"?>
<a:theme xmlns:a="http://schemas.openxmlformats.org/drawingml/2006/main" name="AccentBoxVTI">
  <a:themeElements>
    <a:clrScheme name="AnalogousFromLightSeedRightStep">
      <a:dk1>
        <a:srgbClr val="000000"/>
      </a:dk1>
      <a:lt1>
        <a:srgbClr val="FFFFFF"/>
      </a:lt1>
      <a:dk2>
        <a:srgbClr val="3E3423"/>
      </a:dk2>
      <a:lt2>
        <a:srgbClr val="E2E7E8"/>
      </a:lt2>
      <a:accent1>
        <a:srgbClr val="DA8F7A"/>
      </a:accent1>
      <a:accent2>
        <a:srgbClr val="C59D55"/>
      </a:accent2>
      <a:accent3>
        <a:srgbClr val="A2A661"/>
      </a:accent3>
      <a:accent4>
        <a:srgbClr val="84B053"/>
      </a:accent4>
      <a:accent5>
        <a:srgbClr val="67B45D"/>
      </a:accent5>
      <a:accent6>
        <a:srgbClr val="55B472"/>
      </a:accent6>
      <a:hlink>
        <a:srgbClr val="5C8B98"/>
      </a:hlink>
      <a:folHlink>
        <a:srgbClr val="7F7F7F"/>
      </a:folHlink>
    </a:clrScheme>
    <a:fontScheme name="Avenir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765</TotalTime>
  <Words>626</Words>
  <Application>Microsoft Macintosh PowerPoint</Application>
  <PresentationFormat>Widescreen</PresentationFormat>
  <Paragraphs>96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Neue Haas Grotesk Text Pro</vt:lpstr>
      <vt:lpstr>AccentBoxVTI</vt:lpstr>
      <vt:lpstr>RDG 1300_P07</vt:lpstr>
      <vt:lpstr>Agenda</vt:lpstr>
      <vt:lpstr>RDG 1300 – What is this class? </vt:lpstr>
      <vt:lpstr>Your Instructors</vt:lpstr>
      <vt:lpstr>You instructors</vt:lpstr>
      <vt:lpstr>What about you? </vt:lpstr>
      <vt:lpstr>Syllabus Overview</vt:lpstr>
      <vt:lpstr>Syllabus Overview</vt:lpstr>
      <vt:lpstr>Syllabus Overview:</vt:lpstr>
      <vt:lpstr>Syllabus Overview</vt:lpstr>
      <vt:lpstr>Syllabus Overview</vt:lpstr>
      <vt:lpstr>PowerPoint Presentation</vt:lpstr>
      <vt:lpstr>Canvas Tour </vt:lpstr>
      <vt:lpstr>Questions? </vt:lpstr>
      <vt:lpstr>What do I mean by an “academic text”</vt:lpstr>
      <vt:lpstr>For Next Time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Dyer, James M</dc:creator>
  <cp:lastModifiedBy>Dyer, James M</cp:lastModifiedBy>
  <cp:revision>4</cp:revision>
  <dcterms:created xsi:type="dcterms:W3CDTF">2021-08-23T04:03:15Z</dcterms:created>
  <dcterms:modified xsi:type="dcterms:W3CDTF">2021-08-24T03:28:29Z</dcterms:modified>
</cp:coreProperties>
</file>