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1" r:id="rId2"/>
    <p:sldId id="256" r:id="rId3"/>
    <p:sldId id="257" r:id="rId4"/>
    <p:sldId id="339" r:id="rId5"/>
    <p:sldId id="342" r:id="rId6"/>
    <p:sldId id="343" r:id="rId7"/>
    <p:sldId id="344" r:id="rId8"/>
    <p:sldId id="345" r:id="rId9"/>
    <p:sldId id="346" r:id="rId10"/>
    <p:sldId id="341" r:id="rId11"/>
    <p:sldId id="347" r:id="rId12"/>
    <p:sldId id="3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/>
    <p:restoredTop sz="94231"/>
  </p:normalViewPr>
  <p:slideViewPr>
    <p:cSldViewPr snapToGrid="0" snapToObjects="1">
      <p:cViewPr varScale="1">
        <p:scale>
          <a:sx n="70" d="100"/>
          <a:sy n="70" d="100"/>
        </p:scale>
        <p:origin x="21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E955-8A62-4646-8DA6-0705E0AB9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50E65-A096-904C-9846-EA179C195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B77E9-315C-4541-95E5-E27A2C77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E0E82-0428-7547-B3B5-8BAA7B44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B7646-1C9E-6F41-9018-1551EEAB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E825-7224-1247-8516-5EB308F6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F0DFB-95AB-3644-98D0-2E54D4CCC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4BA2D-5F42-CB4B-9E73-04AD927F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85AB2-E353-C34F-BE35-90854B61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D6306-C0A6-D348-95FD-ED4848DD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1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1260E4-C5A2-484C-BF47-F1DE9FD4D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28B97-7FF7-4A40-9791-FB9E95119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698C1-657A-B349-B75F-587B0A31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4E26B-9372-794A-9EFD-6C75EB4F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D365D-F631-E545-A470-F4D9C93B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1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5870-B379-9B44-BA67-B32F6ABE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FCC05-20EB-6C45-A716-7B69BA336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7990-0636-4540-A339-057D2C07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29131-05FA-0245-A843-974E52856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B6C3B-D7F1-F546-9DFB-480F744B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DC72-7ACF-9B41-8283-177FA3319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2929D-9822-E34D-B323-57AB5AFF0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B4204-5F22-AD4F-93B6-C1C46503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1708B-DCB4-9047-B86F-221C7B3D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869D2-C6D6-0E4A-A762-FE4D8EE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5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1E982-0B30-1349-895A-96FEBD79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74CBD-0284-5244-A176-00CB553DF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E13A9-42F8-EE49-98CC-0F0178E98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0362C-00AF-DC47-B07C-A1C984DA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25127-3074-B747-9E30-B34A3F34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9ACDE-0F95-A44D-96A9-AF51E217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84E5-918F-B644-95F7-11521A92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E23E9-CD53-3040-B6F3-05B52350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7947-622A-1D43-8316-168E15D20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4E7C0-5C12-9444-8805-D61156F0F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57451-70CB-6841-B7AD-99743680F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9D391-BC5D-0647-89AE-07C41569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BE5306-45D0-1742-9DD7-B184E58D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76C0EE-610A-034F-B5AC-1AD5DFE3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6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D9B9-4D1B-CD44-B018-83C73A04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A6D47-4B45-694A-9AAD-D280FC94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237C1-C2F1-934F-A0A2-AEA013FD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34FB9-86D3-C949-BB7D-E4A92AD3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0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CC40E-A1F8-164E-BEF8-2170A991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0622A-5C7B-664D-BD2E-7AF1A970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871DD-8F55-384B-84B0-D21FBB55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0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3D45-A293-CF4C-881B-5DA75092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4E014-8572-8E43-8946-B39E3125C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F3EE6-D418-F747-AA62-5A60F4445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B8469-C17D-DD42-AC77-BB730E02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444E0-8C60-774E-9807-45CD42E2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6606D-B6C0-FB4A-814E-73ABD118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0349-096E-E740-B57E-55DE1197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9994B-730C-3140-898D-6A5CCCEF3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BF801-E4F2-7945-9921-1148011AA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4BB62-92CA-8D47-B2E1-7A447F6E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AEDE6-7786-3447-89E9-9C1E68B5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FB653-B652-2F40-8963-3061FCAA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7D58A-B221-1048-A17A-3ABE1BA9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6E724-5F41-5F4D-9FC8-7D2EDCACD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DC771-44BA-324E-9C54-0D1B72C65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520E-8FBA-CA4F-B086-9F6B73E2E12D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9277D-D9E9-1748-9706-B81663342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9DE50-D826-FC41-BF28-AD92AD42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OLLC_YW5qlZ8N19Ja7Sf8Tx3vbAl7dcypESaXmrGpoA/edit?usp=sharin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E7F38-7F1D-4F42-94F8-59557F99F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WHILE YOU ARE WAITING FOR CLASS TO START</a:t>
            </a:r>
          </a:p>
        </p:txBody>
      </p:sp>
      <p:pic>
        <p:nvPicPr>
          <p:cNvPr id="3074" name="Picture 2" descr="Thinking of Selling Your Home? The Waiting Is The Hardest Part. | Keeping  Current Matters">
            <a:extLst>
              <a:ext uri="{FF2B5EF4-FFF2-40B4-BE49-F238E27FC236}">
                <a16:creationId xmlns:a16="http://schemas.microsoft.com/office/drawing/2014/main" id="{1DB543CB-BE15-1249-80ED-90835AE1F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202" y="-67733"/>
            <a:ext cx="12639202" cy="70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16A0D53-C8DA-EE41-B0DD-229B0952B1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 the Annotating Handout and ”The </a:t>
            </a:r>
            <a:r>
              <a:rPr lang="en-US" dirty="0" err="1"/>
              <a:t>Desparado</a:t>
            </a:r>
            <a:r>
              <a:rPr lang="en-US" dirty="0"/>
              <a:t>” from this week’s Canvas module</a:t>
            </a:r>
          </a:p>
        </p:txBody>
      </p:sp>
    </p:spTree>
    <p:extLst>
      <p:ext uri="{BB962C8B-B14F-4D97-AF65-F5344CB8AC3E}">
        <p14:creationId xmlns:p14="http://schemas.microsoft.com/office/powerpoint/2010/main" val="409416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E6EE-8F7B-2E4A-A992-B50BD775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a Critical Reaction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94489-C49A-854B-96C7-7DFDDD3E7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302" y="2139696"/>
            <a:ext cx="8518498" cy="4050393"/>
          </a:xfrm>
        </p:spPr>
        <p:txBody>
          <a:bodyPr>
            <a:normAutofit/>
          </a:bodyPr>
          <a:lstStyle/>
          <a:p>
            <a:r>
              <a:rPr lang="en-US" sz="4000" dirty="0"/>
              <a:t>What would you include in an outline of a critical reaction to “The Desperado”?</a:t>
            </a:r>
          </a:p>
          <a:p>
            <a:r>
              <a:rPr lang="en-US" sz="4000" dirty="0"/>
              <a:t>Basic essay outline</a:t>
            </a:r>
          </a:p>
          <a:p>
            <a:r>
              <a:rPr lang="en-US" sz="4000" dirty="0"/>
              <a:t>Suggestions for thesis statements</a:t>
            </a:r>
          </a:p>
          <a:p>
            <a:r>
              <a:rPr lang="en-US" sz="4000" dirty="0"/>
              <a:t>So what’s</a:t>
            </a:r>
          </a:p>
        </p:txBody>
      </p:sp>
      <p:pic>
        <p:nvPicPr>
          <p:cNvPr id="1026" name="Picture 2" descr="Pro Tips : Tips for using our skin care products – Mad Hippie">
            <a:extLst>
              <a:ext uri="{FF2B5EF4-FFF2-40B4-BE49-F238E27FC236}">
                <a16:creationId xmlns:a16="http://schemas.microsoft.com/office/drawing/2014/main" id="{D9C61ADE-7971-DC4F-8658-DC3395171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2" y="2432844"/>
            <a:ext cx="25908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01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EB14D3-FD00-F340-A9D7-BE4BEA1C8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221"/>
            <a:ext cx="10515600" cy="492010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It’s Your Turn</a:t>
            </a:r>
            <a:br>
              <a:rPr lang="en-US" dirty="0"/>
            </a:br>
            <a:r>
              <a:rPr lang="en-US" dirty="0"/>
              <a:t>Use this link to add your annotations to a Google Slides document </a:t>
            </a:r>
          </a:p>
        </p:txBody>
      </p:sp>
    </p:spTree>
    <p:extLst>
      <p:ext uri="{BB962C8B-B14F-4D97-AF65-F5344CB8AC3E}">
        <p14:creationId xmlns:p14="http://schemas.microsoft.com/office/powerpoint/2010/main" val="350691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FFF7-B762-A642-840C-A5ECB081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Questions?????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B0892-25AE-4948-A31A-50C27AD9F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is great practice for getting clearer information about an assignment! </a:t>
            </a:r>
            <a:r>
              <a:rPr lang="en-US" dirty="0">
                <a:sym typeface="Wingdings" pitchFamily="2" charset="2"/>
              </a:rPr>
              <a:t> </a:t>
            </a:r>
          </a:p>
          <a:p>
            <a:r>
              <a:rPr lang="en-US" dirty="0">
                <a:sym typeface="Wingdings" pitchFamily="2" charset="2"/>
              </a:rPr>
              <a:t>Help me help you!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/>
              <a:t>After you’ve reviewed the assignment, what questions do </a:t>
            </a:r>
            <a:r>
              <a:rPr lang="en-US" i="1" dirty="0"/>
              <a:t>you </a:t>
            </a:r>
            <a:r>
              <a:rPr lang="en-US" dirty="0"/>
              <a:t>have about the assignment?</a:t>
            </a:r>
          </a:p>
        </p:txBody>
      </p:sp>
      <p:pic>
        <p:nvPicPr>
          <p:cNvPr id="6146" name="Picture 2" descr="What Questions Should You Ask During the Product Lifecycle? | Machine Design">
            <a:extLst>
              <a:ext uri="{FF2B5EF4-FFF2-40B4-BE49-F238E27FC236}">
                <a16:creationId xmlns:a16="http://schemas.microsoft.com/office/drawing/2014/main" id="{E38BD792-1930-6545-9151-49803586D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2" y="1371600"/>
            <a:ext cx="3962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1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A865-D212-C14D-B182-F99CC64C6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8211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dirty="0"/>
              <a:t>Reflecting and Moving Forward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CDA9E-8C0F-DE4E-B9AE-7E838EB72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431" y="1813034"/>
            <a:ext cx="6993958" cy="4764221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Reminders: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Cameras on! PARTICIPATE!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Due today: 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Critical Reaction Paper Due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</a:rPr>
              <a:t>Due next class: 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Choose your 6 Portfolio Artifacts (We will work on crafting your paragraph explanation of one artifact in class) </a:t>
            </a:r>
            <a:endParaRPr lang="en-US" sz="2100" dirty="0">
              <a:highlight>
                <a:srgbClr val="FFFF00"/>
              </a:highlight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b="1" dirty="0"/>
              <a:t>IMPORTANT: 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</a:rPr>
              <a:t>Demonstrate Your Engagement (a.k.a. Discussion 9)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</a:rPr>
              <a:t>Take the MARSI early! (there is a Word doc version in this week’s Canvas module AND the online link is available in Week 14)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</a:rPr>
              <a:t>Read “The Desperado” to prepare for the final exam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Please Check for Additional Updates in Announcements (you can set Canvas up to e-mail them to you, talk to KBECK)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37759-5FE3-4562-A02F-A7D6A43B1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7" r="4730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F8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31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E5EC-0A4A-1E4D-ABB9-EBA975A8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752849"/>
            <a:ext cx="2288564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Today’s Game Plan: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00E3F-E3A2-FB46-9A94-3514430C1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77" b="3195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A73DE-4CF2-4449-B610-58144DAA4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777" y="3752850"/>
            <a:ext cx="8482618" cy="2902927"/>
          </a:xfrm>
        </p:spPr>
        <p:txBody>
          <a:bodyPr anchor="ctr">
            <a:normAutofit/>
          </a:bodyPr>
          <a:lstStyle/>
          <a:p>
            <a:r>
              <a:rPr lang="en-US" dirty="0"/>
              <a:t>Preparing for the Final Exam: Annotating Review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0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E6EE-8F7B-2E4A-A992-B50BD775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Annotating Review: Before Your Begin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94489-C49A-854B-96C7-7DFDDD3E7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2" y="2027334"/>
            <a:ext cx="7767918" cy="4082073"/>
          </a:xfrm>
        </p:spPr>
        <p:txBody>
          <a:bodyPr>
            <a:normAutofit/>
          </a:bodyPr>
          <a:lstStyle/>
          <a:p>
            <a:r>
              <a:rPr lang="en-US" sz="4000" i="1" dirty="0"/>
              <a:t>Why am I reading this in the first place? </a:t>
            </a:r>
            <a:r>
              <a:rPr lang="en-US" sz="4000" dirty="0"/>
              <a:t>(Set your purpose!)</a:t>
            </a:r>
          </a:p>
          <a:p>
            <a:r>
              <a:rPr lang="en-US" sz="4000" i="1" dirty="0"/>
              <a:t>What am I going to do with this reading when I’m done? </a:t>
            </a:r>
            <a:r>
              <a:rPr lang="en-US" sz="4000" dirty="0"/>
              <a:t>(Set your goal!)</a:t>
            </a:r>
          </a:p>
        </p:txBody>
      </p:sp>
      <p:pic>
        <p:nvPicPr>
          <p:cNvPr id="4" name="Picture 2" descr="Annotating the scholarly web : Nature News &amp; Comment">
            <a:extLst>
              <a:ext uri="{FF2B5EF4-FFF2-40B4-BE49-F238E27FC236}">
                <a16:creationId xmlns:a16="http://schemas.microsoft.com/office/drawing/2014/main" id="{8C58AD14-91F0-6E4C-8609-983F0F005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2" y="1901828"/>
            <a:ext cx="3378200" cy="33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90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E6EE-8F7B-2E4A-A992-B50BD775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Annotating Review: Unknown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94489-C49A-854B-96C7-7DFDDD3E7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2" y="2294965"/>
            <a:ext cx="7767918" cy="3814442"/>
          </a:xfrm>
        </p:spPr>
        <p:txBody>
          <a:bodyPr>
            <a:normAutofit/>
          </a:bodyPr>
          <a:lstStyle/>
          <a:p>
            <a:r>
              <a:rPr lang="en-US" sz="4000" i="1" dirty="0"/>
              <a:t>Define unknown vocabulary</a:t>
            </a:r>
          </a:p>
          <a:p>
            <a:r>
              <a:rPr lang="en-US" sz="4000" i="1" dirty="0"/>
              <a:t>Rework the sentence</a:t>
            </a:r>
          </a:p>
          <a:p>
            <a:r>
              <a:rPr lang="en-US" sz="4000" i="1" dirty="0"/>
              <a:t>Consider the literary purpose</a:t>
            </a:r>
            <a:endParaRPr lang="en-US" sz="4000" dirty="0"/>
          </a:p>
        </p:txBody>
      </p:sp>
      <p:pic>
        <p:nvPicPr>
          <p:cNvPr id="4" name="Picture 2" descr="Annotating the scholarly web : Nature News &amp; Comment">
            <a:extLst>
              <a:ext uri="{FF2B5EF4-FFF2-40B4-BE49-F238E27FC236}">
                <a16:creationId xmlns:a16="http://schemas.microsoft.com/office/drawing/2014/main" id="{8C58AD14-91F0-6E4C-8609-983F0F005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2" y="1901828"/>
            <a:ext cx="3378200" cy="33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5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E6EE-8F7B-2E4A-A992-B50BD775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Annotating Review: Important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94489-C49A-854B-96C7-7DFDDD3E7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2" y="2294965"/>
            <a:ext cx="7767918" cy="3814442"/>
          </a:xfrm>
        </p:spPr>
        <p:txBody>
          <a:bodyPr>
            <a:normAutofit/>
          </a:bodyPr>
          <a:lstStyle/>
          <a:p>
            <a:r>
              <a:rPr lang="en-US" sz="4000" i="1" dirty="0"/>
              <a:t>Mark the section in the text</a:t>
            </a:r>
          </a:p>
          <a:p>
            <a:r>
              <a:rPr lang="en-US" sz="4000" i="1" dirty="0"/>
              <a:t>Add the idea(s) to the margin</a:t>
            </a:r>
            <a:endParaRPr lang="en-US" sz="4000" dirty="0"/>
          </a:p>
        </p:txBody>
      </p:sp>
      <p:pic>
        <p:nvPicPr>
          <p:cNvPr id="4" name="Picture 2" descr="Annotating the scholarly web : Nature News &amp; Comment">
            <a:extLst>
              <a:ext uri="{FF2B5EF4-FFF2-40B4-BE49-F238E27FC236}">
                <a16:creationId xmlns:a16="http://schemas.microsoft.com/office/drawing/2014/main" id="{8C58AD14-91F0-6E4C-8609-983F0F005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2" y="1901828"/>
            <a:ext cx="3378200" cy="33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0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E6EE-8F7B-2E4A-A992-B50BD775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Annotating Review: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94489-C49A-854B-96C7-7DFDDD3E7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2" y="2294965"/>
            <a:ext cx="7767918" cy="3814442"/>
          </a:xfrm>
        </p:spPr>
        <p:txBody>
          <a:bodyPr>
            <a:normAutofit/>
          </a:bodyPr>
          <a:lstStyle/>
          <a:p>
            <a:r>
              <a:rPr lang="en-US" sz="4000" i="1" dirty="0"/>
              <a:t>Text-to-Self</a:t>
            </a:r>
          </a:p>
          <a:p>
            <a:r>
              <a:rPr lang="en-US" sz="4000" i="1" dirty="0"/>
              <a:t>Text-to-Text</a:t>
            </a:r>
          </a:p>
          <a:p>
            <a:r>
              <a:rPr lang="en-US" sz="4000" i="1" dirty="0"/>
              <a:t>Text-to-World</a:t>
            </a:r>
            <a:endParaRPr lang="en-US" sz="4000" dirty="0"/>
          </a:p>
        </p:txBody>
      </p:sp>
      <p:pic>
        <p:nvPicPr>
          <p:cNvPr id="4" name="Picture 2" descr="Annotating the scholarly web : Nature News &amp; Comment">
            <a:extLst>
              <a:ext uri="{FF2B5EF4-FFF2-40B4-BE49-F238E27FC236}">
                <a16:creationId xmlns:a16="http://schemas.microsoft.com/office/drawing/2014/main" id="{8C58AD14-91F0-6E4C-8609-983F0F005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2" y="1901828"/>
            <a:ext cx="3378200" cy="33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3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E6EE-8F7B-2E4A-A992-B50BD775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Annotating Review: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94489-C49A-854B-96C7-7DFDDD3E7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2" y="2294965"/>
            <a:ext cx="7767918" cy="3814442"/>
          </a:xfrm>
        </p:spPr>
        <p:txBody>
          <a:bodyPr>
            <a:normAutofit/>
          </a:bodyPr>
          <a:lstStyle/>
          <a:p>
            <a:r>
              <a:rPr lang="en-US" sz="4000" i="1" dirty="0"/>
              <a:t>What have you learned from reading the text?</a:t>
            </a:r>
            <a:endParaRPr lang="en-US" sz="4000" dirty="0"/>
          </a:p>
        </p:txBody>
      </p:sp>
      <p:pic>
        <p:nvPicPr>
          <p:cNvPr id="4" name="Picture 2" descr="Annotating the scholarly web : Nature News &amp; Comment">
            <a:extLst>
              <a:ext uri="{FF2B5EF4-FFF2-40B4-BE49-F238E27FC236}">
                <a16:creationId xmlns:a16="http://schemas.microsoft.com/office/drawing/2014/main" id="{8C58AD14-91F0-6E4C-8609-983F0F005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2" y="1901828"/>
            <a:ext cx="3378200" cy="33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E6EE-8F7B-2E4A-A992-B50BD775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Annotating Review: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94489-C49A-854B-96C7-7DFDDD3E7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2" y="2294965"/>
            <a:ext cx="7767918" cy="3814442"/>
          </a:xfrm>
        </p:spPr>
        <p:txBody>
          <a:bodyPr>
            <a:normAutofit/>
          </a:bodyPr>
          <a:lstStyle/>
          <a:p>
            <a:r>
              <a:rPr lang="en-US" sz="4000" i="1" dirty="0"/>
              <a:t>Summarize the article after you’ve finished your annotated reading</a:t>
            </a:r>
            <a:endParaRPr lang="en-US" sz="4000" dirty="0"/>
          </a:p>
        </p:txBody>
      </p:sp>
      <p:pic>
        <p:nvPicPr>
          <p:cNvPr id="4" name="Picture 2" descr="Annotating the scholarly web : Nature News &amp; Comment">
            <a:extLst>
              <a:ext uri="{FF2B5EF4-FFF2-40B4-BE49-F238E27FC236}">
                <a16:creationId xmlns:a16="http://schemas.microsoft.com/office/drawing/2014/main" id="{8C58AD14-91F0-6E4C-8609-983F0F005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2" y="1901828"/>
            <a:ext cx="3378200" cy="33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90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6979</TotalTime>
  <Words>341</Words>
  <Application>Microsoft Macintosh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WHILE YOU ARE WAITING FOR CLASS TO START</vt:lpstr>
      <vt:lpstr>Reflecting and Moving Forward</vt:lpstr>
      <vt:lpstr>Today’s Game Plan:</vt:lpstr>
      <vt:lpstr>Annotating Review: Before Your Begin</vt:lpstr>
      <vt:lpstr>Annotating Review: Unknown Vocabulary</vt:lpstr>
      <vt:lpstr>Annotating Review: Important Ideas</vt:lpstr>
      <vt:lpstr>Annotating Review: Connections</vt:lpstr>
      <vt:lpstr>Annotating Review: Knowledge</vt:lpstr>
      <vt:lpstr>Annotating Review: Summary</vt:lpstr>
      <vt:lpstr>Tips for a Critical Reaction Paper</vt:lpstr>
      <vt:lpstr>It’s Your Turn Use this link to add your annotations to a Google Slides document </vt:lpstr>
      <vt:lpstr>Questions?????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Reflecting and Moving Forward</dc:title>
  <dc:creator>KBECK Killingbeck</dc:creator>
  <cp:lastModifiedBy>Suh, Emily K</cp:lastModifiedBy>
  <cp:revision>74</cp:revision>
  <dcterms:created xsi:type="dcterms:W3CDTF">2020-10-08T13:07:15Z</dcterms:created>
  <dcterms:modified xsi:type="dcterms:W3CDTF">2020-11-13T12:32:52Z</dcterms:modified>
</cp:coreProperties>
</file>