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83" r:id="rId3"/>
    <p:sldId id="260" r:id="rId4"/>
    <p:sldId id="261" r:id="rId5"/>
    <p:sldId id="274" r:id="rId6"/>
    <p:sldId id="273" r:id="rId7"/>
    <p:sldId id="282" r:id="rId8"/>
    <p:sldId id="263" r:id="rId9"/>
    <p:sldId id="280" r:id="rId10"/>
    <p:sldId id="285" r:id="rId11"/>
    <p:sldId id="284" r:id="rId12"/>
    <p:sldId id="281" r:id="rId13"/>
    <p:sldId id="279" r:id="rId14"/>
    <p:sldId id="286" r:id="rId15"/>
    <p:sldId id="28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430"/>
    <p:restoredTop sz="94231"/>
  </p:normalViewPr>
  <p:slideViewPr>
    <p:cSldViewPr snapToGrid="0" snapToObjects="1">
      <p:cViewPr varScale="1">
        <p:scale>
          <a:sx n="74" d="100"/>
          <a:sy n="74" d="100"/>
        </p:scale>
        <p:origin x="192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BE955-8A62-4646-8DA6-0705E0AB9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450E65-A096-904C-9846-EA179C195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B77E9-315C-4541-95E5-E27A2C774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520E-8FBA-CA4F-B086-9F6B73E2E12D}" type="datetimeFigureOut">
              <a:rPr lang="en-US" smtClean="0"/>
              <a:t>2/11/21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E0E82-0428-7547-B3B5-8BAA7B44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B7646-1C9E-6F41-9018-1551EEAB5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920C-D266-2647-A6AB-C47033D37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0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3E825-7224-1247-8516-5EB308F65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DF0DFB-95AB-3644-98D0-2E54D4CCC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4BA2D-5F42-CB4B-9E73-04AD927F5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520E-8FBA-CA4F-B086-9F6B73E2E12D}" type="datetimeFigureOut">
              <a:rPr lang="en-US" smtClean="0"/>
              <a:t>2/11/21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85AB2-E353-C34F-BE35-90854B619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D6306-C0A6-D348-95FD-ED4848DD2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920C-D266-2647-A6AB-C47033D37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14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1260E4-C5A2-484C-BF47-F1DE9FD4D3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128B97-7FF7-4A40-9791-FB9E95119C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698C1-657A-B349-B75F-587B0A31C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520E-8FBA-CA4F-B086-9F6B73E2E12D}" type="datetimeFigureOut">
              <a:rPr lang="en-US" smtClean="0"/>
              <a:t>2/11/21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4E26B-9372-794A-9EFD-6C75EB4FF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D365D-F631-E545-A470-F4D9C93B5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920C-D266-2647-A6AB-C47033D37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18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55870-B379-9B44-BA67-B32F6ABEB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FCC05-20EB-6C45-A716-7B69BA336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7990-0636-4540-A339-057D2C078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520E-8FBA-CA4F-B086-9F6B73E2E12D}" type="datetimeFigureOut">
              <a:rPr lang="en-US" smtClean="0"/>
              <a:t>2/11/21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29131-05FA-0245-A843-974E52856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B6C3B-D7F1-F546-9DFB-480F744B1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920C-D266-2647-A6AB-C47033D37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4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ADC72-7ACF-9B41-8283-177FA3319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2929D-9822-E34D-B323-57AB5AFF0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B4204-5F22-AD4F-93B6-C1C46503B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520E-8FBA-CA4F-B086-9F6B73E2E12D}" type="datetimeFigureOut">
              <a:rPr lang="en-US" smtClean="0"/>
              <a:t>2/11/21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1708B-DCB4-9047-B86F-221C7B3DB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869D2-C6D6-0E4A-A762-FE4D8EE96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920C-D266-2647-A6AB-C47033D37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5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1E982-0B30-1349-895A-96FEBD79A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74CBD-0284-5244-A176-00CB553DFC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7E13A9-42F8-EE49-98CC-0F0178E98D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E0362C-00AF-DC47-B07C-A1C984DA3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520E-8FBA-CA4F-B086-9F6B73E2E12D}" type="datetimeFigureOut">
              <a:rPr lang="en-US" smtClean="0"/>
              <a:t>2/11/21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725127-3074-B747-9E30-B34A3F342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D9ACDE-0F95-A44D-96A9-AF51E217B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920C-D266-2647-A6AB-C47033D37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5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584E5-918F-B644-95F7-11521A928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E23E9-CD53-3040-B6F3-05B52350E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037947-622A-1D43-8316-168E15D20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4E7C0-5C12-9444-8805-D61156F0F0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D57451-70CB-6841-B7AD-99743680FF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49D391-BC5D-0647-89AE-07C415691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520E-8FBA-CA4F-B086-9F6B73E2E12D}" type="datetimeFigureOut">
              <a:rPr lang="en-US" smtClean="0"/>
              <a:t>2/11/21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BE5306-45D0-1742-9DD7-B184E58DF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76C0EE-610A-034F-B5AC-1AD5DFE37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920C-D266-2647-A6AB-C47033D37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6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7D9B9-4D1B-CD44-B018-83C73A04F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6A6D47-4B45-694A-9AAD-D280FC941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520E-8FBA-CA4F-B086-9F6B73E2E12D}" type="datetimeFigureOut">
              <a:rPr lang="en-US" smtClean="0"/>
              <a:t>2/11/21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6237C1-C2F1-934F-A0A2-AEA013FDD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D34FB9-86D3-C949-BB7D-E4A92AD3F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920C-D266-2647-A6AB-C47033D37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04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BCC40E-A1F8-164E-BEF8-2170A9912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520E-8FBA-CA4F-B086-9F6B73E2E12D}" type="datetimeFigureOut">
              <a:rPr lang="en-US" smtClean="0"/>
              <a:t>2/11/21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90622A-5C7B-664D-BD2E-7AF1A970D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4871DD-8F55-384B-84B0-D21FBB557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920C-D266-2647-A6AB-C47033D37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04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93D45-A293-CF4C-881B-5DA750928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4E014-8572-8E43-8946-B39E3125C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EF3EE6-D418-F747-AA62-5A60F4445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2B8469-C17D-DD42-AC77-BB730E02D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520E-8FBA-CA4F-B086-9F6B73E2E12D}" type="datetimeFigureOut">
              <a:rPr lang="en-US" smtClean="0"/>
              <a:t>2/11/21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5444E0-8C60-774E-9807-45CD42E29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26606D-B6C0-FB4A-814E-73ABD118E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920C-D266-2647-A6AB-C47033D37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50349-096E-E740-B57E-55DE1197F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29994B-730C-3140-898D-6A5CCCEF36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5BF801-E4F2-7945-9921-1148011AA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24BB62-92CA-8D47-B2E1-7A447F6E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520E-8FBA-CA4F-B086-9F6B73E2E12D}" type="datetimeFigureOut">
              <a:rPr lang="en-US" smtClean="0"/>
              <a:t>2/11/21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5AEDE6-7786-3447-89E9-9C1E68B54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9FB653-B652-2F40-8963-3061FCAA1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920C-D266-2647-A6AB-C47033D37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6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7D58A-B221-1048-A17A-3ABE1BA91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724-5F41-5F4D-9FC8-7D2EDCACD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DC771-44BA-324E-9C54-0D1B72C65A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B520E-8FBA-CA4F-B086-9F6B73E2E12D}" type="datetimeFigureOut">
              <a:rPr lang="en-US" smtClean="0"/>
              <a:t>2/11/21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9277D-D9E9-1748-9706-B816633420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9DE50-D826-FC41-BF28-AD92AD4273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E920C-D266-2647-A6AB-C47033D37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8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ttps/covidtracking.com/rac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DEE5EC-0A4A-1E4D-ABB9-EBA975A83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Today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A73DE-4CF2-4449-B610-58144DAA4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sz="2400">
                <a:solidFill>
                  <a:srgbClr val="FEFFFF"/>
                </a:solidFill>
              </a:rPr>
              <a:t>Preparing for Exams</a:t>
            </a:r>
          </a:p>
          <a:p>
            <a:r>
              <a:rPr lang="en-US" sz="2400">
                <a:solidFill>
                  <a:srgbClr val="FEFFFF"/>
                </a:solidFill>
              </a:rPr>
              <a:t>Creating Midterm Study Guides</a:t>
            </a:r>
          </a:p>
          <a:p>
            <a:r>
              <a:rPr lang="en-US" sz="2400">
                <a:solidFill>
                  <a:srgbClr val="FEFFFF"/>
                </a:solidFill>
              </a:rPr>
              <a:t>Alexander on Race and the History of Racism in America</a:t>
            </a:r>
          </a:p>
          <a:p>
            <a:pPr marL="0" indent="0">
              <a:buNone/>
            </a:pPr>
            <a:endParaRPr lang="en-US" sz="240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505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C20631-FCBA-C44E-9EBF-46A3DD8D0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Question Types Cont’d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7FBAC-29D5-7C48-BDFB-CBBD2851F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lvl="0"/>
            <a:r>
              <a:rPr lang="en-US" sz="2400">
                <a:solidFill>
                  <a:srgbClr val="FEFFFF"/>
                </a:solidFill>
              </a:rPr>
              <a:t>Ordering—these questions will ask you to arrange a set of provided phrases or steps into a certain order. Be careful to note whether you can receive partial credit if you correctly order some of the steps.</a:t>
            </a:r>
          </a:p>
          <a:p>
            <a:pPr lvl="0"/>
            <a:r>
              <a:rPr lang="en-US" sz="2400">
                <a:solidFill>
                  <a:srgbClr val="FEFFFF"/>
                </a:solidFill>
              </a:rPr>
              <a:t>Fill-in-the-blank—usually test understanding of vocabulary. Matching—similar to fill-in-the-blank questions with a word bank, these questions typically include vocabulary words and definitions</a:t>
            </a:r>
          </a:p>
          <a:p>
            <a:pPr lvl="0"/>
            <a:r>
              <a:rPr lang="en-US" sz="2400">
                <a:solidFill>
                  <a:srgbClr val="FEFFFF"/>
                </a:solidFill>
              </a:rPr>
              <a:t>Computational—think solving mathematical equations</a:t>
            </a:r>
          </a:p>
          <a:p>
            <a:pPr marL="0" indent="0">
              <a:buNone/>
            </a:pPr>
            <a:endParaRPr lang="en-US" sz="240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745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79E04F-F39F-DB40-B6EF-FF7DAA419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Essay Question Components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C8EAB-71F1-7C4D-AB5B-9F4DF6D2A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rgbClr val="FEFFFF"/>
                </a:solidFill>
              </a:rPr>
              <a:t>Claim (clear thesis statement that summarizes the argument of your essay in one sentence)</a:t>
            </a:r>
          </a:p>
          <a:p>
            <a:r>
              <a:rPr lang="en-US" sz="2000">
                <a:solidFill>
                  <a:srgbClr val="FEFFFF"/>
                </a:solidFill>
              </a:rPr>
              <a:t>Evidence (specific examples from the texts that support your claim)</a:t>
            </a:r>
          </a:p>
          <a:p>
            <a:r>
              <a:rPr lang="en-US" sz="2000">
                <a:solidFill>
                  <a:srgbClr val="FEFFFF"/>
                </a:solidFill>
              </a:rPr>
              <a:t>Explanation (analysis/your interpretation of the evidence to explain how it supports your claim)</a:t>
            </a:r>
          </a:p>
          <a:p>
            <a:endParaRPr lang="en-US" sz="2000">
              <a:solidFill>
                <a:srgbClr val="FEFFFF"/>
              </a:solidFill>
            </a:endParaRPr>
          </a:p>
          <a:p>
            <a:r>
              <a:rPr lang="en-US" sz="2000">
                <a:solidFill>
                  <a:srgbClr val="FEFFFF"/>
                </a:solidFill>
              </a:rPr>
              <a:t>You may want to create an outline to help you stay</a:t>
            </a:r>
          </a:p>
          <a:p>
            <a:pPr marL="0" indent="0">
              <a:buNone/>
            </a:pPr>
            <a:r>
              <a:rPr lang="en-US" sz="2000">
                <a:solidFill>
                  <a:srgbClr val="FEFFFF"/>
                </a:solidFill>
              </a:rPr>
              <a:t>    on task.</a:t>
            </a:r>
          </a:p>
          <a:p>
            <a:r>
              <a:rPr lang="en-US" sz="2000">
                <a:solidFill>
                  <a:srgbClr val="FEFFFF"/>
                </a:solidFill>
              </a:rPr>
              <a:t>You may also want to write down these points in </a:t>
            </a:r>
          </a:p>
          <a:p>
            <a:pPr marL="0" indent="0">
              <a:buNone/>
            </a:pPr>
            <a:r>
              <a:rPr lang="en-US" sz="2000">
                <a:solidFill>
                  <a:srgbClr val="FEFFFF"/>
                </a:solidFill>
              </a:rPr>
              <a:t>    your study notes</a:t>
            </a:r>
          </a:p>
        </p:txBody>
      </p:sp>
    </p:spTree>
    <p:extLst>
      <p:ext uri="{BB962C8B-B14F-4D97-AF65-F5344CB8AC3E}">
        <p14:creationId xmlns:p14="http://schemas.microsoft.com/office/powerpoint/2010/main" val="2296430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B79104-5CDF-154C-87AA-678DF9024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Timing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FD657-56A2-EE41-A32E-D07B32D59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lvl="1"/>
            <a:r>
              <a:rPr lang="en-US">
                <a:solidFill>
                  <a:srgbClr val="FEFFFF"/>
                </a:solidFill>
              </a:rPr>
              <a:t>How Much Time Should Each Question Take? </a:t>
            </a:r>
          </a:p>
          <a:p>
            <a:pPr lvl="2"/>
            <a:r>
              <a:rPr lang="en-US" sz="2400">
                <a:solidFill>
                  <a:srgbClr val="FEFFFF"/>
                </a:solidFill>
              </a:rPr>
              <a:t>Doing the Math</a:t>
            </a:r>
          </a:p>
          <a:p>
            <a:pPr lvl="2"/>
            <a:r>
              <a:rPr lang="en-US" sz="2400">
                <a:solidFill>
                  <a:srgbClr val="FEFFFF"/>
                </a:solidFill>
              </a:rPr>
              <a:t>How many questions, what type, approximately how long can you spend on each item?</a:t>
            </a:r>
          </a:p>
          <a:p>
            <a:pPr lvl="1"/>
            <a:r>
              <a:rPr lang="en-US">
                <a:solidFill>
                  <a:srgbClr val="FEFFFF"/>
                </a:solidFill>
              </a:rPr>
              <a:t>Save Time to Double-Check</a:t>
            </a:r>
          </a:p>
          <a:p>
            <a:pPr lvl="2"/>
            <a:r>
              <a:rPr lang="en-US" sz="2400">
                <a:solidFill>
                  <a:srgbClr val="FEFFFF"/>
                </a:solidFill>
              </a:rPr>
              <a:t>Did you fully answer the prompt</a:t>
            </a:r>
          </a:p>
          <a:p>
            <a:pPr lvl="2"/>
            <a:r>
              <a:rPr lang="en-US" sz="2400">
                <a:solidFill>
                  <a:srgbClr val="FEFFFF"/>
                </a:solidFill>
              </a:rPr>
              <a:t>Did you address minor errors?</a:t>
            </a:r>
          </a:p>
          <a:p>
            <a:endParaRPr lang="en-US" sz="240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837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070D22-1175-7044-9100-30C1D459B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Reviewing Your Annotations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E5D80-5D90-E148-850E-D3975FA35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rgbClr val="FEFFFF"/>
                </a:solidFill>
              </a:rPr>
              <a:t>Do your annotations include:</a:t>
            </a:r>
          </a:p>
          <a:p>
            <a:pPr lvl="1"/>
            <a:r>
              <a:rPr lang="en-US" sz="2000">
                <a:solidFill>
                  <a:srgbClr val="FEFFFF"/>
                </a:solidFill>
              </a:rPr>
              <a:t>Summaries of Important Ideas/Concepts/People</a:t>
            </a:r>
          </a:p>
          <a:p>
            <a:pPr lvl="1"/>
            <a:r>
              <a:rPr lang="en-US" sz="2000">
                <a:solidFill>
                  <a:srgbClr val="FEFFFF"/>
                </a:solidFill>
              </a:rPr>
              <a:t>Examples</a:t>
            </a:r>
          </a:p>
          <a:p>
            <a:pPr lvl="1"/>
            <a:r>
              <a:rPr lang="en-US" sz="2000">
                <a:solidFill>
                  <a:srgbClr val="FEFFFF"/>
                </a:solidFill>
              </a:rPr>
              <a:t>Comparisons/Contrasts to Other Texts on the Exam</a:t>
            </a:r>
          </a:p>
          <a:p>
            <a:pPr lvl="1"/>
            <a:r>
              <a:rPr lang="en-US" sz="2000">
                <a:solidFill>
                  <a:srgbClr val="FEFFFF"/>
                </a:solidFill>
              </a:rPr>
              <a:t>Connections to the World and Your Knowledge</a:t>
            </a:r>
          </a:p>
          <a:p>
            <a:pPr lvl="1"/>
            <a:r>
              <a:rPr lang="en-US" sz="2000">
                <a:solidFill>
                  <a:srgbClr val="FEFFFF"/>
                </a:solidFill>
              </a:rPr>
              <a:t>Definitions of unknown vocabulary words</a:t>
            </a:r>
          </a:p>
          <a:p>
            <a:r>
              <a:rPr lang="en-US" sz="2000">
                <a:solidFill>
                  <a:srgbClr val="FEFFFF"/>
                </a:solidFill>
              </a:rPr>
              <a:t>Can you read/explain your annotations to someone else? </a:t>
            </a:r>
          </a:p>
          <a:p>
            <a:pPr lvl="1"/>
            <a:r>
              <a:rPr lang="en-US" sz="2000">
                <a:solidFill>
                  <a:srgbClr val="FEFFFF"/>
                </a:solidFill>
              </a:rPr>
              <a:t>Read over your annotations several times to familiarize yourself with different concepts</a:t>
            </a:r>
          </a:p>
          <a:p>
            <a:pPr lvl="1"/>
            <a:r>
              <a:rPr lang="en-US" sz="2000">
                <a:solidFill>
                  <a:srgbClr val="FEFFFF"/>
                </a:solidFill>
              </a:rPr>
              <a:t>Practice answering possible questions about important ideas/concepts</a:t>
            </a:r>
          </a:p>
        </p:txBody>
      </p:sp>
    </p:spTree>
    <p:extLst>
      <p:ext uri="{BB962C8B-B14F-4D97-AF65-F5344CB8AC3E}">
        <p14:creationId xmlns:p14="http://schemas.microsoft.com/office/powerpoint/2010/main" val="4236405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4349B7-BD90-2F45-B217-8BCE09191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What’s Next?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44D08-C309-B443-91E4-218B753E0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FEFFFF"/>
                </a:solidFill>
              </a:rPr>
              <a:t>In your study notes or your planner, write out what you need to do to prepare for the midterm exam</a:t>
            </a:r>
          </a:p>
          <a:p>
            <a:pPr lvl="1"/>
            <a:r>
              <a:rPr lang="en-US" dirty="0">
                <a:solidFill>
                  <a:srgbClr val="FEFFFF"/>
                </a:solidFill>
              </a:rPr>
              <a:t>How much time do you need?</a:t>
            </a:r>
          </a:p>
          <a:p>
            <a:pPr lvl="1"/>
            <a:r>
              <a:rPr lang="en-US" dirty="0">
                <a:solidFill>
                  <a:srgbClr val="FEFFFF"/>
                </a:solidFill>
              </a:rPr>
              <a:t>When will you study?</a:t>
            </a:r>
          </a:p>
          <a:p>
            <a:pPr lvl="1"/>
            <a:r>
              <a:rPr lang="en-US" dirty="0">
                <a:solidFill>
                  <a:srgbClr val="FEFFFF"/>
                </a:solidFill>
              </a:rPr>
              <a:t>What will you do if you get stuck?</a:t>
            </a:r>
          </a:p>
          <a:p>
            <a:pPr lvl="1"/>
            <a:r>
              <a:rPr lang="en-US" dirty="0">
                <a:solidFill>
                  <a:srgbClr val="FEFFFF"/>
                </a:solidFill>
              </a:rPr>
              <a:t>Do you need/have a study group?</a:t>
            </a:r>
          </a:p>
        </p:txBody>
      </p:sp>
    </p:spTree>
    <p:extLst>
      <p:ext uri="{BB962C8B-B14F-4D97-AF65-F5344CB8AC3E}">
        <p14:creationId xmlns:p14="http://schemas.microsoft.com/office/powerpoint/2010/main" val="30830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E9EF8-C2CC-2F4E-91AE-9A5541F2E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Covid</a:t>
            </a:r>
            <a:r>
              <a:rPr lang="en-US" dirty="0"/>
              <a:t> Data Tracker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83176-9028-9D4C-8BB1-912417966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4000" dirty="0"/>
              <a:t>Explore </a:t>
            </a:r>
            <a:r>
              <a:rPr lang="en-US" sz="4000" dirty="0">
                <a:hlinkClick r:id="rId2"/>
              </a:rPr>
              <a:t>the Covid Racial Data Tracker </a:t>
            </a:r>
            <a:r>
              <a:rPr lang="en-US" sz="4000" dirty="0"/>
              <a:t>site</a:t>
            </a:r>
          </a:p>
          <a:p>
            <a:r>
              <a:rPr lang="en-US" sz="4000" dirty="0"/>
              <a:t>What is the purpose of the site?</a:t>
            </a:r>
          </a:p>
          <a:p>
            <a:r>
              <a:rPr lang="en-US" sz="4000" dirty="0"/>
              <a:t>How do the sites authors view the intersection of race, social class, and inequitable access to healthcare?</a:t>
            </a:r>
          </a:p>
          <a:p>
            <a:r>
              <a:rPr lang="en-US" sz="4000" dirty="0"/>
              <a:t>What connections, if any, do you see to Michelle Alexander’s argument about the criminal justice system and race?</a:t>
            </a:r>
          </a:p>
        </p:txBody>
      </p:sp>
    </p:spTree>
    <p:extLst>
      <p:ext uri="{BB962C8B-B14F-4D97-AF65-F5344CB8AC3E}">
        <p14:creationId xmlns:p14="http://schemas.microsoft.com/office/powerpoint/2010/main" val="213917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790FC0-59FB-D843-91AC-4B354F483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Prepare for Today’s Class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D0106-F63A-994F-A46A-2E6DA3474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sz="2400">
                <a:solidFill>
                  <a:srgbClr val="FEFFFF"/>
                </a:solidFill>
              </a:rPr>
              <a:t>Where will you keep your notes to prepare for the exam?</a:t>
            </a:r>
          </a:p>
          <a:p>
            <a:r>
              <a:rPr lang="en-US" sz="2400">
                <a:solidFill>
                  <a:srgbClr val="FEFFFF"/>
                </a:solidFill>
              </a:rPr>
              <a:t>Open up a Word document or another place where you can quickly take notes for future review for the exam</a:t>
            </a:r>
          </a:p>
          <a:p>
            <a:r>
              <a:rPr lang="en-US" sz="2400">
                <a:solidFill>
                  <a:srgbClr val="FEFFFF"/>
                </a:solidFill>
              </a:rPr>
              <a:t>Save the document before you start and don’t forget to save your work often!</a:t>
            </a:r>
          </a:p>
        </p:txBody>
      </p:sp>
    </p:spTree>
    <p:extLst>
      <p:ext uri="{BB962C8B-B14F-4D97-AF65-F5344CB8AC3E}">
        <p14:creationId xmlns:p14="http://schemas.microsoft.com/office/powerpoint/2010/main" val="2554623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8EA3E7-76B6-A747-98DF-F35031D96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So, you’ve got a midterm coming up…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How do you study?</a:t>
            </a: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58559-E2B9-384C-87B4-A9ADA943D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FEFFFF"/>
                </a:solidFill>
              </a:rPr>
              <a:t>What’s the purpose of the exam?</a:t>
            </a:r>
          </a:p>
          <a:p>
            <a:pPr lvl="1"/>
            <a:r>
              <a:rPr lang="en-US" sz="2000" dirty="0">
                <a:solidFill>
                  <a:srgbClr val="FEFFFF"/>
                </a:solidFill>
              </a:rPr>
              <a:t>What are the expectations?</a:t>
            </a:r>
          </a:p>
          <a:p>
            <a:r>
              <a:rPr lang="en-US" sz="2000" dirty="0">
                <a:solidFill>
                  <a:srgbClr val="FEFFFF"/>
                </a:solidFill>
              </a:rPr>
              <a:t>What’s the format of the exam?</a:t>
            </a:r>
          </a:p>
          <a:p>
            <a:r>
              <a:rPr lang="en-US" sz="2000" dirty="0">
                <a:solidFill>
                  <a:srgbClr val="FEFFFF"/>
                </a:solidFill>
              </a:rPr>
              <a:t>What do you need to show you know for the exam?</a:t>
            </a:r>
          </a:p>
          <a:p>
            <a:pPr lvl="1"/>
            <a:r>
              <a:rPr lang="en-US" sz="2000" dirty="0">
                <a:solidFill>
                  <a:srgbClr val="FEFFFF"/>
                </a:solidFill>
              </a:rPr>
              <a:t>What does the syllabus or instructor say the test covers?</a:t>
            </a:r>
          </a:p>
          <a:p>
            <a:pPr marL="457200" lvl="1" indent="0">
              <a:buNone/>
            </a:pPr>
            <a:endParaRPr lang="en-US" sz="2000" dirty="0">
              <a:solidFill>
                <a:srgbClr val="FEFF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EFFFF"/>
                </a:solidFill>
              </a:rPr>
              <a:t>[As you get answers, add them to your study notes!]</a:t>
            </a:r>
          </a:p>
          <a:p>
            <a:pPr lvl="1"/>
            <a:endParaRPr lang="en-US" sz="20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296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36F36D-23E6-074B-B4DE-EA7C2E46B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What is the Purpose of the Exam?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9DDA1-FE69-6A4D-9EE1-7CEAB2323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sz="2400">
                <a:solidFill>
                  <a:srgbClr val="FEFFFF"/>
                </a:solidFill>
              </a:rPr>
              <a:t>Expectations</a:t>
            </a:r>
          </a:p>
          <a:p>
            <a:r>
              <a:rPr lang="en-US" sz="2400">
                <a:solidFill>
                  <a:srgbClr val="FEFFFF"/>
                </a:solidFill>
              </a:rPr>
              <a:t>Connections to the Student Learning Outcomes</a:t>
            </a:r>
          </a:p>
          <a:p>
            <a:r>
              <a:rPr lang="en-US" sz="2400">
                <a:solidFill>
                  <a:srgbClr val="FEFFFF"/>
                </a:solidFill>
              </a:rPr>
              <a:t>Connections to Course Themes</a:t>
            </a:r>
          </a:p>
          <a:p>
            <a:endParaRPr lang="en-US" sz="2400">
              <a:solidFill>
                <a:srgbClr val="FEFFFF"/>
              </a:solidFill>
            </a:endParaRPr>
          </a:p>
          <a:p>
            <a:pPr marL="0" indent="0">
              <a:buNone/>
            </a:pPr>
            <a:r>
              <a:rPr lang="en-US" sz="2400">
                <a:solidFill>
                  <a:srgbClr val="FEFFFF"/>
                </a:solidFill>
              </a:rPr>
              <a:t>[Add your thoughts to the chat. Don’t forget to copy the chat notes into your study notes!]</a:t>
            </a:r>
          </a:p>
        </p:txBody>
      </p:sp>
    </p:spTree>
    <p:extLst>
      <p:ext uri="{BB962C8B-B14F-4D97-AF65-F5344CB8AC3E}">
        <p14:creationId xmlns:p14="http://schemas.microsoft.com/office/powerpoint/2010/main" val="2284967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36F36D-23E6-074B-B4DE-EA7C2E46B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What is the Exam Format?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9DDA1-FE69-6A4D-9EE1-7CEAB2323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sz="2400">
                <a:solidFill>
                  <a:srgbClr val="FEFFFF"/>
                </a:solidFill>
              </a:rPr>
              <a:t>What has the professor told you about this exam?</a:t>
            </a:r>
          </a:p>
          <a:p>
            <a:r>
              <a:rPr lang="en-US" sz="2400">
                <a:solidFill>
                  <a:srgbClr val="FEFFFF"/>
                </a:solidFill>
              </a:rPr>
              <a:t>What kinds of questions have you had in this class or other classes like it?</a:t>
            </a:r>
          </a:p>
          <a:p>
            <a:r>
              <a:rPr lang="en-US" sz="2400">
                <a:solidFill>
                  <a:srgbClr val="FEFFFF"/>
                </a:solidFill>
              </a:rPr>
              <a:t>Write questions into the chat</a:t>
            </a:r>
          </a:p>
          <a:p>
            <a:pPr lvl="1"/>
            <a:r>
              <a:rPr lang="en-US">
                <a:solidFill>
                  <a:srgbClr val="FEFFFF"/>
                </a:solidFill>
              </a:rPr>
              <a:t>When you get answers, add them to your study notes</a:t>
            </a:r>
          </a:p>
        </p:txBody>
      </p:sp>
    </p:spTree>
    <p:extLst>
      <p:ext uri="{BB962C8B-B14F-4D97-AF65-F5344CB8AC3E}">
        <p14:creationId xmlns:p14="http://schemas.microsoft.com/office/powerpoint/2010/main" val="2385729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36F36D-23E6-074B-B4DE-EA7C2E46B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What do you need to SHOW YOU KNOW?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9DDA1-FE69-6A4D-9EE1-7CEAB2323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sz="2400">
                <a:solidFill>
                  <a:srgbClr val="FEFFFF"/>
                </a:solidFill>
              </a:rPr>
              <a:t>What CONTENT was covered and is included in the exam?</a:t>
            </a:r>
          </a:p>
          <a:p>
            <a:r>
              <a:rPr lang="en-US" sz="2400">
                <a:solidFill>
                  <a:srgbClr val="FEFFFF"/>
                </a:solidFill>
              </a:rPr>
              <a:t>How does the content connect back to the course learning outcomes?</a:t>
            </a:r>
          </a:p>
          <a:p>
            <a:r>
              <a:rPr lang="en-US" sz="2400">
                <a:solidFill>
                  <a:srgbClr val="FEFFFF"/>
                </a:solidFill>
              </a:rPr>
              <a:t>Important Topics and Ideas: What big ideas did you think were important in these readings? What do these ideas have in common?</a:t>
            </a:r>
            <a:br>
              <a:rPr lang="en-US" sz="2400">
                <a:solidFill>
                  <a:srgbClr val="FEFFFF"/>
                </a:solidFill>
              </a:rPr>
            </a:br>
            <a:endParaRPr lang="en-US" sz="240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791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13095D-3C7C-DF4E-BAD0-D7AEE6375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Study Smarter, Not Harder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054EE-BFB3-A848-91F5-89FEFF3E4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sz="2400">
                <a:solidFill>
                  <a:srgbClr val="FEFFFF"/>
                </a:solidFill>
              </a:rPr>
              <a:t>In your study notes, copy down the list of important concepts/ideas from Alexander and Crenshaw</a:t>
            </a:r>
          </a:p>
          <a:p>
            <a:r>
              <a:rPr lang="en-US" sz="2400">
                <a:solidFill>
                  <a:srgbClr val="FEFFFF"/>
                </a:solidFill>
              </a:rPr>
              <a:t>Add the chat comments to your study notes. Then on your own, use the chat list to check your annotations and your comprehension for the midterm</a:t>
            </a:r>
          </a:p>
          <a:p>
            <a:endParaRPr lang="en-US" sz="240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761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595164-3756-E340-AAD2-400594BE4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General Test-Taking Strategies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5125A-000C-CD49-A28E-AAE23254A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sz="2400">
                <a:solidFill>
                  <a:srgbClr val="FEFFFF"/>
                </a:solidFill>
              </a:rPr>
              <a:t>Types of Test Questions</a:t>
            </a:r>
          </a:p>
          <a:p>
            <a:r>
              <a:rPr lang="en-US" sz="2400">
                <a:solidFill>
                  <a:srgbClr val="FEFFFF"/>
                </a:solidFill>
              </a:rPr>
              <a:t>Timing</a:t>
            </a:r>
          </a:p>
          <a:p>
            <a:r>
              <a:rPr lang="en-US" sz="2400">
                <a:solidFill>
                  <a:srgbClr val="FEFFFF"/>
                </a:solidFill>
              </a:rPr>
              <a:t>Make Your Tech Work for You</a:t>
            </a:r>
          </a:p>
          <a:p>
            <a:pPr lvl="1"/>
            <a:r>
              <a:rPr lang="en-US">
                <a:solidFill>
                  <a:srgbClr val="FEFFFF"/>
                </a:solidFill>
              </a:rPr>
              <a:t>If you are using electronic versions of texts, see if you can run quick searches for terms/concepts</a:t>
            </a:r>
          </a:p>
          <a:p>
            <a:endParaRPr lang="en-US" sz="2400">
              <a:solidFill>
                <a:srgbClr val="FEFFFF"/>
              </a:solidFill>
            </a:endParaRPr>
          </a:p>
          <a:p>
            <a:pPr marL="0" indent="0">
              <a:buNone/>
            </a:pPr>
            <a:endParaRPr lang="en-US" sz="240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709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C20631-FCBA-C44E-9EBF-46A3DD8D0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Question Types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7FBAC-29D5-7C48-BDFB-CBBD2851F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lvl="0"/>
            <a:r>
              <a:rPr lang="en-US" sz="2200">
                <a:solidFill>
                  <a:srgbClr val="FEFFFF"/>
                </a:solidFill>
              </a:rPr>
              <a:t>Short Answer/Essay—response to a topic/prompt using specific examples to support your claim. Read directions carefully to understand whether you are </a:t>
            </a:r>
            <a:r>
              <a:rPr lang="en-US" sz="2200" i="1">
                <a:solidFill>
                  <a:srgbClr val="FEFFFF"/>
                </a:solidFill>
              </a:rPr>
              <a:t>Explaining (the causes, effects, etc.)</a:t>
            </a:r>
            <a:r>
              <a:rPr lang="en-US" sz="2200">
                <a:solidFill>
                  <a:srgbClr val="FEFFFF"/>
                </a:solidFill>
              </a:rPr>
              <a:t>, </a:t>
            </a:r>
            <a:r>
              <a:rPr lang="en-US" sz="2200" i="1">
                <a:solidFill>
                  <a:srgbClr val="FEFFFF"/>
                </a:solidFill>
              </a:rPr>
              <a:t>Arguing for/defending a position, Comparing or Contrasting</a:t>
            </a:r>
            <a:endParaRPr lang="en-US" sz="2200">
              <a:solidFill>
                <a:srgbClr val="FEFFFF"/>
              </a:solidFill>
            </a:endParaRPr>
          </a:p>
          <a:p>
            <a:pPr lvl="0"/>
            <a:r>
              <a:rPr lang="en-US" sz="2200">
                <a:solidFill>
                  <a:srgbClr val="FEFFFF"/>
                </a:solidFill>
              </a:rPr>
              <a:t>True/False—look for words like </a:t>
            </a:r>
            <a:r>
              <a:rPr lang="en-US" sz="2200" i="1">
                <a:solidFill>
                  <a:srgbClr val="FEFFFF"/>
                </a:solidFill>
              </a:rPr>
              <a:t>“always” or “never.” </a:t>
            </a:r>
            <a:r>
              <a:rPr lang="en-US" sz="2200">
                <a:solidFill>
                  <a:srgbClr val="FEFFFF"/>
                </a:solidFill>
              </a:rPr>
              <a:t>These words make statements seem true when it is usually false that something always or never happens.</a:t>
            </a:r>
          </a:p>
          <a:p>
            <a:pPr lvl="0"/>
            <a:r>
              <a:rPr lang="en-US" sz="2200">
                <a:solidFill>
                  <a:srgbClr val="FEFFFF"/>
                </a:solidFill>
              </a:rPr>
              <a:t>Multiple Choice—look for negatives that try to trip you up if you are reading too quickly</a:t>
            </a:r>
          </a:p>
          <a:p>
            <a:endParaRPr lang="en-US" sz="220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90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6480</TotalTime>
  <Words>849</Words>
  <Application>Microsoft Macintosh PowerPoint</Application>
  <PresentationFormat>Widescreen</PresentationFormat>
  <Paragraphs>84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Today</vt:lpstr>
      <vt:lpstr>Prepare for Today’s Class</vt:lpstr>
      <vt:lpstr>So, you’ve got a midterm coming up… How do you study?</vt:lpstr>
      <vt:lpstr>What is the Purpose of the Exam?</vt:lpstr>
      <vt:lpstr>What is the Exam Format?</vt:lpstr>
      <vt:lpstr>What do you need to SHOW YOU KNOW?</vt:lpstr>
      <vt:lpstr>Study Smarter, Not Harder</vt:lpstr>
      <vt:lpstr>General Test-Taking Strategies</vt:lpstr>
      <vt:lpstr>Question Types</vt:lpstr>
      <vt:lpstr>Question Types Cont’d</vt:lpstr>
      <vt:lpstr>Essay Question Components</vt:lpstr>
      <vt:lpstr>Timing</vt:lpstr>
      <vt:lpstr>Reviewing Your Annotations</vt:lpstr>
      <vt:lpstr>What’s Next?</vt:lpstr>
      <vt:lpstr>Covid Data Tracker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Racialized and Gendered Identities</dc:title>
  <dc:creator>Suh, Emily K</dc:creator>
  <cp:lastModifiedBy>McGee, Barrie E</cp:lastModifiedBy>
  <cp:revision>51</cp:revision>
  <dcterms:created xsi:type="dcterms:W3CDTF">2020-09-14T13:16:03Z</dcterms:created>
  <dcterms:modified xsi:type="dcterms:W3CDTF">2021-02-11T20:33:52Z</dcterms:modified>
</cp:coreProperties>
</file>