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82" r:id="rId6"/>
    <p:sldId id="273" r:id="rId7"/>
    <p:sldId id="280" r:id="rId8"/>
    <p:sldId id="272" r:id="rId9"/>
    <p:sldId id="262" r:id="rId10"/>
    <p:sldId id="263" r:id="rId11"/>
    <p:sldId id="281" r:id="rId12"/>
    <p:sldId id="276" r:id="rId13"/>
    <p:sldId id="259" r:id="rId14"/>
    <p:sldId id="27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9"/>
    <p:restoredTop sz="94231"/>
  </p:normalViewPr>
  <p:slideViewPr>
    <p:cSldViewPr snapToGrid="0" snapToObjects="1">
      <p:cViewPr varScale="1">
        <p:scale>
          <a:sx n="97" d="100"/>
          <a:sy n="97" d="100"/>
        </p:scale>
        <p:origin x="24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955-8A62-4646-8DA6-0705E0AB9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50E65-A096-904C-9846-EA179C195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B77E9-315C-4541-95E5-E27A2C77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E0E82-0428-7547-B3B5-8BAA7B44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7646-1C9E-6F41-9018-1551EEAB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E825-7224-1247-8516-5EB308F6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F0DFB-95AB-3644-98D0-2E54D4CCC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4BA2D-5F42-CB4B-9E73-04AD927F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5AB2-E353-C34F-BE35-90854B61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D6306-C0A6-D348-95FD-ED4848DD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260E4-C5A2-484C-BF47-F1DE9FD4D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28B97-7FF7-4A40-9791-FB9E9511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698C1-657A-B349-B75F-587B0A31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4E26B-9372-794A-9EFD-6C75EB4F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365D-F631-E545-A470-F4D9C93B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5870-B379-9B44-BA67-B32F6ABE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CC05-20EB-6C45-A716-7B69BA336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7990-0636-4540-A339-057D2C07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29131-05FA-0245-A843-974E52856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B6C3B-D7F1-F546-9DFB-480F744B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DC72-7ACF-9B41-8283-177FA331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2929D-9822-E34D-B323-57AB5AFF0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B4204-5F22-AD4F-93B6-C1C46503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1708B-DCB4-9047-B86F-221C7B3D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869D2-C6D6-0E4A-A762-FE4D8EE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E982-0B30-1349-895A-96FEBD79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4CBD-0284-5244-A176-00CB553DF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E13A9-42F8-EE49-98CC-0F0178E98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0362C-00AF-DC47-B07C-A1C984DA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25127-3074-B747-9E30-B34A3F34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9ACDE-0F95-A44D-96A9-AF51E217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84E5-918F-B644-95F7-11521A92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E23E9-CD53-3040-B6F3-05B52350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7947-622A-1D43-8316-168E15D20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4E7C0-5C12-9444-8805-D61156F0F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57451-70CB-6841-B7AD-99743680F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9D391-BC5D-0647-89AE-07C41569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E5306-45D0-1742-9DD7-B184E58D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76C0EE-610A-034F-B5AC-1AD5DFE3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6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D9B9-4D1B-CD44-B018-83C73A04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A6D47-4B45-694A-9AAD-D280FC94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237C1-C2F1-934F-A0A2-AEA013FD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34FB9-86D3-C949-BB7D-E4A92AD3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0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CC40E-A1F8-164E-BEF8-2170A991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0622A-5C7B-664D-BD2E-7AF1A970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871DD-8F55-384B-84B0-D21FBB55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0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3D45-A293-CF4C-881B-5DA75092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4E014-8572-8E43-8946-B39E3125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F3EE6-D418-F747-AA62-5A60F4445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B8469-C17D-DD42-AC77-BB730E02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444E0-8C60-774E-9807-45CD42E2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6606D-B6C0-FB4A-814E-73ABD118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0349-096E-E740-B57E-55DE1197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9994B-730C-3140-898D-6A5CCCEF3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BF801-E4F2-7945-9921-1148011AA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4BB62-92CA-8D47-B2E1-7A447F6E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AEDE6-7786-3447-89E9-9C1E68B5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FB653-B652-2F40-8963-3061FCAA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7D58A-B221-1048-A17A-3ABE1BA9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6E724-5F41-5F4D-9FC8-7D2EDCACD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DC771-44BA-324E-9C54-0D1B72C65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520E-8FBA-CA4F-B086-9F6B73E2E12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277D-D9E9-1748-9706-B81663342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9DE50-D826-FC41-BF28-AD92AD42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mla_style/mla_style_introduction.html" TargetMode="External"/><Relationship Id="rId2" Type="http://schemas.openxmlformats.org/officeDocument/2006/relationships/hyperlink" Target="https://rrc.writingcenter.txstate.edu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0EABC1-C7E2-4071-A457-E6F1A4A8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36776-9C6A-B04C-8725-09305B965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5" r="25797"/>
          <a:stretch/>
        </p:blipFill>
        <p:spPr>
          <a:xfrm>
            <a:off x="1215794" y="1120695"/>
            <a:ext cx="2834640" cy="35308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6A1D31-CD00-48A6-81C1-8BA429C4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434" y="1120695"/>
            <a:ext cx="0" cy="35295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8">
            <a:extLst>
              <a:ext uri="{FF2B5EF4-FFF2-40B4-BE49-F238E27FC236}">
                <a16:creationId xmlns:a16="http://schemas.microsoft.com/office/drawing/2014/main" id="{D8CBC7CB-394D-467B-A55F-4D1D35883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CA865-D212-C14D-B182-F99CC64C6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812" y="2723322"/>
            <a:ext cx="3510355" cy="2236738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</a:rPr>
              <a:t>Review, Preview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CDA9E-8C0F-DE4E-B9AE-7E838EB72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812" y="4963425"/>
            <a:ext cx="3510355" cy="75884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2000" dirty="0">
                <a:solidFill>
                  <a:srgbClr val="FEFFFF"/>
                </a:solidFill>
              </a:rPr>
              <a:t>Reminders: </a:t>
            </a:r>
          </a:p>
          <a:p>
            <a:pPr algn="l"/>
            <a:r>
              <a:rPr lang="en-US" sz="2000" dirty="0">
                <a:solidFill>
                  <a:srgbClr val="FEFFFF"/>
                </a:solidFill>
              </a:rPr>
              <a:t>Cameras on!</a:t>
            </a:r>
          </a:p>
          <a:p>
            <a:pPr algn="l"/>
            <a:endParaRPr lang="en-US" sz="1900" dirty="0">
              <a:solidFill>
                <a:srgbClr val="FEFFFF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49039F0-4D99-49DC-A487-779BF5858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337BD936-7966-400B-ADDC-AEBF1773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BFF9561A-DFC7-4B1D-9290-B97FCC61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6EC49-1B3F-BD4F-B131-28DE4B8D6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4" r="10455"/>
          <a:stretch/>
        </p:blipFill>
        <p:spPr>
          <a:xfrm>
            <a:off x="4053757" y="1120695"/>
            <a:ext cx="283464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5E1D13B-3A3C-462E-A6FF-A3D5A388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82AB0A7-5ADB-43AA-A85D-9EB9D8BC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4214E17-97F3-4B04-AAE9-03BA148AE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EC9D92EA-1FC7-47BC-8749-59CAF27E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95164-3756-E340-AAD2-400594BE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1" y="951273"/>
            <a:ext cx="6149595" cy="119054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 Quick Comma Diversion: Compare the sentences—which is correct?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125A-000C-CD49-A28E-AAE23254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94" y="2232591"/>
            <a:ext cx="6149595" cy="330151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EFFFF"/>
                </a:solidFill>
              </a:rPr>
              <a:t>(1) I finished my reading, and I completed my annotations.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EFFFF"/>
                </a:solidFill>
              </a:rPr>
              <a:t>(2) I finished my reading and I completed my annotations.</a:t>
            </a: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EFFFF"/>
                </a:solidFill>
              </a:rPr>
              <a:t>So, what’s the rule?</a:t>
            </a: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4A7ED-6D85-8F4F-A362-ECC6104E4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2" r="5785"/>
          <a:stretch/>
        </p:blipFill>
        <p:spPr>
          <a:xfrm>
            <a:off x="7554137" y="1353980"/>
            <a:ext cx="463755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0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5E1D13B-3A3C-462E-A6FF-A3D5A388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82AB0A7-5ADB-43AA-A85D-9EB9D8BC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4214E17-97F3-4B04-AAE9-03BA148AE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EC9D92EA-1FC7-47BC-8749-59CAF27E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95164-3756-E340-AAD2-400594BE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1" y="951273"/>
            <a:ext cx="6149595" cy="1190546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A Quick Comma Diversion: Compare the sentences—which is correct?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125A-000C-CD49-A28E-AAE23254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94" y="2232591"/>
            <a:ext cx="6149595" cy="3301517"/>
          </a:xfrm>
        </p:spPr>
        <p:txBody>
          <a:bodyPr anchor="t">
            <a:normAutofit fontScale="77500" lnSpcReduction="20000"/>
          </a:bodyPr>
          <a:lstStyle/>
          <a:p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Comma + FANBOYS separates complete thoughts (a.k.a. “Independent Clauses”: Subject + Verb)</a:t>
            </a:r>
          </a:p>
          <a:p>
            <a:pPr lvl="1"/>
            <a:r>
              <a:rPr lang="en-US" sz="3400" dirty="0">
                <a:solidFill>
                  <a:schemeClr val="bg1"/>
                </a:solidFill>
              </a:rPr>
              <a:t>FANBOYS = for [like because], and, nor, but, or, yet, so</a:t>
            </a:r>
          </a:p>
          <a:p>
            <a:pPr marL="0" indent="0"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Commas separate complete thoughts from the subject being addressed in a command </a:t>
            </a: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4A7ED-6D85-8F4F-A362-ECC6104E4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2" r="5785"/>
          <a:stretch/>
        </p:blipFill>
        <p:spPr>
          <a:xfrm>
            <a:off x="7554137" y="1353980"/>
            <a:ext cx="463755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8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595164-3756-E340-AAD2-400594BE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 Quick Comma Diversion: The Rules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AF50169E-2F03-CC4F-BB36-4821BD49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02" y="3102432"/>
            <a:ext cx="3209779" cy="23432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125A-000C-CD49-A28E-AAE23254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Using a comma alone to separate complete thoughts is a common splice: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16488-3D2B-E444-BD80-8FDF04A6550D}"/>
              </a:ext>
            </a:extLst>
          </p:cNvPr>
          <p:cNvSpPr txBox="1"/>
          <p:nvPr/>
        </p:nvSpPr>
        <p:spPr>
          <a:xfrm>
            <a:off x="5295569" y="3371118"/>
            <a:ext cx="671885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“I’m sorry I love you”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“I’m sorry, I love you”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“I’m sorry; I love you”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4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77366-70D6-464E-99A8-23D8A105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Revising Your MARSI Reflection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D9A4A-B5A8-A941-98EB-C13CAE939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02" y="2851240"/>
            <a:ext cx="3209779" cy="28456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C86F-C2E6-AE4F-A7AE-53D7976FD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r>
              <a:rPr lang="en-US" sz="2200"/>
              <a:t>You may revise your MARSI Reflection to earn up to half credit deducted from your initial attempt</a:t>
            </a:r>
          </a:p>
          <a:p>
            <a:pPr lvl="1"/>
            <a:r>
              <a:rPr lang="en-US" sz="2200"/>
              <a:t>Ex: if you originally got a 12/20, you could address all growth areas and earn a total score of 12 + (8/2) = 16/20</a:t>
            </a:r>
          </a:p>
          <a:p>
            <a:r>
              <a:rPr lang="en-US" sz="2200" b="1"/>
              <a:t>NOTE: For future assignments, Revisions will only be accepted for </a:t>
            </a:r>
            <a:r>
              <a:rPr lang="en-US" sz="2200" b="1" u="sng"/>
              <a:t>on time </a:t>
            </a:r>
            <a:r>
              <a:rPr lang="en-US" sz="2200" b="1"/>
              <a:t>assignments </a:t>
            </a:r>
          </a:p>
        </p:txBody>
      </p:sp>
    </p:spTree>
    <p:extLst>
      <p:ext uri="{BB962C8B-B14F-4D97-AF65-F5344CB8AC3E}">
        <p14:creationId xmlns:p14="http://schemas.microsoft.com/office/powerpoint/2010/main" val="413375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77366-70D6-464E-99A8-23D8A105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Revising Your MARSI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C86F-C2E6-AE4F-A7AE-53D7976FD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r>
              <a:rPr lang="en-US" sz="2000"/>
              <a:t>You may revise your MARSI Reflection to earn up to half credit deducted from your initial attempt</a:t>
            </a:r>
          </a:p>
          <a:p>
            <a:pPr lvl="1"/>
            <a:r>
              <a:rPr lang="en-US" sz="2000"/>
              <a:t>Ex: if you originally got a 12/20, you could address all growth areas and earn a total score of 12 + (8/2) = 16/20</a:t>
            </a:r>
          </a:p>
          <a:p>
            <a:r>
              <a:rPr lang="en-US" sz="2000"/>
              <a:t>To resubmit an assignment upload your revised document using “Track changes”  </a:t>
            </a:r>
          </a:p>
          <a:p>
            <a:r>
              <a:rPr lang="en-US" sz="2000"/>
              <a:t>Include a </a:t>
            </a:r>
            <a:r>
              <a:rPr lang="en-US" sz="2000" i="1"/>
              <a:t>short</a:t>
            </a:r>
            <a:r>
              <a:rPr lang="en-US" sz="2000"/>
              <a:t> revision letter stating what changes you made</a:t>
            </a:r>
          </a:p>
          <a:p>
            <a:r>
              <a:rPr lang="en-US" sz="2000"/>
              <a:t>Revisions are due Monday, Sept 28 by the start of class—NO EXCEPTIONS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4156B-9A6A-D94B-AFCE-06A2EB846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838624"/>
            <a:ext cx="3343407" cy="2297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263C7-1AE1-4E47-B695-DC9DA8357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724" y="3511296"/>
            <a:ext cx="3110321" cy="27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1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070D22-1175-7044-9100-30C1D459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Michelle Alexander’s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“The New Jim Crow”</a:t>
            </a:r>
          </a:p>
        </p:txBody>
      </p:sp>
      <p:pic>
        <p:nvPicPr>
          <p:cNvPr id="4" name="Picture 3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1EDD38A2-1E65-7148-88FE-BF77D956E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3" r="25665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E5D80-5D90-E148-850E-D3975FA3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826837"/>
          </a:xfrm>
        </p:spPr>
        <p:txBody>
          <a:bodyPr>
            <a:noAutofit/>
          </a:bodyPr>
          <a:lstStyle/>
          <a:p>
            <a:r>
              <a:rPr lang="en-US" sz="2000" dirty="0"/>
              <a:t>Copy and past your lists of ideas, details, and main ideas from Alexander’s “The New Jim Crow”</a:t>
            </a:r>
          </a:p>
          <a:p>
            <a:r>
              <a:rPr lang="en-US" sz="2000" dirty="0"/>
              <a:t>Eliminate redundant items from the list</a:t>
            </a:r>
          </a:p>
          <a:p>
            <a:r>
              <a:rPr lang="en-US" sz="2000" dirty="0"/>
              <a:t>Does your combined list reflect what the reading was about?</a:t>
            </a:r>
          </a:p>
          <a:p>
            <a:r>
              <a:rPr lang="en-US" sz="2000" strike="sngStrike" dirty="0"/>
              <a:t>Strike through </a:t>
            </a:r>
            <a:r>
              <a:rPr lang="en-US" sz="2000" dirty="0"/>
              <a:t>items on the list which are important but not part of the main idea. In other words, keep only the details and ideas that make up what the chapter is </a:t>
            </a:r>
            <a:r>
              <a:rPr lang="en-US" sz="2000" i="1" dirty="0"/>
              <a:t>really about</a:t>
            </a:r>
            <a:endParaRPr lang="en-US" sz="2000" dirty="0"/>
          </a:p>
          <a:p>
            <a:r>
              <a:rPr lang="en-US" sz="2000" dirty="0"/>
              <a:t>As a group, create a two-sentence summary of the reading AND add the summary to the top of your Alexander reading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640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EE5EC-0A4A-1E4D-ABB9-EBA975A8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73DE-4CF2-4449-B610-58144DAA4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Review Metacognitive Reflection</a:t>
            </a:r>
          </a:p>
          <a:p>
            <a:r>
              <a:rPr lang="en-US" sz="2400" dirty="0"/>
              <a:t>Summarizing Alexander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50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8EA3E7-76B6-A747-98DF-F35031D9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8"/>
            <a:ext cx="9236026" cy="31539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Shared Strengths in the Metacognitive Reflection: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Examples, Evidence, Explanations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Selective Shout-Outs: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Some great example thesis statements, MLA formatting, novel intros and conclusions (not even required for this first assignment)</a:t>
            </a: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329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D970B91-29E2-4F24-B764-43BD5568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6F0AC-A40D-EA48-AF59-22FC9B01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5" y="1033081"/>
            <a:ext cx="11484181" cy="220711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10C1444-5E64-4361-A98D-1098E1813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184987"/>
            <a:ext cx="709612" cy="1671635"/>
          </a:xfrm>
          <a:custGeom>
            <a:avLst/>
            <a:gdLst>
              <a:gd name="connsiteX0" fmla="*/ 0 w 709612"/>
              <a:gd name="connsiteY0" fmla="*/ 0 h 1671635"/>
              <a:gd name="connsiteX1" fmla="*/ 709612 w 709612"/>
              <a:gd name="connsiteY1" fmla="*/ 578069 h 1671635"/>
              <a:gd name="connsiteX2" fmla="*/ 709612 w 709612"/>
              <a:gd name="connsiteY2" fmla="*/ 1671635 h 1671635"/>
              <a:gd name="connsiteX3" fmla="*/ 189293 w 709612"/>
              <a:gd name="connsiteY3" fmla="*/ 1671635 h 1671635"/>
              <a:gd name="connsiteX4" fmla="*/ 0 w 709612"/>
              <a:gd name="connsiteY4" fmla="*/ 1517432 h 167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12" h="1671635">
                <a:moveTo>
                  <a:pt x="0" y="0"/>
                </a:moveTo>
                <a:lnTo>
                  <a:pt x="709612" y="578069"/>
                </a:lnTo>
                <a:lnTo>
                  <a:pt x="709612" y="1671635"/>
                </a:lnTo>
                <a:lnTo>
                  <a:pt x="189293" y="1671635"/>
                </a:lnTo>
                <a:lnTo>
                  <a:pt x="0" y="1517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26B27121-84C3-4B13-BF63-FC689097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000381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7">
            <a:extLst>
              <a:ext uri="{FF2B5EF4-FFF2-40B4-BE49-F238E27FC236}">
                <a16:creationId xmlns:a16="http://schemas.microsoft.com/office/drawing/2014/main" id="{9EC59F2A-3391-4680-823A-EB19F0C67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4803531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A8413F-D55B-496A-A28C-9D9D7434F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4232295"/>
            <a:ext cx="11547945" cy="2107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F36D-23E6-074B-B4DE-EA7C2E46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14" y="4458361"/>
            <a:ext cx="4490646" cy="1655384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Exemplar 1: Thesis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DDA1-FE69-6A4D-9EE1-7CEAB232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419" y="4492406"/>
            <a:ext cx="5367267" cy="1587294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EFFFF"/>
                </a:solidFill>
              </a:rPr>
              <a:t>How does this thesis statement incorporate the required elements of </a:t>
            </a:r>
            <a:r>
              <a:rPr lang="en-US" sz="2000" u="sng" dirty="0">
                <a:solidFill>
                  <a:srgbClr val="FEFFFF"/>
                </a:solidFill>
              </a:rPr>
              <a:t>subject</a:t>
            </a:r>
            <a:r>
              <a:rPr lang="en-US" sz="2000" dirty="0">
                <a:solidFill>
                  <a:srgbClr val="FEFFFF"/>
                </a:solidFill>
              </a:rPr>
              <a:t>, </a:t>
            </a:r>
            <a:r>
              <a:rPr lang="en-US" sz="2000" i="1" dirty="0">
                <a:solidFill>
                  <a:srgbClr val="FEFFFF"/>
                </a:solidFill>
              </a:rPr>
              <a:t>opinion</a:t>
            </a:r>
            <a:r>
              <a:rPr lang="en-US" sz="2000" dirty="0">
                <a:solidFill>
                  <a:srgbClr val="FEFFFF"/>
                </a:solidFill>
              </a:rPr>
              <a:t>, </a:t>
            </a:r>
            <a:r>
              <a:rPr lang="en-US" sz="2000" b="1" dirty="0">
                <a:solidFill>
                  <a:srgbClr val="FEFFFF"/>
                </a:solidFill>
              </a:rPr>
              <a:t>reasons</a:t>
            </a:r>
            <a:r>
              <a:rPr lang="en-US" sz="2000" dirty="0">
                <a:solidFill>
                  <a:srgbClr val="FEFFFF"/>
                </a:solidFill>
              </a:rPr>
              <a:t>? </a:t>
            </a:r>
          </a:p>
          <a:p>
            <a:r>
              <a:rPr lang="en-US" sz="2000" dirty="0">
                <a:solidFill>
                  <a:srgbClr val="FEFFFF"/>
                </a:solidFill>
              </a:rPr>
              <a:t>How does this thesis introduce an interesting paper?</a:t>
            </a:r>
          </a:p>
        </p:txBody>
      </p:sp>
    </p:spTree>
    <p:extLst>
      <p:ext uri="{BB962C8B-B14F-4D97-AF65-F5344CB8AC3E}">
        <p14:creationId xmlns:p14="http://schemas.microsoft.com/office/powerpoint/2010/main" val="228496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D970B91-29E2-4F24-B764-43BD5568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10C1444-5E64-4361-A98D-1098E1813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184987"/>
            <a:ext cx="709612" cy="1671635"/>
          </a:xfrm>
          <a:custGeom>
            <a:avLst/>
            <a:gdLst>
              <a:gd name="connsiteX0" fmla="*/ 0 w 709612"/>
              <a:gd name="connsiteY0" fmla="*/ 0 h 1671635"/>
              <a:gd name="connsiteX1" fmla="*/ 709612 w 709612"/>
              <a:gd name="connsiteY1" fmla="*/ 578069 h 1671635"/>
              <a:gd name="connsiteX2" fmla="*/ 709612 w 709612"/>
              <a:gd name="connsiteY2" fmla="*/ 1671635 h 1671635"/>
              <a:gd name="connsiteX3" fmla="*/ 189293 w 709612"/>
              <a:gd name="connsiteY3" fmla="*/ 1671635 h 1671635"/>
              <a:gd name="connsiteX4" fmla="*/ 0 w 709612"/>
              <a:gd name="connsiteY4" fmla="*/ 1517432 h 167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12" h="1671635">
                <a:moveTo>
                  <a:pt x="0" y="0"/>
                </a:moveTo>
                <a:lnTo>
                  <a:pt x="709612" y="578069"/>
                </a:lnTo>
                <a:lnTo>
                  <a:pt x="709612" y="1671635"/>
                </a:lnTo>
                <a:lnTo>
                  <a:pt x="189293" y="1671635"/>
                </a:lnTo>
                <a:lnTo>
                  <a:pt x="0" y="1517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26B27121-84C3-4B13-BF63-FC689097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000381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7">
            <a:extLst>
              <a:ext uri="{FF2B5EF4-FFF2-40B4-BE49-F238E27FC236}">
                <a16:creationId xmlns:a16="http://schemas.microsoft.com/office/drawing/2014/main" id="{9EC59F2A-3391-4680-823A-EB19F0C67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4803531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A8413F-D55B-496A-A28C-9D9D7434F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4232295"/>
            <a:ext cx="11547945" cy="2107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F36D-23E6-074B-B4DE-EA7C2E46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14" y="4458361"/>
            <a:ext cx="4490646" cy="1655384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Exemplar 1: Thesis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DDA1-FE69-6A4D-9EE1-7CEAB232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419" y="4492406"/>
            <a:ext cx="5367267" cy="1587294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EFFFF"/>
                </a:solidFill>
              </a:rPr>
              <a:t>How does this thesis statement incorporate the required elements of </a:t>
            </a:r>
            <a:r>
              <a:rPr lang="en-US" sz="2000" u="sng" dirty="0">
                <a:solidFill>
                  <a:srgbClr val="FEFFFF"/>
                </a:solidFill>
              </a:rPr>
              <a:t>subject</a:t>
            </a:r>
            <a:r>
              <a:rPr lang="en-US" sz="2000" dirty="0">
                <a:solidFill>
                  <a:srgbClr val="FEFFFF"/>
                </a:solidFill>
              </a:rPr>
              <a:t>, </a:t>
            </a:r>
            <a:r>
              <a:rPr lang="en-US" sz="2000" i="1" dirty="0">
                <a:solidFill>
                  <a:srgbClr val="FEFFFF"/>
                </a:solidFill>
              </a:rPr>
              <a:t>opinion</a:t>
            </a:r>
            <a:r>
              <a:rPr lang="en-US" sz="2000" dirty="0">
                <a:solidFill>
                  <a:srgbClr val="FEFFFF"/>
                </a:solidFill>
              </a:rPr>
              <a:t>, </a:t>
            </a:r>
            <a:r>
              <a:rPr lang="en-US" sz="2000" b="1" dirty="0">
                <a:solidFill>
                  <a:srgbClr val="FEFFFF"/>
                </a:solidFill>
              </a:rPr>
              <a:t>reasons</a:t>
            </a:r>
            <a:r>
              <a:rPr lang="en-US" sz="2000" dirty="0">
                <a:solidFill>
                  <a:srgbClr val="FEFFFF"/>
                </a:solidFill>
              </a:rPr>
              <a:t>? </a:t>
            </a:r>
          </a:p>
          <a:p>
            <a:r>
              <a:rPr lang="en-US" sz="2000" dirty="0">
                <a:solidFill>
                  <a:srgbClr val="FEFFFF"/>
                </a:solidFill>
              </a:rPr>
              <a:t>How does this thesis introduce an interesting paper?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8210D-73E0-414F-ADE9-A0C79115A0C3}"/>
              </a:ext>
            </a:extLst>
          </p:cNvPr>
          <p:cNvSpPr txBox="1"/>
          <p:nvPr/>
        </p:nvSpPr>
        <p:spPr>
          <a:xfrm>
            <a:off x="409710" y="744256"/>
            <a:ext cx="2956432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MARSI, I have learned a lot about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overall strengths and weaknesses </a:t>
            </a:r>
          </a:p>
          <a:p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relates to me and my ability to understand reading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three different strategies, I am most dominant in the supporting aspect,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global, and lastly, problem solving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F36D-23E6-074B-B4DE-EA7C2E46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817" y="681037"/>
            <a:ext cx="702033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Exemplar 2: MLA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DDA1-FE69-6A4D-9EE1-7CEAB232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30" y="6272712"/>
            <a:ext cx="10830340" cy="1007311"/>
          </a:xfrm>
        </p:spPr>
        <p:txBody>
          <a:bodyPr>
            <a:normAutofit/>
          </a:bodyPr>
          <a:lstStyle/>
          <a:p>
            <a:r>
              <a:rPr lang="en-US" sz="2000" dirty="0"/>
              <a:t>Used with student permission and our thanks for the stellar example!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B54E8-0AA5-0349-9981-73A5A3CAE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49" y="2035837"/>
            <a:ext cx="9348306" cy="3456322"/>
          </a:xfrm>
          <a:prstGeom prst="rect">
            <a:avLst/>
          </a:prstGeom>
        </p:spPr>
      </p:pic>
      <p:sp>
        <p:nvSpPr>
          <p:cNvPr id="8" name="Up Arrow Callout 7">
            <a:extLst>
              <a:ext uri="{FF2B5EF4-FFF2-40B4-BE49-F238E27FC236}">
                <a16:creationId xmlns:a16="http://schemas.microsoft.com/office/drawing/2014/main" id="{BC4FF6B5-973D-AD46-88F5-B4038909D769}"/>
              </a:ext>
            </a:extLst>
          </p:cNvPr>
          <p:cNvSpPr/>
          <p:nvPr/>
        </p:nvSpPr>
        <p:spPr>
          <a:xfrm>
            <a:off x="7838659" y="2388324"/>
            <a:ext cx="3399181" cy="1589707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833FF-528A-8F4F-9BC4-E71CEC248F0F}"/>
              </a:ext>
            </a:extLst>
          </p:cNvPr>
          <p:cNvSpPr txBox="1"/>
          <p:nvPr/>
        </p:nvSpPr>
        <p:spPr>
          <a:xfrm>
            <a:off x="7838659" y="2966267"/>
            <a:ext cx="3399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Header: Insert&gt;&gt;Page Numbers, Header; or double click in the top of Word doc to add last name</a:t>
            </a:r>
          </a:p>
        </p:txBody>
      </p:sp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13018EEA-AC8F-7D4C-B2CD-E84AAF08B4CF}"/>
              </a:ext>
            </a:extLst>
          </p:cNvPr>
          <p:cNvSpPr/>
          <p:nvPr/>
        </p:nvSpPr>
        <p:spPr>
          <a:xfrm>
            <a:off x="7619998" y="4330518"/>
            <a:ext cx="3090515" cy="1485693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EC211-83D3-374B-8E0A-ACB712322C97}"/>
              </a:ext>
            </a:extLst>
          </p:cNvPr>
          <p:cNvSpPr txBox="1"/>
          <p:nvPr/>
        </p:nvSpPr>
        <p:spPr>
          <a:xfrm>
            <a:off x="8865704" y="4555974"/>
            <a:ext cx="180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Title is Center Justified: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CF5F8B-77EF-134A-9E84-89C0661F9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199" y="4910205"/>
            <a:ext cx="596900" cy="584200"/>
          </a:xfrm>
          <a:prstGeom prst="rect">
            <a:avLst/>
          </a:prstGeom>
        </p:spPr>
      </p:pic>
      <p:sp>
        <p:nvSpPr>
          <p:cNvPr id="13" name="Up Arrow Callout 12">
            <a:extLst>
              <a:ext uri="{FF2B5EF4-FFF2-40B4-BE49-F238E27FC236}">
                <a16:creationId xmlns:a16="http://schemas.microsoft.com/office/drawing/2014/main" id="{915428C5-07B6-BA47-A50C-BA8773CDC92E}"/>
              </a:ext>
            </a:extLst>
          </p:cNvPr>
          <p:cNvSpPr/>
          <p:nvPr/>
        </p:nvSpPr>
        <p:spPr>
          <a:xfrm>
            <a:off x="426693" y="4709546"/>
            <a:ext cx="3529081" cy="120668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B97FF-5EF3-FB41-8375-8E4859E4D75C}"/>
              </a:ext>
            </a:extLst>
          </p:cNvPr>
          <p:cNvSpPr txBox="1"/>
          <p:nvPr/>
        </p:nvSpPr>
        <p:spPr>
          <a:xfrm>
            <a:off x="426694" y="5202305"/>
            <a:ext cx="37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name, professor’s name, course name, date (## Month, ####)</a:t>
            </a:r>
          </a:p>
        </p:txBody>
      </p:sp>
    </p:spTree>
    <p:extLst>
      <p:ext uri="{BB962C8B-B14F-4D97-AF65-F5344CB8AC3E}">
        <p14:creationId xmlns:p14="http://schemas.microsoft.com/office/powerpoint/2010/main" val="167279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36F36D-23E6-074B-B4DE-EA7C2E46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Exemplar 3: Details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3FF79B-7C02-2344-9330-83311451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/>
              <a:t>Global reading strategies is the type that I found that I use the most when I am reading a text….</a:t>
            </a:r>
            <a:r>
              <a:rPr lang="en-US" sz="1300" u="sng"/>
              <a:t>Some of the statements from MARSI that I use very often while reading a text are “ I think about what I know to help me understand what I read”, </a:t>
            </a:r>
            <a:r>
              <a:rPr lang="en-US" sz="1300"/>
              <a:t>…. </a:t>
            </a:r>
            <a:r>
              <a:rPr lang="en-US" sz="1300" u="sng"/>
              <a:t>As I was reading the text and reading what Crenshaw was saying about intersectionality, I was thinking about what I know about that topic already so I could better understand and connect to what Crenshaw was saying. </a:t>
            </a:r>
            <a:r>
              <a:rPr lang="en-US" sz="1300"/>
              <a:t>In the text Crenshaw said, “There's police violence against African-Americans, and there's violence against women, two issues that have been talked about a lot lately” (2016). Here she talks about police violence against African Americans and violence against women</a:t>
            </a:r>
            <a:r>
              <a:rPr lang="en-US" sz="1300" u="sng"/>
              <a:t>. I was able to really understand and know what she is talking about as I witness this also…. </a:t>
            </a:r>
            <a:r>
              <a:rPr lang="en-US" sz="1300"/>
              <a:t>This strategy really helps me to understand a text better.</a:t>
            </a:r>
          </a:p>
          <a:p>
            <a:endParaRPr lang="en-US" sz="13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0760D-4DF3-644A-88A2-1721D1D30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96" r="2541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4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8EA3E7-76B6-A747-98DF-F35031D9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 Aways from the Metacognitive Reflection:</a:t>
            </a: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*Re-read with fresh eyes before submitting</a:t>
            </a: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Answer assignment prompts fully, carefully</a:t>
            </a: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Use your resources</a:t>
            </a: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* 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Writing Center</a:t>
            </a: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* 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Purdue OWL</a:t>
            </a: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087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D29A8-74B1-8B4C-8330-3996BD05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Re-read Before You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7B5A-12A5-AD47-B82F-99ABB517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Make sure you have fully answered the assignment prompt</a:t>
            </a:r>
          </a:p>
          <a:p>
            <a:r>
              <a:rPr lang="en-US" sz="2400"/>
              <a:t>Catch minor errors by reading aloud</a:t>
            </a:r>
          </a:p>
          <a:p>
            <a:r>
              <a:rPr lang="en-US" sz="2400"/>
              <a:t>Double-check your MLA formatting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9049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6154</TotalTime>
  <Words>875</Words>
  <Application>Microsoft Macintosh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Review, Preview</vt:lpstr>
      <vt:lpstr>Today</vt:lpstr>
      <vt:lpstr>Shared Strengths in the Metacognitive Reflection: * Examples, Evidence, Explanations  Selective Shout-Outs:  * Some great example thesis statements, MLA formatting, novel intros and conclusions (not even required for this first assignment) </vt:lpstr>
      <vt:lpstr>Exemplar 1: Thesis Statement</vt:lpstr>
      <vt:lpstr>Exemplar 1: Thesis Statement</vt:lpstr>
      <vt:lpstr>Exemplar 2: MLA Formatting</vt:lpstr>
      <vt:lpstr>Exemplar 3: Details</vt:lpstr>
      <vt:lpstr>Take Aways from the Metacognitive Reflection:  *Re-read with fresh eyes before submitting * Answer assignment prompts fully, carefully * Use your resources  * The Writing Center  * The Purdue OWL </vt:lpstr>
      <vt:lpstr>Re-read Before You Submit</vt:lpstr>
      <vt:lpstr>A Quick Comma Diversion: Compare the sentences—which is correct?</vt:lpstr>
      <vt:lpstr>A Quick Comma Diversion: Compare the sentences—which is correct?</vt:lpstr>
      <vt:lpstr>A Quick Comma Diversion: The Rules</vt:lpstr>
      <vt:lpstr>Revising Your MARSI Reflection</vt:lpstr>
      <vt:lpstr>Revising Your MARSI Reflection</vt:lpstr>
      <vt:lpstr>Michelle Alexander’s  “The New Jim Crow”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Racialized and Gendered Identities</dc:title>
  <dc:creator>Suh, Emily K</dc:creator>
  <cp:lastModifiedBy>McGee, Barrie E</cp:lastModifiedBy>
  <cp:revision>40</cp:revision>
  <dcterms:created xsi:type="dcterms:W3CDTF">2020-09-14T13:16:03Z</dcterms:created>
  <dcterms:modified xsi:type="dcterms:W3CDTF">2021-02-11T19:50:05Z</dcterms:modified>
</cp:coreProperties>
</file>