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64" r:id="rId2"/>
    <p:sldId id="282" r:id="rId3"/>
    <p:sldId id="283" r:id="rId4"/>
    <p:sldId id="284" r:id="rId5"/>
    <p:sldId id="318" r:id="rId6"/>
    <p:sldId id="297" r:id="rId7"/>
    <p:sldId id="287" r:id="rId8"/>
    <p:sldId id="286" r:id="rId9"/>
    <p:sldId id="289" r:id="rId10"/>
    <p:sldId id="290" r:id="rId11"/>
    <p:sldId id="291" r:id="rId12"/>
    <p:sldId id="292" r:id="rId13"/>
    <p:sldId id="288" r:id="rId14"/>
    <p:sldId id="298" r:id="rId15"/>
    <p:sldId id="305" r:id="rId16"/>
    <p:sldId id="300" r:id="rId17"/>
    <p:sldId id="301" r:id="rId18"/>
    <p:sldId id="306" r:id="rId19"/>
    <p:sldId id="308" r:id="rId20"/>
    <p:sldId id="309" r:id="rId21"/>
    <p:sldId id="314" r:id="rId22"/>
    <p:sldId id="307" r:id="rId23"/>
    <p:sldId id="303" r:id="rId24"/>
    <p:sldId id="310" r:id="rId25"/>
    <p:sldId id="315" r:id="rId26"/>
    <p:sldId id="313" r:id="rId27"/>
    <p:sldId id="293" r:id="rId28"/>
    <p:sldId id="312" r:id="rId29"/>
    <p:sldId id="302" r:id="rId30"/>
    <p:sldId id="299" r:id="rId31"/>
    <p:sldId id="294" r:id="rId32"/>
    <p:sldId id="295" r:id="rId33"/>
    <p:sldId id="296" r:id="rId34"/>
    <p:sldId id="316" r:id="rId35"/>
    <p:sldId id="317" r:id="rId36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280" autoAdjust="0"/>
  </p:normalViewPr>
  <p:slideViewPr>
    <p:cSldViewPr showGuides="1">
      <p:cViewPr varScale="1">
        <p:scale>
          <a:sx n="76" d="100"/>
          <a:sy n="76" d="100"/>
        </p:scale>
        <p:origin x="72" y="485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10/19/2020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10/19/2020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One word that describes your personality.
https://www.polleverywhere.com/free_text_polls/m1tx2Gw8ZDojHX1tQB537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406429-BFF4-408D-A6CA-27C92C7D86AD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71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Based on your understanding of "visual narrative analysis", do you feel that the photos included in the article were appropriate or detracted from the story.
https://www.polleverywhere.com/multiple_choice_polls/E3gKzteOmRYXiStrhJk4x?flow=Default&amp;onscreen=persist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78E3F2-1C0C-4CCF-A849-2D3FF8FCAEF2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779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Use one word to describe your thoughts or feelings in regards to the article A Most American Terrorist.
https://www.polleverywhere.com/free_text_polls/tpogjjRXhsQekwLS5Foqp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34791E-78EE-43EB-9F62-A1C9A1366C58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400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A thesis is a statement that a person wants to discuss or prove.
https://www.polleverywhere.com/multiple_choice_polls/fPllweQFUeCHvaCHJ4MUt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D5E408-F2DA-4BC2-9ADB-DD5895818C1A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027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In regards to writing, what does acronym P.I.E. represent?
https://www.polleverywhere.com/multiple_choice_polls/W3oX7CoNV2ch6SO8dO7Xs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72A2B6-9F50-44AD-9C4C-24489B691EB5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2573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The purpose of a peer review is to get feedback on grammar and spelling.
https://www.polleverywhere.com/multiple_choice_polls/7XZcqeZS4U7J8uN0wgKNh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5C16E9-C2F4-4767-8590-606D3B4247F9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093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The purpose of our peer reviews is to recognize the thesis and P.I.E. (point, illustration, explanation), and give thoughtful feedback about those sections.
https://www.polleverywhere.com/multiple_choice_polls/klPM19tKzF2ZB4hObSIZf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37F555-CCDE-48D7-89D0-D46892C5F45E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14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What is critical thinking?
https://www.polleverywhere.com/multiple_choice_polls/sfibbNYMZuPFuZk2C4DqR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1053D0-1788-47F2-B8CA-AD2579A47E5C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22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I want to improve my annotation skills.
https://www.polleverywhere.com/multiple_choice_polls/heCvQQEYnxKsOAuWeMNtE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8A37B6-562B-4F90-B72D-E6B3597E4FA8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73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Have you ever used your identity to have power over someone?
https://www.polleverywhere.com/multiple_choice_polls/E340g4Xqn8yaYsnqOpRcS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ED6EF6-157F-4EDA-AD26-AF313CDF77D7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45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Who?
https://www.polleverywhere.com/free_text_polls/ZKx4iJqYjvq1m5LQKIAfp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6F27A2-B224-4F3C-AF40-3BE0922704F2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90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Has somebody ever used their perceived identity to have power over you?
https://www.polleverywhere.com/multiple_choice_polls/lEdSoOAcnsbhID7n8Sxfq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B8556E-A9F6-4B8D-9F0D-1E3234ADE626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05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Who?
https://www.polleverywhere.com/free_text_polls/OxqmAQ64ZPVRaudtZAa22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6071CB-6581-42F6-B945-194D28A4C5E4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76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Why was the reading for today titled "A Most American Terrorist"?
https://www.polleverywhere.com/multiple_choice_polls/cUquBgwdmHot2TgqE2ARI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15C12-70ED-473E-BAAC-5651D907C27D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10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How does A Most American Terrorist "best" fit into the theme of "Intersecting Identities and Power"?
https://www.polleverywhere.com/multiple_choice_polls/qMScoZ1lNMo4n8Lc4lkI7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2A3033-E1B0-4757-BCF2-1F465E699BCF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95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10/19/2020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10/19/2020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10/19/2020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10/19/2020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10/19/2020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10/19/2020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10/19/2020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10/19/2020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10/19/2020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xploratorium.edu/snacks/corner-reflector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docs.google.com/document/d/1Ly5VKqdiIHQ2e_OdZjFiU8AKWHAiIN2qCp9PgtWviY0/edit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streets.mn/2020/03/20/virtual-happy-hour-today-5-7pm/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EE0C976-D0F1-4CEE-BC4F-8072537E25D2}"/>
              </a:ext>
            </a:extLst>
          </p:cNvPr>
          <p:cNvSpPr txBox="1"/>
          <p:nvPr/>
        </p:nvSpPr>
        <p:spPr>
          <a:xfrm>
            <a:off x="4341812" y="76200"/>
            <a:ext cx="5892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Today is Wednesday, 21 October 2020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B81E7D-6E39-42EB-A4E6-D5837274FF84}"/>
              </a:ext>
            </a:extLst>
          </p:cNvPr>
          <p:cNvSpPr txBox="1"/>
          <p:nvPr/>
        </p:nvSpPr>
        <p:spPr>
          <a:xfrm>
            <a:off x="4875212" y="762000"/>
            <a:ext cx="6400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/>
              <a:t>Reminders</a:t>
            </a:r>
            <a:r>
              <a:rPr lang="en-US" sz="3200" dirty="0"/>
              <a:t> </a:t>
            </a:r>
          </a:p>
          <a:p>
            <a:br>
              <a:rPr lang="en-US" sz="3200" dirty="0"/>
            </a:br>
            <a:r>
              <a:rPr lang="en-US" sz="3200" dirty="0"/>
              <a:t>Cameras on!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r>
              <a:rPr lang="en-US" sz="3200" b="1" dirty="0"/>
              <a:t>Due today: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Complete Draft of Your Peer Response Paper—e-mail the paper to your partner BEFORE today’s class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Complete Discussion Response 6 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992FEE-2F37-4288-B906-B5E34F977E9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0825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99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F434B9-27E6-46C4-90FA-521932F03AB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0825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53A226-5BEC-41CE-AD0B-21DB542BA76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0825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08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DE048C-AA30-495A-AE74-651D060E5FA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0825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FA99CC-E764-4896-B5F0-407A28FB9B1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0825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68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3FF58F-756E-40E0-8B46-48EFC11EA35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0825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4D800-9EFC-4595-AD7A-9599043E0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Thesis writing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26F1B9-165D-46B9-9A9F-EB6CB2FB2D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363325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A79805-E83E-4C2F-AE7C-B49118595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309" y="1295400"/>
            <a:ext cx="4672303" cy="1397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Lesson: </a:t>
            </a:r>
            <a:br>
              <a:rPr lang="en-US" dirty="0"/>
            </a:br>
            <a:r>
              <a:rPr lang="en-US" dirty="0"/>
              <a:t>Improving Annotation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813ADC-497D-426A-AEA8-9FC61CA154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6396" y="3136900"/>
            <a:ext cx="4673436" cy="281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Another practical use:</a:t>
            </a:r>
          </a:p>
          <a:p>
            <a:pPr marL="0" indent="0">
              <a:buNone/>
            </a:pPr>
            <a:r>
              <a:rPr lang="en-US" sz="3200" dirty="0"/>
              <a:t>Using your annotations to create a thesis statement.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EE1991-FBD4-4658-98DA-DBE5510A3240}"/>
              </a:ext>
            </a:extLst>
          </p:cNvPr>
          <p:cNvSpPr txBox="1"/>
          <p:nvPr/>
        </p:nvSpPr>
        <p:spPr>
          <a:xfrm>
            <a:off x="6170612" y="0"/>
            <a:ext cx="5867400" cy="685800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 anchorCtr="1">
            <a:norm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Today’s objective:</a:t>
            </a:r>
          </a:p>
          <a:p>
            <a:r>
              <a:rPr lang="en-US" sz="3600" dirty="0">
                <a:solidFill>
                  <a:schemeClr val="bg1"/>
                </a:solidFill>
              </a:rPr>
              <a:t>Determine at least one way I can improve my annotating skills to help me create a thesis statement.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b="1" dirty="0">
                <a:solidFill>
                  <a:schemeClr val="accent4"/>
                </a:solidFill>
              </a:rPr>
              <a:t>Secondary objective:</a:t>
            </a:r>
          </a:p>
          <a:p>
            <a:r>
              <a:rPr lang="en-US" sz="3600" dirty="0">
                <a:solidFill>
                  <a:schemeClr val="bg1"/>
                </a:solidFill>
              </a:rPr>
              <a:t>Use annotations to create supporting statements.</a:t>
            </a:r>
          </a:p>
        </p:txBody>
      </p:sp>
    </p:spTree>
    <p:extLst>
      <p:ext uri="{BB962C8B-B14F-4D97-AF65-F5344CB8AC3E}">
        <p14:creationId xmlns:p14="http://schemas.microsoft.com/office/powerpoint/2010/main" val="167756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92F22-472E-4312-B44A-2CA80BF8B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447800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sz="2000" dirty="0"/>
              <a:t>(you will be working with your annotations for today)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8272BA-E51B-4F06-B0BF-D3D83E613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53398"/>
            <a:ext cx="9752012" cy="526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11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92F22-472E-4312-B44A-2CA80BF8B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447800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sz="2000" dirty="0"/>
              <a:t>(you will be working with your annotations for today)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3495AA-5193-47C9-A997-73D9FFBA1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309" y="1776412"/>
            <a:ext cx="4259830" cy="45481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3868DA-53FC-49D4-90E3-00095781B308}"/>
              </a:ext>
            </a:extLst>
          </p:cNvPr>
          <p:cNvSpPr txBox="1"/>
          <p:nvPr/>
        </p:nvSpPr>
        <p:spPr>
          <a:xfrm>
            <a:off x="5637212" y="1547812"/>
            <a:ext cx="6400800" cy="50815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 dirty="0"/>
              <a:t>What are some topics that I could argue (discuss)?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As people learn their perceptions change.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Standardized multiple choice tests are often biased.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Students &amp; Teachers rely too heavily on Cliffs and Sparks Notes to form an opinion.</a:t>
            </a:r>
          </a:p>
        </p:txBody>
      </p:sp>
    </p:spTree>
    <p:extLst>
      <p:ext uri="{BB962C8B-B14F-4D97-AF65-F5344CB8AC3E}">
        <p14:creationId xmlns:p14="http://schemas.microsoft.com/office/powerpoint/2010/main" val="1017954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EE0C976-D0F1-4CEE-BC4F-8072537E25D2}"/>
              </a:ext>
            </a:extLst>
          </p:cNvPr>
          <p:cNvSpPr txBox="1"/>
          <p:nvPr/>
        </p:nvSpPr>
        <p:spPr>
          <a:xfrm>
            <a:off x="4341812" y="76200"/>
            <a:ext cx="5892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Today is Wednesday, 21 October 2020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B81E7D-6E39-42EB-A4E6-D5837274FF84}"/>
              </a:ext>
            </a:extLst>
          </p:cNvPr>
          <p:cNvSpPr txBox="1"/>
          <p:nvPr/>
        </p:nvSpPr>
        <p:spPr>
          <a:xfrm>
            <a:off x="4341812" y="774442"/>
            <a:ext cx="6934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Reminders: </a:t>
            </a:r>
            <a:br>
              <a:rPr lang="en-US" sz="3200" dirty="0"/>
            </a:br>
            <a:endParaRPr lang="en-US" sz="3200" dirty="0"/>
          </a:p>
          <a:p>
            <a:r>
              <a:rPr lang="en-US" sz="3200" b="1" dirty="0"/>
              <a:t>Due for next class: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Create a semi-final draft of your author’s note (next slide)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 completed rubric assessing your paper that is due on Wednesday, 28 October (one week). Emily and I will check it in the small groups.</a:t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0525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92F22-472E-4312-B44A-2CA80BF8B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447800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sz="2000" dirty="0"/>
              <a:t>(you will be working with your annotations for today)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3495AA-5193-47C9-A997-73D9FFBA1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309" y="1776412"/>
            <a:ext cx="4259830" cy="45481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3868DA-53FC-49D4-90E3-00095781B308}"/>
              </a:ext>
            </a:extLst>
          </p:cNvPr>
          <p:cNvSpPr txBox="1"/>
          <p:nvPr/>
        </p:nvSpPr>
        <p:spPr>
          <a:xfrm>
            <a:off x="5637212" y="1547812"/>
            <a:ext cx="6248400" cy="50815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 dirty="0"/>
              <a:t>What are some topics that I could argue (discuss)?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Multiple choice tests continue systemic oppression in education.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Multiple choice tests do not promote critical thinking.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95001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4126F3F-5F6B-4D8F-AFD3-DDF1A9DAC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588" y="0"/>
            <a:ext cx="7491623" cy="5842000"/>
          </a:xfrm>
        </p:spPr>
        <p:txBody>
          <a:bodyPr>
            <a:normAutofit fontScale="90000"/>
          </a:bodyPr>
          <a:lstStyle/>
          <a:p>
            <a:r>
              <a:rPr lang="en-US" dirty="0"/>
              <a:t>As you go through the following practice:</a:t>
            </a:r>
            <a:br>
              <a:rPr lang="en-US" dirty="0"/>
            </a:br>
            <a:br>
              <a:rPr lang="en-US" dirty="0"/>
            </a:br>
            <a:r>
              <a:rPr lang="en-US" sz="5100" dirty="0"/>
              <a:t>Think of ways that you can improve your annotations to help with thesis writing and support statements.</a:t>
            </a:r>
            <a:br>
              <a:rPr lang="en-US" sz="5100" dirty="0"/>
            </a:br>
            <a:br>
              <a:rPr lang="en-US" sz="5100" dirty="0"/>
            </a:br>
            <a:r>
              <a:rPr lang="en-US" sz="5100" dirty="0"/>
              <a:t>You will send me an e-mail about it after the practice.</a:t>
            </a:r>
          </a:p>
        </p:txBody>
      </p:sp>
    </p:spTree>
    <p:extLst>
      <p:ext uri="{BB962C8B-B14F-4D97-AF65-F5344CB8AC3E}">
        <p14:creationId xmlns:p14="http://schemas.microsoft.com/office/powerpoint/2010/main" val="195803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92F22-472E-4312-B44A-2CA80BF8B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2" y="76200"/>
            <a:ext cx="10157354" cy="1397000"/>
          </a:xfr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dirty="0"/>
              <a:t>Now you: practice using annotations for thesis writing.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73AB6B-0D57-4FDA-A452-2F5AFF7D86DC}"/>
              </a:ext>
            </a:extLst>
          </p:cNvPr>
          <p:cNvSpPr txBox="1"/>
          <p:nvPr/>
        </p:nvSpPr>
        <p:spPr>
          <a:xfrm>
            <a:off x="455612" y="1600200"/>
            <a:ext cx="6781800" cy="4927600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/>
          <a:p>
            <a:pPr marL="457200" indent="-304747">
              <a:lnSpc>
                <a:spcPct val="95000"/>
              </a:lnSpc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dirty="0"/>
              <a:t>Choose an annotation or combination of annotations to argue.</a:t>
            </a:r>
          </a:p>
          <a:p>
            <a:pPr marL="457200" indent="-304747">
              <a:lnSpc>
                <a:spcPct val="95000"/>
              </a:lnSpc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dirty="0"/>
              <a:t>Write at least one argument (thesis). If there is still time, write a supporting statement using your annotation.</a:t>
            </a:r>
          </a:p>
          <a:p>
            <a:pPr marL="457200" indent="-304747">
              <a:lnSpc>
                <a:spcPct val="95000"/>
              </a:lnSpc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dirty="0"/>
              <a:t>After 7 minutes, you will break into groups.</a:t>
            </a:r>
          </a:p>
          <a:p>
            <a:pPr marL="457200" indent="-304747">
              <a:lnSpc>
                <a:spcPct val="95000"/>
              </a:lnSpc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dirty="0"/>
              <a:t>In your groups you will share your </a:t>
            </a:r>
            <a:r>
              <a:rPr lang="en-US" b="1" i="1" dirty="0"/>
              <a:t>theses</a:t>
            </a:r>
            <a:r>
              <a:rPr lang="en-US" dirty="0"/>
              <a:t> (the plural of thesis).</a:t>
            </a:r>
          </a:p>
          <a:p>
            <a:pPr marL="457200" indent="-304747">
              <a:lnSpc>
                <a:spcPct val="95000"/>
              </a:lnSpc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dirty="0"/>
              <a:t>Choose the argument that is most clearly written (5 minutes).</a:t>
            </a:r>
          </a:p>
          <a:p>
            <a:pPr marL="457200" indent="-304747">
              <a:lnSpc>
                <a:spcPct val="95000"/>
              </a:lnSpc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dirty="0"/>
              <a:t>Return to big group and share with the class.</a:t>
            </a:r>
          </a:p>
        </p:txBody>
      </p:sp>
      <p:pic>
        <p:nvPicPr>
          <p:cNvPr id="1026" name="Picture 2" descr="Annotations: A Visual Record of the Reading Experience – A Closer Look">
            <a:extLst>
              <a:ext uri="{FF2B5EF4-FFF2-40B4-BE49-F238E27FC236}">
                <a16:creationId xmlns:a16="http://schemas.microsoft.com/office/drawing/2014/main" id="{4408C103-F1F9-4A2B-91D0-5FE2D6B6A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7084" y="1734930"/>
            <a:ext cx="3945128" cy="447040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739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4A52B-8A86-4927-B622-876761FF9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 with the class.</a:t>
            </a:r>
          </a:p>
        </p:txBody>
      </p:sp>
      <p:pic>
        <p:nvPicPr>
          <p:cNvPr id="2050" name="Picture 2" descr="OK, Zoomer! | University of Virginia School of Law">
            <a:extLst>
              <a:ext uri="{FF2B5EF4-FFF2-40B4-BE49-F238E27FC236}">
                <a16:creationId xmlns:a16="http://schemas.microsoft.com/office/drawing/2014/main" id="{CBA7F9DC-1298-4357-9874-D8606B23E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11" y="1752600"/>
            <a:ext cx="790575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E04391-464E-4F8C-9D92-E7847A28984E}"/>
              </a:ext>
            </a:extLst>
          </p:cNvPr>
          <p:cNvSpPr txBox="1"/>
          <p:nvPr/>
        </p:nvSpPr>
        <p:spPr>
          <a:xfrm>
            <a:off x="2665412" y="2438400"/>
            <a:ext cx="7086600" cy="29718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n-US" sz="5400" dirty="0"/>
              <a:t>Who came up with supporting statements?</a:t>
            </a:r>
          </a:p>
        </p:txBody>
      </p:sp>
    </p:spTree>
    <p:extLst>
      <p:ext uri="{BB962C8B-B14F-4D97-AF65-F5344CB8AC3E}">
        <p14:creationId xmlns:p14="http://schemas.microsoft.com/office/powerpoint/2010/main" val="80632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92F22-472E-4312-B44A-2CA80BF8B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2" y="76200"/>
            <a:ext cx="10157354" cy="1397000"/>
          </a:xfr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dirty="0"/>
              <a:t>Again! Practice using annotations for thesis writing.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73AB6B-0D57-4FDA-A452-2F5AFF7D86DC}"/>
              </a:ext>
            </a:extLst>
          </p:cNvPr>
          <p:cNvSpPr txBox="1"/>
          <p:nvPr/>
        </p:nvSpPr>
        <p:spPr>
          <a:xfrm>
            <a:off x="455612" y="1600200"/>
            <a:ext cx="6781800" cy="4927600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/>
          <a:p>
            <a:pPr marL="457200" indent="-304747">
              <a:lnSpc>
                <a:spcPct val="95000"/>
              </a:lnSpc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dirty="0"/>
              <a:t>Choose an annotation or combination of annotations to argue.</a:t>
            </a:r>
          </a:p>
          <a:p>
            <a:pPr marL="457200" indent="-304747">
              <a:lnSpc>
                <a:spcPct val="95000"/>
              </a:lnSpc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dirty="0"/>
              <a:t>Write at least one argument (thesis). If there is still time, write a supporting statement using your annotation.</a:t>
            </a:r>
          </a:p>
          <a:p>
            <a:pPr marL="457200" indent="-304747">
              <a:lnSpc>
                <a:spcPct val="95000"/>
              </a:lnSpc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dirty="0"/>
              <a:t>After 7 minutes, you will break into groups.</a:t>
            </a:r>
          </a:p>
          <a:p>
            <a:pPr marL="457200" indent="-304747">
              <a:lnSpc>
                <a:spcPct val="95000"/>
              </a:lnSpc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dirty="0"/>
              <a:t>In your groups you will share your </a:t>
            </a:r>
            <a:r>
              <a:rPr lang="en-US" b="1" i="1" dirty="0"/>
              <a:t>theses</a:t>
            </a:r>
            <a:r>
              <a:rPr lang="en-US" dirty="0"/>
              <a:t> (the plural of thesis).</a:t>
            </a:r>
          </a:p>
          <a:p>
            <a:pPr marL="457200" indent="-304747">
              <a:lnSpc>
                <a:spcPct val="95000"/>
              </a:lnSpc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dirty="0"/>
              <a:t>Choose the argument that is most clearly written (5 minutes).</a:t>
            </a:r>
          </a:p>
          <a:p>
            <a:pPr marL="457200" indent="-304747">
              <a:lnSpc>
                <a:spcPct val="95000"/>
              </a:lnSpc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dirty="0"/>
              <a:t>Return to big group and share with the class.</a:t>
            </a:r>
          </a:p>
        </p:txBody>
      </p:sp>
      <p:pic>
        <p:nvPicPr>
          <p:cNvPr id="1026" name="Picture 2" descr="Annotations: A Visual Record of the Reading Experience – A Closer Look">
            <a:extLst>
              <a:ext uri="{FF2B5EF4-FFF2-40B4-BE49-F238E27FC236}">
                <a16:creationId xmlns:a16="http://schemas.microsoft.com/office/drawing/2014/main" id="{4408C103-F1F9-4A2B-91D0-5FE2D6B6A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7084" y="1734930"/>
            <a:ext cx="3945128" cy="447040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437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4A52B-8A86-4927-B622-876761FF9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 with the class.</a:t>
            </a:r>
          </a:p>
        </p:txBody>
      </p:sp>
      <p:pic>
        <p:nvPicPr>
          <p:cNvPr id="2050" name="Picture 2" descr="OK, Zoomer! | University of Virginia School of Law">
            <a:extLst>
              <a:ext uri="{FF2B5EF4-FFF2-40B4-BE49-F238E27FC236}">
                <a16:creationId xmlns:a16="http://schemas.microsoft.com/office/drawing/2014/main" id="{CBA7F9DC-1298-4357-9874-D8606B23E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11" y="1752600"/>
            <a:ext cx="790575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E04391-464E-4F8C-9D92-E7847A28984E}"/>
              </a:ext>
            </a:extLst>
          </p:cNvPr>
          <p:cNvSpPr txBox="1"/>
          <p:nvPr/>
        </p:nvSpPr>
        <p:spPr>
          <a:xfrm>
            <a:off x="2665412" y="2438400"/>
            <a:ext cx="7086600" cy="29718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n-US" sz="5400" dirty="0"/>
              <a:t>Who came up with supporting statements?</a:t>
            </a:r>
          </a:p>
        </p:txBody>
      </p:sp>
    </p:spTree>
    <p:extLst>
      <p:ext uri="{BB962C8B-B14F-4D97-AF65-F5344CB8AC3E}">
        <p14:creationId xmlns:p14="http://schemas.microsoft.com/office/powerpoint/2010/main" val="416770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C54AC-73BF-45CB-A348-9BB4F8CF8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458" y="76200"/>
            <a:ext cx="10157354" cy="1397000"/>
          </a:xfrm>
        </p:spPr>
        <p:txBody>
          <a:bodyPr/>
          <a:lstStyle/>
          <a:p>
            <a:r>
              <a:rPr lang="en-US" dirty="0"/>
              <a:t>REFLECT: 5 minutes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97489-FDF1-46AC-881A-B34A6624B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458" y="1701800"/>
            <a:ext cx="7110703" cy="4470400"/>
          </a:xfrm>
        </p:spPr>
        <p:txBody>
          <a:bodyPr>
            <a:noAutofit/>
          </a:bodyPr>
          <a:lstStyle/>
          <a:p>
            <a:r>
              <a:rPr lang="en-US" sz="3600" dirty="0"/>
              <a:t>“How should I change my annotation practices to make them more useful for the argument (thesis) and evidence (support) creation?” </a:t>
            </a:r>
          </a:p>
          <a:p>
            <a:r>
              <a:rPr lang="en-US" sz="3600" dirty="0"/>
              <a:t>Send me an e-mail at profe_kbeck@txstate.edu.</a:t>
            </a:r>
          </a:p>
        </p:txBody>
      </p:sp>
      <p:pic>
        <p:nvPicPr>
          <p:cNvPr id="5" name="Picture 4" descr="A picture containing person, person, holding, standing&#10;&#10;Description automatically generated">
            <a:extLst>
              <a:ext uri="{FF2B5EF4-FFF2-40B4-BE49-F238E27FC236}">
                <a16:creationId xmlns:a16="http://schemas.microsoft.com/office/drawing/2014/main" id="{543F951D-C0E7-4E7E-A5AF-1A3789B92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80212" y="1473200"/>
            <a:ext cx="5270778" cy="5029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1C2B83-5D7B-4E46-B43D-19C6C0AB8F95}"/>
              </a:ext>
            </a:extLst>
          </p:cNvPr>
          <p:cNvSpPr txBox="1"/>
          <p:nvPr/>
        </p:nvSpPr>
        <p:spPr>
          <a:xfrm>
            <a:off x="8152478" y="6563954"/>
            <a:ext cx="35937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exploratorium.edu/snacks/corner-reflector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29752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5B09E8-25F2-470E-9FEC-389044DE29E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0825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0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nside the clock">
            <a:extLst>
              <a:ext uri="{FF2B5EF4-FFF2-40B4-BE49-F238E27FC236}">
                <a16:creationId xmlns:a16="http://schemas.microsoft.com/office/drawing/2014/main" id="{C1547854-47E5-400C-A9B4-DFC47126EC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6" r="13855" b="-2"/>
          <a:stretch/>
        </p:blipFill>
        <p:spPr>
          <a:xfrm>
            <a:off x="0" y="-3387298"/>
            <a:ext cx="12188825" cy="10554268"/>
          </a:xfr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0D5676-6A4A-470B-944F-1B39AC4EB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12" y="406400"/>
            <a:ext cx="6018291" cy="2794000"/>
          </a:xfrm>
        </p:spPr>
        <p:txBody>
          <a:bodyPr anchor="b">
            <a:noAutofit/>
          </a:bodyPr>
          <a:lstStyle/>
          <a:p>
            <a:r>
              <a:rPr lang="en-US" sz="9600" dirty="0">
                <a:solidFill>
                  <a:srgbClr val="FFFF00"/>
                </a:solidFill>
              </a:rPr>
              <a:t>Switching Gears.</a:t>
            </a:r>
          </a:p>
        </p:txBody>
      </p:sp>
    </p:spTree>
    <p:extLst>
      <p:ext uri="{BB962C8B-B14F-4D97-AF65-F5344CB8AC3E}">
        <p14:creationId xmlns:p14="http://schemas.microsoft.com/office/powerpoint/2010/main" val="307632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ED083-33C7-4E73-AC6F-B78D4F6D3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#2: </a:t>
            </a:r>
            <a:br>
              <a:rPr lang="en-US" dirty="0"/>
            </a:br>
            <a:r>
              <a:rPr lang="en-US" dirty="0"/>
              <a:t>Peer Review</a:t>
            </a:r>
          </a:p>
        </p:txBody>
      </p:sp>
    </p:spTree>
    <p:extLst>
      <p:ext uri="{BB962C8B-B14F-4D97-AF65-F5344CB8AC3E}">
        <p14:creationId xmlns:p14="http://schemas.microsoft.com/office/powerpoint/2010/main" val="244863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EE0C976-D0F1-4CEE-BC4F-8072537E25D2}"/>
              </a:ext>
            </a:extLst>
          </p:cNvPr>
          <p:cNvSpPr txBox="1"/>
          <p:nvPr/>
        </p:nvSpPr>
        <p:spPr>
          <a:xfrm>
            <a:off x="4341812" y="76200"/>
            <a:ext cx="5892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Today is Wednesday, 21 October 2020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B81E7D-6E39-42EB-A4E6-D5837274FF84}"/>
              </a:ext>
            </a:extLst>
          </p:cNvPr>
          <p:cNvSpPr txBox="1"/>
          <p:nvPr/>
        </p:nvSpPr>
        <p:spPr>
          <a:xfrm>
            <a:off x="4875212" y="1058882"/>
            <a:ext cx="6400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IMPORTANT: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TONIGHT: 6:30pm El </a:t>
            </a:r>
            <a:r>
              <a:rPr lang="en-US" sz="2800" dirty="0" err="1"/>
              <a:t>Sembrador</a:t>
            </a:r>
            <a:r>
              <a:rPr lang="en-US" sz="2800" dirty="0"/>
              <a:t> viewing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OCTOBER 28: New due date for your peer response paper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Please Check for Additional Updates in Announcements (you can set Canvas up to e-mail them to you, talk to KBECK)</a:t>
            </a:r>
          </a:p>
        </p:txBody>
      </p:sp>
    </p:spTree>
    <p:extLst>
      <p:ext uri="{BB962C8B-B14F-4D97-AF65-F5344CB8AC3E}">
        <p14:creationId xmlns:p14="http://schemas.microsoft.com/office/powerpoint/2010/main" val="3336817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A57A0E-485C-4D0A-B8FB-FCD31B233DF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0825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0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3371F7-B5CF-44A6-8DD6-8B940FEB108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0825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29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6C6E3D-6139-4EF0-9666-E0A84114711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0825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5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726665-7669-4A81-8C4F-45C1A0163ED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0825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2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10FDE-4843-4161-A8BD-E0CA1B13D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anchor="b">
            <a:normAutofit/>
          </a:bodyPr>
          <a:lstStyle/>
          <a:p>
            <a:r>
              <a:rPr lang="en-US" dirty="0" err="1"/>
              <a:t>Illersuch’s</a:t>
            </a:r>
            <a:r>
              <a:rPr lang="en-US" dirty="0"/>
              <a:t> Peer Review Guide</a:t>
            </a:r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C17174A1-5F2E-4A95-BCD1-522904505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5412" y="1526456"/>
            <a:ext cx="6553199" cy="5226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031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81F81-6817-468D-A7B4-6E87BF129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While with your partner: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34705-CB50-4E60-B752-17082269E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Cameras on!</a:t>
            </a:r>
          </a:p>
          <a:p>
            <a:pPr lvl="1"/>
            <a:r>
              <a:rPr lang="en-US" sz="2600" dirty="0"/>
              <a:t>When Emily and I enter your room, make sure that we see you.</a:t>
            </a:r>
          </a:p>
          <a:p>
            <a:pPr lvl="1"/>
            <a:r>
              <a:rPr lang="en-US" sz="2600" dirty="0"/>
              <a:t>Make sure your partner sees you.</a:t>
            </a:r>
          </a:p>
          <a:p>
            <a:r>
              <a:rPr lang="en-US" sz="2600" dirty="0"/>
              <a:t>We will be stopping by to ask about your progress and answer questions.</a:t>
            </a:r>
          </a:p>
          <a:p>
            <a:r>
              <a:rPr lang="en-US" sz="2600" dirty="0"/>
              <a:t>We should hit each group at least twice (goal is three visits).</a:t>
            </a:r>
          </a:p>
          <a:p>
            <a:r>
              <a:rPr lang="en-US" sz="2600" dirty="0"/>
              <a:t>Leave at 12:20 or meet back in the main room to talk to KBECK or Emily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A2F9ED26-A80C-4CAA-AD6F-1221DF3429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13812" y="-2512"/>
            <a:ext cx="3266726" cy="23308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079E05-CAA5-453C-915C-CD718E925BF3}"/>
              </a:ext>
            </a:extLst>
          </p:cNvPr>
          <p:cNvSpPr txBox="1"/>
          <p:nvPr/>
        </p:nvSpPr>
        <p:spPr>
          <a:xfrm>
            <a:off x="8913812" y="4346984"/>
            <a:ext cx="3266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streets.mn/2020/03/20/virtual-happy-hour-today-5-7pm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3429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Hanging light bulb on">
            <a:extLst>
              <a:ext uri="{FF2B5EF4-FFF2-40B4-BE49-F238E27FC236}">
                <a16:creationId xmlns:a16="http://schemas.microsoft.com/office/drawing/2014/main" id="{A93AB8BE-C59D-487A-B38C-43B09F9D61A1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8" r="-1" b="-1"/>
          <a:stretch/>
        </p:blipFill>
        <p:spPr>
          <a:xfrm>
            <a:off x="0" y="-1828800"/>
            <a:ext cx="12342812" cy="9827006"/>
          </a:xfrm>
          <a:noFill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AC90CE3-55A4-4911-9FEC-94C0158F5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509" y="1574800"/>
            <a:ext cx="6424903" cy="1397000"/>
          </a:xfrm>
        </p:spPr>
        <p:txBody>
          <a:bodyPr anchor="b"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Let’s get the energy going to the brain.</a:t>
            </a:r>
          </a:p>
        </p:txBody>
      </p:sp>
    </p:spTree>
    <p:extLst>
      <p:ext uri="{BB962C8B-B14F-4D97-AF65-F5344CB8AC3E}">
        <p14:creationId xmlns:p14="http://schemas.microsoft.com/office/powerpoint/2010/main" val="40233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899D5-1F74-482D-B762-20464196E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2" y="1752600"/>
            <a:ext cx="3200400" cy="1397000"/>
          </a:xfrm>
        </p:spPr>
        <p:txBody>
          <a:bodyPr/>
          <a:lstStyle/>
          <a:p>
            <a:r>
              <a:rPr lang="en-US" dirty="0"/>
              <a:t>Text this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0FE216-47FB-4E63-B1DA-B0B1FB7D4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812" y="1371600"/>
            <a:ext cx="5957072" cy="241397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E73E16C-4235-443A-B574-A81AB2C05CA7}"/>
              </a:ext>
            </a:extLst>
          </p:cNvPr>
          <p:cNvSpPr txBox="1">
            <a:spLocks/>
          </p:cNvSpPr>
          <p:nvPr/>
        </p:nvSpPr>
        <p:spPr>
          <a:xfrm>
            <a:off x="1120745" y="4146584"/>
            <a:ext cx="10157354" cy="1187416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/>
              <a:t>to this number: 37607 </a:t>
            </a:r>
          </a:p>
        </p:txBody>
      </p:sp>
    </p:spTree>
    <p:extLst>
      <p:ext uri="{BB962C8B-B14F-4D97-AF65-F5344CB8AC3E}">
        <p14:creationId xmlns:p14="http://schemas.microsoft.com/office/powerpoint/2010/main" val="71566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E1B5E4-BB35-4FC9-8FC2-66177282072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0825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778CEB-E0DA-4549-93A6-F915FE3FBE7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0825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C95050-6BB2-487E-A462-1EE35596977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0825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70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B1618E-CB23-43AB-9D51-33F5CC757C1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0825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9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b3e1cdb2-e9f1-47de-87e9-eb69630d1dd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3d24517d-bd8e-4eb0-851d-0a4daeb545b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20c25d17-8132-453a-8c92-8c79e994cda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6d5ba22-7ea9-46f8-bd47-beb4304d07bf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9bd5fe63-5085-4b73-aa36-22de6d23384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50a38998-ed74-40bc-97e7-5960c433640d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7fa6e8fb-2f3b-4a8e-ab8b-4fcd8fe1c80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27d7fb48-8695-4d52-9c48-f6dcac7485b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983f58f1-0129-4853-9ea6-0e5abf76a02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900561de-a521-4b21-8082-d9fd79dca95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ef6f340e-8aad-4867-9ed3-af784117f7f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a9d2576c-fa13-44a5-abb1-df69001133a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839a99ec-d7f6-44b4-92e5-05d98f6e250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a735b42-b664-4419-86b3-09a97c51a09c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7e9b77dc-92fa-43a4-82a3-1490942e1f0b"/>
</p:tagLst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9A4E33EC-D715-440E-9062-8AFA4CC9E341}" vid="{0DFBCB81-4ACA-49F1-BA1C-2B43B27F1FC4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1240</Words>
  <Application>Microsoft Office PowerPoint</Application>
  <PresentationFormat>Custom</PresentationFormat>
  <Paragraphs>104</Paragraphs>
  <Slides>35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Century Gothic</vt:lpstr>
      <vt:lpstr>Books 16x9</vt:lpstr>
      <vt:lpstr>PowerPoint Presentation</vt:lpstr>
      <vt:lpstr>PowerPoint Presentation</vt:lpstr>
      <vt:lpstr>PowerPoint Presentation</vt:lpstr>
      <vt:lpstr>Let’s get the energy going to the brain.</vt:lpstr>
      <vt:lpstr>Text this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Thesis writing</vt:lpstr>
      <vt:lpstr>Lesson:  Improving Annotation</vt:lpstr>
      <vt:lpstr>Example (you will be working with your annotations for today)</vt:lpstr>
      <vt:lpstr>Example (you will be working with your annotations for today)</vt:lpstr>
      <vt:lpstr>Example (you will be working with your annotations for today)</vt:lpstr>
      <vt:lpstr>As you go through the following practice:  Think of ways that you can improve your annotations to help with thesis writing and support statements.  You will send me an e-mail about it after the practice.</vt:lpstr>
      <vt:lpstr>Now you: practice using annotations for thesis writing.</vt:lpstr>
      <vt:lpstr>Share with the class.</vt:lpstr>
      <vt:lpstr>Again! Practice using annotations for thesis writing.</vt:lpstr>
      <vt:lpstr>Share with the class.</vt:lpstr>
      <vt:lpstr>REFLECT: 5 minutes</vt:lpstr>
      <vt:lpstr>PowerPoint Presentation</vt:lpstr>
      <vt:lpstr>Switching Gears.</vt:lpstr>
      <vt:lpstr>Practice #2:  Peer Review</vt:lpstr>
      <vt:lpstr>PowerPoint Presentation</vt:lpstr>
      <vt:lpstr>PowerPoint Presentation</vt:lpstr>
      <vt:lpstr>PowerPoint Presentation</vt:lpstr>
      <vt:lpstr>PowerPoint Presentation</vt:lpstr>
      <vt:lpstr>Illersuch’s Peer Review Guide</vt:lpstr>
      <vt:lpstr>While with your partner: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KBECK Killingbeck</dc:creator>
  <cp:lastModifiedBy>KBECK Killingbeck</cp:lastModifiedBy>
  <cp:revision>2</cp:revision>
  <dcterms:created xsi:type="dcterms:W3CDTF">2020-10-21T13:57:46Z</dcterms:created>
  <dcterms:modified xsi:type="dcterms:W3CDTF">2020-10-21T14:08:47Z</dcterms:modified>
</cp:coreProperties>
</file>