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Lst>
  <p:notesMasterIdLst>
    <p:notesMasterId r:id="rId27"/>
  </p:notesMasterIdLst>
  <p:sldIdLst>
    <p:sldId id="256" r:id="rId2"/>
    <p:sldId id="257" r:id="rId3"/>
    <p:sldId id="305" r:id="rId4"/>
    <p:sldId id="336" r:id="rId5"/>
    <p:sldId id="335" r:id="rId6"/>
    <p:sldId id="301" r:id="rId7"/>
    <p:sldId id="317" r:id="rId8"/>
    <p:sldId id="330" r:id="rId9"/>
    <p:sldId id="306" r:id="rId10"/>
    <p:sldId id="322" r:id="rId11"/>
    <p:sldId id="318" r:id="rId12"/>
    <p:sldId id="324" r:id="rId13"/>
    <p:sldId id="319" r:id="rId14"/>
    <p:sldId id="323" r:id="rId15"/>
    <p:sldId id="320" r:id="rId16"/>
    <p:sldId id="326" r:id="rId17"/>
    <p:sldId id="321" r:id="rId18"/>
    <p:sldId id="327" r:id="rId19"/>
    <p:sldId id="331" r:id="rId20"/>
    <p:sldId id="325" r:id="rId21"/>
    <p:sldId id="328" r:id="rId22"/>
    <p:sldId id="329" r:id="rId23"/>
    <p:sldId id="332" r:id="rId24"/>
    <p:sldId id="333" r:id="rId25"/>
    <p:sldId id="33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627"/>
    <p:restoredTop sz="57906"/>
  </p:normalViewPr>
  <p:slideViewPr>
    <p:cSldViewPr snapToGrid="0" snapToObjects="1">
      <p:cViewPr varScale="1">
        <p:scale>
          <a:sx n="42" d="100"/>
          <a:sy n="42" d="100"/>
        </p:scale>
        <p:origin x="608" y="1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10CFA6-3A1E-AB4B-AF54-9800FC271188}" type="datetimeFigureOut">
              <a:rPr lang="en-US" smtClean="0"/>
              <a:t>12/23/20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9E83C-932A-FC4D-B45D-50153AD54BC6}" type="slidenum">
              <a:rPr lang="en-US" smtClean="0"/>
              <a:t>‹#›</a:t>
            </a:fld>
            <a:endParaRPr lang="en-US"/>
          </a:p>
        </p:txBody>
      </p:sp>
    </p:spTree>
    <p:extLst>
      <p:ext uri="{BB962C8B-B14F-4D97-AF65-F5344CB8AC3E}">
        <p14:creationId xmlns:p14="http://schemas.microsoft.com/office/powerpoint/2010/main" val="656800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groups will skim their assigned slides and add notes to the shared google slides to summarize key information for their reading strategies.</a:t>
            </a:r>
          </a:p>
          <a:p>
            <a:endParaRPr lang="en-US" dirty="0"/>
          </a:p>
          <a:p>
            <a:r>
              <a:rPr lang="en-US" dirty="0"/>
              <a:t>Groups:</a:t>
            </a:r>
          </a:p>
          <a:p>
            <a:r>
              <a:rPr lang="en-US" dirty="0"/>
              <a:t>Preview Text and Vocabulary</a:t>
            </a:r>
          </a:p>
          <a:p>
            <a:r>
              <a:rPr lang="en-US" dirty="0"/>
              <a:t>Read with a Purpose</a:t>
            </a:r>
          </a:p>
          <a:p>
            <a:r>
              <a:rPr lang="en-US" dirty="0"/>
              <a:t>Annotate</a:t>
            </a:r>
          </a:p>
          <a:p>
            <a:r>
              <a:rPr lang="en-US" dirty="0"/>
              <a:t>Make Connections</a:t>
            </a:r>
          </a:p>
          <a:p>
            <a:r>
              <a:rPr lang="en-US" dirty="0"/>
              <a:t>Summarize</a:t>
            </a:r>
          </a:p>
          <a:p>
            <a:endParaRPr lang="en-US" dirty="0"/>
          </a:p>
          <a:p>
            <a:endParaRPr lang="en-US" dirty="0"/>
          </a:p>
        </p:txBody>
      </p:sp>
      <p:sp>
        <p:nvSpPr>
          <p:cNvPr id="4" name="Slide Number Placeholder 3"/>
          <p:cNvSpPr>
            <a:spLocks noGrp="1"/>
          </p:cNvSpPr>
          <p:nvPr>
            <p:ph type="sldNum" sz="quarter" idx="5"/>
          </p:nvPr>
        </p:nvSpPr>
        <p:spPr/>
        <p:txBody>
          <a:bodyPr/>
          <a:lstStyle/>
          <a:p>
            <a:fld id="{7FB9E83C-932A-FC4D-B45D-50153AD54BC6}" type="slidenum">
              <a:rPr lang="en-US" smtClean="0"/>
              <a:t>8</a:t>
            </a:fld>
            <a:endParaRPr lang="en-US"/>
          </a:p>
        </p:txBody>
      </p:sp>
    </p:spTree>
    <p:extLst>
      <p:ext uri="{BB962C8B-B14F-4D97-AF65-F5344CB8AC3E}">
        <p14:creationId xmlns:p14="http://schemas.microsoft.com/office/powerpoint/2010/main" val="2540180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dirty="0"/>
              <a:t>Preview Text and Vocabulary Strategies</a:t>
            </a:r>
          </a:p>
          <a:p>
            <a:pPr lvl="1"/>
            <a:r>
              <a:rPr lang="en-US" sz="3400" dirty="0"/>
              <a:t>Skim titles, subheadings, charts, graphs, captions</a:t>
            </a:r>
          </a:p>
          <a:p>
            <a:pPr lvl="1"/>
            <a:r>
              <a:rPr lang="en-US" sz="3400" dirty="0"/>
              <a:t>Make predictions about the text</a:t>
            </a:r>
          </a:p>
          <a:p>
            <a:pPr lvl="1"/>
            <a:r>
              <a:rPr lang="en-US" sz="3400" dirty="0"/>
              <a:t>Scan the text for new/confusing vocabulary</a:t>
            </a:r>
          </a:p>
          <a:p>
            <a:pPr lvl="1"/>
            <a:r>
              <a:rPr lang="en-US" sz="3400" dirty="0"/>
              <a:t>Text Purpose and Structure</a:t>
            </a:r>
          </a:p>
          <a:p>
            <a:pPr lvl="2"/>
            <a:r>
              <a:rPr lang="en-US" sz="3200" dirty="0"/>
              <a:t>How do you know the text purpose/author’s goals?</a:t>
            </a:r>
          </a:p>
          <a:p>
            <a:pPr lvl="2"/>
            <a:r>
              <a:rPr lang="en-US" sz="3200" dirty="0"/>
              <a:t>How do text features connect to purpose?</a:t>
            </a:r>
          </a:p>
          <a:p>
            <a:endParaRPr lang="en-US" dirty="0"/>
          </a:p>
        </p:txBody>
      </p:sp>
      <p:sp>
        <p:nvSpPr>
          <p:cNvPr id="4" name="Slide Number Placeholder 3"/>
          <p:cNvSpPr>
            <a:spLocks noGrp="1"/>
          </p:cNvSpPr>
          <p:nvPr>
            <p:ph type="sldNum" sz="quarter" idx="5"/>
          </p:nvPr>
        </p:nvSpPr>
        <p:spPr/>
        <p:txBody>
          <a:bodyPr/>
          <a:lstStyle/>
          <a:p>
            <a:fld id="{7FB9E83C-932A-FC4D-B45D-50153AD54BC6}" type="slidenum">
              <a:rPr lang="en-US" smtClean="0"/>
              <a:t>10</a:t>
            </a:fld>
            <a:endParaRPr lang="en-US"/>
          </a:p>
        </p:txBody>
      </p:sp>
    </p:spTree>
    <p:extLst>
      <p:ext uri="{BB962C8B-B14F-4D97-AF65-F5344CB8AC3E}">
        <p14:creationId xmlns:p14="http://schemas.microsoft.com/office/powerpoint/2010/main" val="1983401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dirty="0"/>
              <a:t>Annotate (See handout)</a:t>
            </a:r>
          </a:p>
          <a:p>
            <a:r>
              <a:rPr lang="en-US" sz="3600" dirty="0"/>
              <a:t>Prereading Questions</a:t>
            </a:r>
          </a:p>
          <a:p>
            <a:pPr lvl="1"/>
            <a:r>
              <a:rPr lang="en-US" sz="3600" i="1" dirty="0"/>
              <a:t>Why am I reading this in the first place? </a:t>
            </a:r>
            <a:r>
              <a:rPr lang="en-US" sz="3600" dirty="0"/>
              <a:t>(Set your purpose!)</a:t>
            </a:r>
          </a:p>
          <a:p>
            <a:pPr lvl="1"/>
            <a:r>
              <a:rPr lang="en-US" sz="3600" i="1" dirty="0"/>
              <a:t>What am I going to do with this reading when I’m done? </a:t>
            </a:r>
            <a:r>
              <a:rPr lang="en-US" sz="3600" dirty="0"/>
              <a:t>(Set your goal!)</a:t>
            </a:r>
          </a:p>
          <a:p>
            <a:r>
              <a:rPr lang="en-US" sz="3600" dirty="0"/>
              <a:t>Unknown Vocabulary</a:t>
            </a:r>
          </a:p>
          <a:p>
            <a:pPr lvl="1"/>
            <a:r>
              <a:rPr lang="en-US" sz="3400" dirty="0"/>
              <a:t>Word parts, parts of speech, context clues</a:t>
            </a:r>
          </a:p>
          <a:p>
            <a:r>
              <a:rPr lang="en-US" sz="3600" dirty="0"/>
              <a:t>Important Ideas</a:t>
            </a:r>
          </a:p>
          <a:p>
            <a:r>
              <a:rPr lang="en-US" sz="3600" dirty="0"/>
              <a:t>Connections</a:t>
            </a:r>
          </a:p>
          <a:p>
            <a:r>
              <a:rPr lang="en-US" sz="3600" dirty="0"/>
              <a:t>Metacognitive Knowledge</a:t>
            </a:r>
          </a:p>
          <a:p>
            <a:r>
              <a:rPr lang="en-US" sz="3600" dirty="0"/>
              <a:t>Post-Reading Summary</a:t>
            </a:r>
          </a:p>
          <a:p>
            <a:endParaRPr lang="en-US" sz="3600" dirty="0"/>
          </a:p>
        </p:txBody>
      </p:sp>
      <p:sp>
        <p:nvSpPr>
          <p:cNvPr id="4" name="Slide Number Placeholder 3"/>
          <p:cNvSpPr>
            <a:spLocks noGrp="1"/>
          </p:cNvSpPr>
          <p:nvPr>
            <p:ph type="sldNum" sz="quarter" idx="5"/>
          </p:nvPr>
        </p:nvSpPr>
        <p:spPr/>
        <p:txBody>
          <a:bodyPr/>
          <a:lstStyle/>
          <a:p>
            <a:fld id="{7FB9E83C-932A-FC4D-B45D-50153AD54BC6}" type="slidenum">
              <a:rPr lang="en-US" smtClean="0"/>
              <a:t>14</a:t>
            </a:fld>
            <a:endParaRPr lang="en-US"/>
          </a:p>
        </p:txBody>
      </p:sp>
    </p:spTree>
    <p:extLst>
      <p:ext uri="{BB962C8B-B14F-4D97-AF65-F5344CB8AC3E}">
        <p14:creationId xmlns:p14="http://schemas.microsoft.com/office/powerpoint/2010/main" val="3059169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Principles of Active Listening</a:t>
            </a:r>
          </a:p>
          <a:p>
            <a:r>
              <a:rPr lang="en-US" sz="1200" b="0" i="0" kern="1200" dirty="0">
                <a:solidFill>
                  <a:schemeClr val="tx1"/>
                </a:solidFill>
                <a:effectLst/>
                <a:latin typeface="+mn-lt"/>
                <a:ea typeface="+mn-ea"/>
                <a:cs typeface="+mn-cs"/>
              </a:rPr>
              <a:t>Focus on what is being said. </a:t>
            </a:r>
          </a:p>
          <a:p>
            <a:r>
              <a:rPr lang="en-US" sz="1200" b="0" i="0" kern="1200" dirty="0">
                <a:solidFill>
                  <a:schemeClr val="tx1"/>
                </a:solidFill>
                <a:effectLst/>
                <a:latin typeface="+mn-lt"/>
                <a:ea typeface="+mn-ea"/>
                <a:cs typeface="+mn-cs"/>
              </a:rPr>
              <a:t>Give the speaker your undivided attention. </a:t>
            </a:r>
          </a:p>
          <a:p>
            <a:r>
              <a:rPr lang="en-US" sz="1200" b="0" i="0" kern="1200" dirty="0">
                <a:solidFill>
                  <a:schemeClr val="tx1"/>
                </a:solidFill>
                <a:effectLst/>
                <a:latin typeface="+mn-lt"/>
                <a:ea typeface="+mn-ea"/>
                <a:cs typeface="+mn-cs"/>
              </a:rPr>
              <a:t>Don’t prejudge. </a:t>
            </a:r>
          </a:p>
          <a:p>
            <a:r>
              <a:rPr lang="en-US" sz="1200" b="0" i="0" kern="1200" dirty="0">
                <a:solidFill>
                  <a:schemeClr val="tx1"/>
                </a:solidFill>
                <a:effectLst/>
                <a:latin typeface="+mn-lt"/>
                <a:ea typeface="+mn-ea"/>
                <a:cs typeface="+mn-cs"/>
              </a:rPr>
              <a:t>Repeat what you just heard. </a:t>
            </a:r>
          </a:p>
          <a:p>
            <a:r>
              <a:rPr lang="en-US" sz="1200" b="0" i="0" kern="1200" dirty="0">
                <a:solidFill>
                  <a:schemeClr val="tx1"/>
                </a:solidFill>
                <a:effectLst/>
                <a:latin typeface="+mn-lt"/>
                <a:ea typeface="+mn-ea"/>
                <a:cs typeface="+mn-cs"/>
              </a:rPr>
              <a:t>Ask speaker to expand or clarify. </a:t>
            </a:r>
          </a:p>
          <a:p>
            <a:r>
              <a:rPr lang="en-US" sz="1200" b="0" i="0" kern="1200" dirty="0">
                <a:solidFill>
                  <a:schemeClr val="tx1"/>
                </a:solidFill>
                <a:effectLst/>
                <a:latin typeface="+mn-lt"/>
                <a:ea typeface="+mn-ea"/>
                <a:cs typeface="+mn-cs"/>
              </a:rPr>
              <a:t>Look for nonverbal signals: facial expressions, body positioning, arm gestures, and tone of voice. </a:t>
            </a:r>
          </a:p>
          <a:p>
            <a:r>
              <a:rPr lang="en-US" sz="1200" b="0" i="0" kern="1200" dirty="0">
                <a:solidFill>
                  <a:schemeClr val="tx1"/>
                </a:solidFill>
                <a:effectLst/>
                <a:latin typeface="+mn-lt"/>
                <a:ea typeface="+mn-ea"/>
                <a:cs typeface="+mn-cs"/>
              </a:rPr>
              <a:t>Listen for requests. A speaker will often hide a request as a statement of a problem. If a friend says, “I hate math!” this may mean, “Can you help me figure out a solution to this problem?”</a:t>
            </a:r>
          </a:p>
          <a:p>
            <a:r>
              <a:rPr lang="en-US" sz="1200" b="1" i="0" kern="1200" dirty="0">
                <a:solidFill>
                  <a:schemeClr val="tx1"/>
                </a:solidFill>
                <a:effectLst/>
                <a:latin typeface="+mn-lt"/>
                <a:ea typeface="+mn-ea"/>
                <a:cs typeface="+mn-cs"/>
              </a:rPr>
              <a:t>Importance of Body Language</a:t>
            </a:r>
          </a:p>
          <a:p>
            <a:r>
              <a:rPr lang="en-US" sz="1200" b="0" i="0" kern="1200" dirty="0">
                <a:solidFill>
                  <a:schemeClr val="tx1"/>
                </a:solidFill>
                <a:effectLst/>
                <a:latin typeface="+mn-lt"/>
                <a:ea typeface="+mn-ea"/>
                <a:cs typeface="+mn-cs"/>
              </a:rPr>
              <a:t>What body language demonstrates your listening?</a:t>
            </a:r>
          </a:p>
          <a:p>
            <a:endParaRPr lang="en-US" dirty="0"/>
          </a:p>
        </p:txBody>
      </p:sp>
      <p:sp>
        <p:nvSpPr>
          <p:cNvPr id="4" name="Slide Number Placeholder 3"/>
          <p:cNvSpPr>
            <a:spLocks noGrp="1"/>
          </p:cNvSpPr>
          <p:nvPr>
            <p:ph type="sldNum" sz="quarter" idx="5"/>
          </p:nvPr>
        </p:nvSpPr>
        <p:spPr/>
        <p:txBody>
          <a:bodyPr/>
          <a:lstStyle/>
          <a:p>
            <a:fld id="{7FB9E83C-932A-FC4D-B45D-50153AD54BC6}" type="slidenum">
              <a:rPr lang="en-US" smtClean="0"/>
              <a:t>21</a:t>
            </a:fld>
            <a:endParaRPr lang="en-US"/>
          </a:p>
        </p:txBody>
      </p:sp>
    </p:spTree>
    <p:extLst>
      <p:ext uri="{BB962C8B-B14F-4D97-AF65-F5344CB8AC3E}">
        <p14:creationId xmlns:p14="http://schemas.microsoft.com/office/powerpoint/2010/main" val="3970906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connections can you make between active reading and active listening skills?</a:t>
            </a:r>
          </a:p>
          <a:p>
            <a:r>
              <a:rPr lang="en-US" b="1" dirty="0"/>
              <a:t>(from UMN Active Reading Strategies)</a:t>
            </a:r>
          </a:p>
          <a:p>
            <a:r>
              <a:rPr lang="en-US" b="1" dirty="0"/>
              <a:t>Get your mind in the right space.</a:t>
            </a:r>
            <a:r>
              <a:rPr lang="en-US" dirty="0"/>
              <a:t> Prepare yourself mentally to receive the information the speaker is presenting by following the previous prep </a:t>
            </a:r>
            <a:r>
              <a:rPr lang="en-US" dirty="0" err="1"/>
              <a:t>froquestions</a:t>
            </a:r>
            <a:r>
              <a:rPr lang="en-US" dirty="0"/>
              <a:t> and by doing your assignments (instructors build upon work presented earlier).</a:t>
            </a:r>
          </a:p>
          <a:p>
            <a:r>
              <a:rPr lang="en-US" b="1" dirty="0"/>
              <a:t>Get yourself in the right space.</a:t>
            </a:r>
            <a:r>
              <a:rPr lang="en-US" dirty="0"/>
              <a:t> Sit toward the </a:t>
            </a:r>
            <a:r>
              <a:rPr lang="en-US" dirty="0" err="1"/>
              <a:t>nt</a:t>
            </a:r>
            <a:r>
              <a:rPr lang="en-US" dirty="0"/>
              <a:t> of the room where you can make eye contact with the instructor easily. Most instructors read the body language of the students in the front rows to gauge how they are doing and if they are losing the class. Instructors also believe students who sit near the front of the room take their subject more seriously and are more willing to give them help when needed or to give them the benefit of the doubt when making a judgment call while assigning grades.</a:t>
            </a:r>
          </a:p>
          <a:p>
            <a:r>
              <a:rPr lang="en-US" b="1" dirty="0"/>
              <a:t>Focus on what is being said.</a:t>
            </a:r>
            <a:r>
              <a:rPr lang="en-US" dirty="0"/>
              <a:t> Eliminate distractions. Turn your cell phone off and pack it away in your backpack. If you are using your laptop for notes, close all applications except the one that you use to take notes. Clear your mind and keep quiet. Listen for new ideas. Think like an investigative reporter: you don’t just want to accept what is being said passively—you want to question the material and be convinced that it makes sense.</a:t>
            </a:r>
          </a:p>
          <a:p>
            <a:r>
              <a:rPr lang="en-US" b="1" dirty="0"/>
              <a:t>Look for signals.</a:t>
            </a:r>
            <a:r>
              <a:rPr lang="en-US" dirty="0"/>
              <a:t> Each instructor has a different way of telling you what is important. Some will repeat or paraphrase an idea; others will raise (or lower) their voices; still others will write related words on the board. Learn what signals your instructors tend to use and be on the lookout for them. When they use that tactic, the idea they are presenting needs to go in your notes and in your mind—and don’t be surprised if it appears on a test or quiz!</a:t>
            </a:r>
          </a:p>
          <a:p>
            <a:r>
              <a:rPr lang="en-US" b="1" dirty="0"/>
              <a:t>Listen for what is not being said.</a:t>
            </a:r>
            <a:r>
              <a:rPr lang="en-US" dirty="0"/>
              <a:t> If an instructor doesn’t cover a subject, or covers it only minimally, this signals that that material is not as important as other ideas covered in greater length.</a:t>
            </a:r>
          </a:p>
          <a:p>
            <a:r>
              <a:rPr lang="en-US" b="1" dirty="0"/>
              <a:t>Sort the information.</a:t>
            </a:r>
            <a:r>
              <a:rPr lang="en-US" dirty="0"/>
              <a:t> Decide what is important and what is not, what is clear and what is confusing, and what is new material and what is review. This mental organizing will help you remember the information, take better notes, and ask better questions.</a:t>
            </a:r>
          </a:p>
          <a:p>
            <a:r>
              <a:rPr lang="en-US" b="1" dirty="0"/>
              <a:t>Take notes.</a:t>
            </a:r>
            <a:r>
              <a:rPr lang="en-US" dirty="0"/>
              <a:t> We cover taking notes in much greater detail later in this chapter, but for now think about how taking notes can help recall what your instructor said and how notes can help you organize your thoughts for asking questions.</a:t>
            </a:r>
          </a:p>
          <a:p>
            <a:r>
              <a:rPr lang="en-US" b="1" dirty="0"/>
              <a:t>Ask questions.</a:t>
            </a:r>
            <a:r>
              <a:rPr lang="en-US" dirty="0"/>
              <a:t> Asking questions is one of the most important things you can do in class. Most obviously it allows you to clear up any doubts you may have about the material, but it also helps you take ownership of (and therefore remember) the material. Good questions often help instructors expand upon their ideas and make the material more relevant to students. Thinking through the material critically in order to prepare your questions helps you organize your new knowledge and sort it into mental categories that will help you remember it.</a:t>
            </a:r>
          </a:p>
          <a:p>
            <a:endParaRPr lang="en-US" dirty="0"/>
          </a:p>
          <a:p>
            <a:endParaRPr lang="en-US" dirty="0"/>
          </a:p>
        </p:txBody>
      </p:sp>
      <p:sp>
        <p:nvSpPr>
          <p:cNvPr id="4" name="Slide Number Placeholder 3"/>
          <p:cNvSpPr>
            <a:spLocks noGrp="1"/>
          </p:cNvSpPr>
          <p:nvPr>
            <p:ph type="sldNum" sz="quarter" idx="5"/>
          </p:nvPr>
        </p:nvSpPr>
        <p:spPr/>
        <p:txBody>
          <a:bodyPr/>
          <a:lstStyle/>
          <a:p>
            <a:fld id="{7FB9E83C-932A-FC4D-B45D-50153AD54BC6}" type="slidenum">
              <a:rPr lang="en-US" smtClean="0"/>
              <a:t>22</a:t>
            </a:fld>
            <a:endParaRPr lang="en-US"/>
          </a:p>
        </p:txBody>
      </p:sp>
    </p:spTree>
    <p:extLst>
      <p:ext uri="{BB962C8B-B14F-4D97-AF65-F5344CB8AC3E}">
        <p14:creationId xmlns:p14="http://schemas.microsoft.com/office/powerpoint/2010/main" val="2187466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lecture was recorded for ENG1310 and US1100</a:t>
            </a:r>
          </a:p>
          <a:p>
            <a:endParaRPr lang="en-US" dirty="0"/>
          </a:p>
          <a:p>
            <a:r>
              <a:rPr lang="en-US" dirty="0"/>
              <a:t>We will watch the first 15-20 minutes of the lecture, practicing applying active listening strategies</a:t>
            </a:r>
          </a:p>
        </p:txBody>
      </p:sp>
      <p:sp>
        <p:nvSpPr>
          <p:cNvPr id="4" name="Slide Number Placeholder 3"/>
          <p:cNvSpPr>
            <a:spLocks noGrp="1"/>
          </p:cNvSpPr>
          <p:nvPr>
            <p:ph type="sldNum" sz="quarter" idx="5"/>
          </p:nvPr>
        </p:nvSpPr>
        <p:spPr/>
        <p:txBody>
          <a:bodyPr/>
          <a:lstStyle/>
          <a:p>
            <a:fld id="{7FB9E83C-932A-FC4D-B45D-50153AD54BC6}" type="slidenum">
              <a:rPr lang="en-US" smtClean="0"/>
              <a:t>23</a:t>
            </a:fld>
            <a:endParaRPr lang="en-US"/>
          </a:p>
        </p:txBody>
      </p:sp>
    </p:spTree>
    <p:extLst>
      <p:ext uri="{BB962C8B-B14F-4D97-AF65-F5344CB8AC3E}">
        <p14:creationId xmlns:p14="http://schemas.microsoft.com/office/powerpoint/2010/main" val="3368676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title, what is your purpose for listening?</a:t>
            </a:r>
          </a:p>
          <a:p>
            <a:r>
              <a:rPr lang="en-US" dirty="0"/>
              <a:t>Based on the Agenda, what key words/ideas are you listening for?</a:t>
            </a:r>
          </a:p>
          <a:p>
            <a:r>
              <a:rPr lang="en-US" dirty="0"/>
              <a:t>What unknown vocabulary do you anticipate?</a:t>
            </a:r>
          </a:p>
          <a:p>
            <a:endParaRPr lang="en-US" dirty="0"/>
          </a:p>
          <a:p>
            <a:r>
              <a:rPr lang="en-US" dirty="0"/>
              <a:t>We will watch the first 10 minutes of the lecture, practicing applying active listening strategies</a:t>
            </a:r>
          </a:p>
        </p:txBody>
      </p:sp>
      <p:sp>
        <p:nvSpPr>
          <p:cNvPr id="4" name="Slide Number Placeholder 3"/>
          <p:cNvSpPr>
            <a:spLocks noGrp="1"/>
          </p:cNvSpPr>
          <p:nvPr>
            <p:ph type="sldNum" sz="quarter" idx="5"/>
          </p:nvPr>
        </p:nvSpPr>
        <p:spPr/>
        <p:txBody>
          <a:bodyPr/>
          <a:lstStyle/>
          <a:p>
            <a:fld id="{7FB9E83C-932A-FC4D-B45D-50153AD54BC6}" type="slidenum">
              <a:rPr lang="en-US" smtClean="0"/>
              <a:t>24</a:t>
            </a:fld>
            <a:endParaRPr lang="en-US"/>
          </a:p>
        </p:txBody>
      </p:sp>
    </p:spTree>
    <p:extLst>
      <p:ext uri="{BB962C8B-B14F-4D97-AF65-F5344CB8AC3E}">
        <p14:creationId xmlns:p14="http://schemas.microsoft.com/office/powerpoint/2010/main" val="3451615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key terms are we trying to define?</a:t>
            </a:r>
          </a:p>
          <a:p>
            <a:r>
              <a:rPr lang="en-US" dirty="0"/>
              <a:t>VARK Definition [0:57]</a:t>
            </a:r>
          </a:p>
          <a:p>
            <a:r>
              <a:rPr lang="en-US" dirty="0"/>
              <a:t>**What is the main idea or problem that the professor is trying to address?</a:t>
            </a:r>
          </a:p>
          <a:p>
            <a:r>
              <a:rPr lang="en-US" dirty="0"/>
              <a:t>Reality of Learning Styles [2:27]</a:t>
            </a:r>
          </a:p>
          <a:p>
            <a:r>
              <a:rPr lang="en-US" dirty="0"/>
              <a:t>**The professor says she has two studies to share, what should we be annotating from the discussion of these studies?</a:t>
            </a:r>
          </a:p>
          <a:p>
            <a:r>
              <a:rPr lang="en-US" dirty="0"/>
              <a:t>(study names and main findings)</a:t>
            </a:r>
          </a:p>
          <a:p>
            <a:r>
              <a:rPr lang="en-US" dirty="0"/>
              <a:t>@5min mark **What language does the professor use to show that a transition is coming up?</a:t>
            </a:r>
          </a:p>
          <a:p>
            <a:r>
              <a:rPr lang="en-US" dirty="0"/>
              <a:t>Problems of Learning Style Lens [5:07]</a:t>
            </a:r>
          </a:p>
          <a:p>
            <a:r>
              <a:rPr lang="en-US" dirty="0"/>
              <a:t>**What subpoints does the professor identify and how does she signal transitions between subpoints, between subpoint and example?</a:t>
            </a:r>
          </a:p>
          <a:p>
            <a:endParaRPr lang="en-US" dirty="0"/>
          </a:p>
        </p:txBody>
      </p:sp>
      <p:sp>
        <p:nvSpPr>
          <p:cNvPr id="4" name="Slide Number Placeholder 3"/>
          <p:cNvSpPr>
            <a:spLocks noGrp="1"/>
          </p:cNvSpPr>
          <p:nvPr>
            <p:ph type="sldNum" sz="quarter" idx="5"/>
          </p:nvPr>
        </p:nvSpPr>
        <p:spPr/>
        <p:txBody>
          <a:bodyPr/>
          <a:lstStyle/>
          <a:p>
            <a:fld id="{7FB9E83C-932A-FC4D-B45D-50153AD54BC6}" type="slidenum">
              <a:rPr lang="en-US" smtClean="0"/>
              <a:t>25</a:t>
            </a:fld>
            <a:endParaRPr lang="en-US"/>
          </a:p>
        </p:txBody>
      </p:sp>
    </p:spTree>
    <p:extLst>
      <p:ext uri="{BB962C8B-B14F-4D97-AF65-F5344CB8AC3E}">
        <p14:creationId xmlns:p14="http://schemas.microsoft.com/office/powerpoint/2010/main" val="4234692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EB520E-8FBA-CA4F-B086-9F6B73E2E12D}" type="datetimeFigureOut">
              <a:rPr lang="en-US" smtClean="0"/>
              <a:t>12/23/20</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E8E920C-D266-2647-A6AB-C47033D37C9B}" type="slidenum">
              <a:rPr lang="en-US" smtClean="0"/>
              <a:t>‹#›</a:t>
            </a:fld>
            <a:endParaRPr lang="en-US"/>
          </a:p>
        </p:txBody>
      </p:sp>
    </p:spTree>
    <p:extLst>
      <p:ext uri="{BB962C8B-B14F-4D97-AF65-F5344CB8AC3E}">
        <p14:creationId xmlns:p14="http://schemas.microsoft.com/office/powerpoint/2010/main" val="23013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EB520E-8FBA-CA4F-B086-9F6B73E2E12D}" type="datetimeFigureOut">
              <a:rPr lang="en-US" smtClean="0"/>
              <a:t>12/23/20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E8E920C-D266-2647-A6AB-C47033D37C9B}" type="slidenum">
              <a:rPr lang="en-US" smtClean="0"/>
              <a:t>‹#›</a:t>
            </a:fld>
            <a:endParaRPr lang="en-US"/>
          </a:p>
        </p:txBody>
      </p:sp>
    </p:spTree>
    <p:extLst>
      <p:ext uri="{BB962C8B-B14F-4D97-AF65-F5344CB8AC3E}">
        <p14:creationId xmlns:p14="http://schemas.microsoft.com/office/powerpoint/2010/main" val="2615685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EB520E-8FBA-CA4F-B086-9F6B73E2E12D}" type="datetimeFigureOut">
              <a:rPr lang="en-US" smtClean="0"/>
              <a:t>12/23/20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E8E920C-D266-2647-A6AB-C47033D37C9B}"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25915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FEB520E-8FBA-CA4F-B086-9F6B73E2E12D}" type="datetimeFigureOut">
              <a:rPr lang="en-US" smtClean="0"/>
              <a:t>12/23/20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E8E920C-D266-2647-A6AB-C47033D37C9B}" type="slidenum">
              <a:rPr lang="en-US" smtClean="0"/>
              <a:t>‹#›</a:t>
            </a:fld>
            <a:endParaRPr lang="en-US"/>
          </a:p>
        </p:txBody>
      </p:sp>
    </p:spTree>
    <p:extLst>
      <p:ext uri="{BB962C8B-B14F-4D97-AF65-F5344CB8AC3E}">
        <p14:creationId xmlns:p14="http://schemas.microsoft.com/office/powerpoint/2010/main" val="1784655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FEB520E-8FBA-CA4F-B086-9F6B73E2E12D}" type="datetimeFigureOut">
              <a:rPr lang="en-US" smtClean="0"/>
              <a:t>12/23/20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E8E920C-D266-2647-A6AB-C47033D37C9B}"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56334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FEB520E-8FBA-CA4F-B086-9F6B73E2E12D}" type="datetimeFigureOut">
              <a:rPr lang="en-US" smtClean="0"/>
              <a:t>12/23/20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E8E920C-D266-2647-A6AB-C47033D37C9B}" type="slidenum">
              <a:rPr lang="en-US" smtClean="0"/>
              <a:t>‹#›</a:t>
            </a:fld>
            <a:endParaRPr lang="en-US"/>
          </a:p>
        </p:txBody>
      </p:sp>
    </p:spTree>
    <p:extLst>
      <p:ext uri="{BB962C8B-B14F-4D97-AF65-F5344CB8AC3E}">
        <p14:creationId xmlns:p14="http://schemas.microsoft.com/office/powerpoint/2010/main" val="889335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EB520E-8FBA-CA4F-B086-9F6B73E2E12D}" type="datetimeFigureOut">
              <a:rPr lang="en-US" smtClean="0"/>
              <a:t>12/23/20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E8E920C-D266-2647-A6AB-C47033D37C9B}" type="slidenum">
              <a:rPr lang="en-US" smtClean="0"/>
              <a:t>‹#›</a:t>
            </a:fld>
            <a:endParaRPr lang="en-US"/>
          </a:p>
        </p:txBody>
      </p:sp>
    </p:spTree>
    <p:extLst>
      <p:ext uri="{BB962C8B-B14F-4D97-AF65-F5344CB8AC3E}">
        <p14:creationId xmlns:p14="http://schemas.microsoft.com/office/powerpoint/2010/main" val="897174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EB520E-8FBA-CA4F-B086-9F6B73E2E12D}" type="datetimeFigureOut">
              <a:rPr lang="en-US" smtClean="0"/>
              <a:t>12/23/20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E8E920C-D266-2647-A6AB-C47033D37C9B}" type="slidenum">
              <a:rPr lang="en-US" smtClean="0"/>
              <a:t>‹#›</a:t>
            </a:fld>
            <a:endParaRPr lang="en-US"/>
          </a:p>
        </p:txBody>
      </p:sp>
    </p:spTree>
    <p:extLst>
      <p:ext uri="{BB962C8B-B14F-4D97-AF65-F5344CB8AC3E}">
        <p14:creationId xmlns:p14="http://schemas.microsoft.com/office/powerpoint/2010/main" val="698680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EB520E-8FBA-CA4F-B086-9F6B73E2E12D}" type="datetimeFigureOut">
              <a:rPr lang="en-US" smtClean="0"/>
              <a:t>12/23/20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E8E920C-D266-2647-A6AB-C47033D37C9B}" type="slidenum">
              <a:rPr lang="en-US" smtClean="0"/>
              <a:t>‹#›</a:t>
            </a:fld>
            <a:endParaRPr lang="en-US"/>
          </a:p>
        </p:txBody>
      </p:sp>
    </p:spTree>
    <p:extLst>
      <p:ext uri="{BB962C8B-B14F-4D97-AF65-F5344CB8AC3E}">
        <p14:creationId xmlns:p14="http://schemas.microsoft.com/office/powerpoint/2010/main" val="820181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EB520E-8FBA-CA4F-B086-9F6B73E2E12D}" type="datetimeFigureOut">
              <a:rPr lang="en-US" smtClean="0"/>
              <a:t>12/23/20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E8E920C-D266-2647-A6AB-C47033D37C9B}" type="slidenum">
              <a:rPr lang="en-US" smtClean="0"/>
              <a:t>‹#›</a:t>
            </a:fld>
            <a:endParaRPr lang="en-US"/>
          </a:p>
        </p:txBody>
      </p:sp>
    </p:spTree>
    <p:extLst>
      <p:ext uri="{BB962C8B-B14F-4D97-AF65-F5344CB8AC3E}">
        <p14:creationId xmlns:p14="http://schemas.microsoft.com/office/powerpoint/2010/main" val="740667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EB520E-8FBA-CA4F-B086-9F6B73E2E12D}" type="datetimeFigureOut">
              <a:rPr lang="en-US" smtClean="0"/>
              <a:t>12/23/20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E8E920C-D266-2647-A6AB-C47033D37C9B}" type="slidenum">
              <a:rPr lang="en-US" smtClean="0"/>
              <a:t>‹#›</a:t>
            </a:fld>
            <a:endParaRPr lang="en-US"/>
          </a:p>
        </p:txBody>
      </p:sp>
    </p:spTree>
    <p:extLst>
      <p:ext uri="{BB962C8B-B14F-4D97-AF65-F5344CB8AC3E}">
        <p14:creationId xmlns:p14="http://schemas.microsoft.com/office/powerpoint/2010/main" val="624716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EB520E-8FBA-CA4F-B086-9F6B73E2E12D}" type="datetimeFigureOut">
              <a:rPr lang="en-US" smtClean="0"/>
              <a:t>12/23/20</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E8E920C-D266-2647-A6AB-C47033D37C9B}" type="slidenum">
              <a:rPr lang="en-US" smtClean="0"/>
              <a:t>‹#›</a:t>
            </a:fld>
            <a:endParaRPr lang="en-US"/>
          </a:p>
        </p:txBody>
      </p:sp>
    </p:spTree>
    <p:extLst>
      <p:ext uri="{BB962C8B-B14F-4D97-AF65-F5344CB8AC3E}">
        <p14:creationId xmlns:p14="http://schemas.microsoft.com/office/powerpoint/2010/main" val="2518482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EB520E-8FBA-CA4F-B086-9F6B73E2E12D}" type="datetimeFigureOut">
              <a:rPr lang="en-US" smtClean="0"/>
              <a:t>12/23/20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E8E920C-D266-2647-A6AB-C47033D37C9B}" type="slidenum">
              <a:rPr lang="en-US" smtClean="0"/>
              <a:t>‹#›</a:t>
            </a:fld>
            <a:endParaRPr lang="en-US"/>
          </a:p>
        </p:txBody>
      </p:sp>
    </p:spTree>
    <p:extLst>
      <p:ext uri="{BB962C8B-B14F-4D97-AF65-F5344CB8AC3E}">
        <p14:creationId xmlns:p14="http://schemas.microsoft.com/office/powerpoint/2010/main" val="1212643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EB520E-8FBA-CA4F-B086-9F6B73E2E12D}" type="datetimeFigureOut">
              <a:rPr lang="en-US" smtClean="0"/>
              <a:t>12/23/20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E8E920C-D266-2647-A6AB-C47033D37C9B}" type="slidenum">
              <a:rPr lang="en-US" smtClean="0"/>
              <a:t>‹#›</a:t>
            </a:fld>
            <a:endParaRPr lang="en-US"/>
          </a:p>
        </p:txBody>
      </p:sp>
    </p:spTree>
    <p:extLst>
      <p:ext uri="{BB962C8B-B14F-4D97-AF65-F5344CB8AC3E}">
        <p14:creationId xmlns:p14="http://schemas.microsoft.com/office/powerpoint/2010/main" val="2171944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EB520E-8FBA-CA4F-B086-9F6B73E2E12D}" type="datetimeFigureOut">
              <a:rPr lang="en-US" smtClean="0"/>
              <a:t>12/23/20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E8E920C-D266-2647-A6AB-C47033D37C9B}" type="slidenum">
              <a:rPr lang="en-US" smtClean="0"/>
              <a:t>‹#›</a:t>
            </a:fld>
            <a:endParaRPr lang="en-US"/>
          </a:p>
        </p:txBody>
      </p:sp>
    </p:spTree>
    <p:extLst>
      <p:ext uri="{BB962C8B-B14F-4D97-AF65-F5344CB8AC3E}">
        <p14:creationId xmlns:p14="http://schemas.microsoft.com/office/powerpoint/2010/main" val="3021772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EB520E-8FBA-CA4F-B086-9F6B73E2E12D}" type="datetimeFigureOut">
              <a:rPr lang="en-US" smtClean="0"/>
              <a:t>12/23/20</a:t>
            </a:fld>
            <a:endParaRPr lang="en-US"/>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E8E920C-D266-2647-A6AB-C47033D37C9B}" type="slidenum">
              <a:rPr lang="en-US" smtClean="0"/>
              <a:t>‹#›</a:t>
            </a:fld>
            <a:endParaRPr lang="en-US"/>
          </a:p>
        </p:txBody>
      </p:sp>
    </p:spTree>
    <p:extLst>
      <p:ext uri="{BB962C8B-B14F-4D97-AF65-F5344CB8AC3E}">
        <p14:creationId xmlns:p14="http://schemas.microsoft.com/office/powerpoint/2010/main" val="2370020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FEB520E-8FBA-CA4F-B086-9F6B73E2E12D}" type="datetimeFigureOut">
              <a:rPr lang="en-US" smtClean="0"/>
              <a:t>12/23/20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E8E920C-D266-2647-A6AB-C47033D37C9B}" type="slidenum">
              <a:rPr lang="en-US" smtClean="0"/>
              <a:t>‹#›</a:t>
            </a:fld>
            <a:endParaRPr lang="en-US"/>
          </a:p>
        </p:txBody>
      </p:sp>
    </p:spTree>
    <p:extLst>
      <p:ext uri="{BB962C8B-B14F-4D97-AF65-F5344CB8AC3E}">
        <p14:creationId xmlns:p14="http://schemas.microsoft.com/office/powerpoint/2010/main" val="316224315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docs.google.com/presentation/d/1dPP_81BqpvwB5iFyGrddUa9vj-JD0BdtgTRH81WsfnM/edit?usp=sharin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open.lib.umn.edu/collegesuccess/chapter/4-3-are-you-really-listeni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rive.google.com/file/d/14uSOC2Y-vJbSN5P9dSSx9ubFVCb6BMXa/view"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hyperlink" Target="https://docs.google.com/presentation/d/1dPP_81BqpvwB5iFyGrddUa9vj-JD0BdtgTRH81WsfnM/edit?usp=shari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docs.google.com/presentation/d/1dPP_81BqpvwB5iFyGrddUa9vj-JD0BdtgTRH81WsfnM/edit?usp=shari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docs.google.com/presentation/d/1dPP_81BqpvwB5iFyGrddUa9vj-JD0BdtgTRH81WsfnM/edit?usp=sharin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CA865-D212-C14D-B182-F99CC64C6F73}"/>
              </a:ext>
            </a:extLst>
          </p:cNvPr>
          <p:cNvSpPr>
            <a:spLocks noGrp="1"/>
          </p:cNvSpPr>
          <p:nvPr>
            <p:ph type="ctrTitle"/>
          </p:nvPr>
        </p:nvSpPr>
        <p:spPr>
          <a:xfrm>
            <a:off x="4965430" y="629268"/>
            <a:ext cx="6586491" cy="1286160"/>
          </a:xfrm>
        </p:spPr>
        <p:txBody>
          <a:bodyPr vert="horz" lIns="91440" tIns="45720" rIns="91440" bIns="45720" rtlCol="0" anchor="b">
            <a:normAutofit fontScale="90000"/>
          </a:bodyPr>
          <a:lstStyle/>
          <a:p>
            <a:pPr algn="l"/>
            <a:r>
              <a:rPr lang="en-US" sz="4000" dirty="0"/>
              <a:t>Reflecting and Moving Forward</a:t>
            </a:r>
          </a:p>
        </p:txBody>
      </p:sp>
      <p:sp>
        <p:nvSpPr>
          <p:cNvPr id="3" name="Subtitle 2">
            <a:extLst>
              <a:ext uri="{FF2B5EF4-FFF2-40B4-BE49-F238E27FC236}">
                <a16:creationId xmlns:a16="http://schemas.microsoft.com/office/drawing/2014/main" id="{774CDA9E-8C0F-DE4E-B9AE-7E838EB72BEB}"/>
              </a:ext>
            </a:extLst>
          </p:cNvPr>
          <p:cNvSpPr>
            <a:spLocks noGrp="1"/>
          </p:cNvSpPr>
          <p:nvPr>
            <p:ph type="subTitle" idx="1"/>
          </p:nvPr>
        </p:nvSpPr>
        <p:spPr>
          <a:xfrm>
            <a:off x="4965431" y="2197773"/>
            <a:ext cx="6993958" cy="4379483"/>
          </a:xfrm>
        </p:spPr>
        <p:txBody>
          <a:bodyPr vert="horz" lIns="91440" tIns="45720" rIns="91440" bIns="45720" rtlCol="0">
            <a:normAutofit/>
          </a:bodyPr>
          <a:lstStyle/>
          <a:p>
            <a:pPr algn="l"/>
            <a:r>
              <a:rPr lang="en-US" dirty="0">
                <a:solidFill>
                  <a:srgbClr val="0070C0"/>
                </a:solidFill>
              </a:rPr>
              <a:t>Reminders: </a:t>
            </a:r>
          </a:p>
          <a:p>
            <a:pPr indent="-228600" algn="l">
              <a:buFont typeface="Arial" panose="020B0604020202020204" pitchFamily="34" charset="0"/>
              <a:buChar char="•"/>
            </a:pPr>
            <a:r>
              <a:rPr lang="en-US" dirty="0"/>
              <a:t>Cameras on!</a:t>
            </a:r>
          </a:p>
          <a:p>
            <a:pPr marL="228600" indent="-228600" algn="l">
              <a:buFont typeface="Arial" panose="020B0604020202020204" pitchFamily="34" charset="0"/>
              <a:buChar char="•"/>
            </a:pPr>
            <a:r>
              <a:rPr lang="en-US" b="1" dirty="0">
                <a:solidFill>
                  <a:srgbClr val="FF0000"/>
                </a:solidFill>
              </a:rPr>
              <a:t>For today: </a:t>
            </a:r>
          </a:p>
          <a:p>
            <a:pPr marL="685800" lvl="1" indent="-228600" algn="l">
              <a:buFont typeface="Arial" panose="020B0604020202020204" pitchFamily="34" charset="0"/>
              <a:buChar char="•"/>
            </a:pPr>
            <a:r>
              <a:rPr lang="en-US" b="1" dirty="0">
                <a:solidFill>
                  <a:srgbClr val="FF0000"/>
                </a:solidFill>
              </a:rPr>
              <a:t>MARSI pretest—have this accessible for class today</a:t>
            </a:r>
          </a:p>
          <a:p>
            <a:pPr marL="685800" lvl="1" indent="-228600" algn="l">
              <a:buFont typeface="Arial" panose="020B0604020202020204" pitchFamily="34" charset="0"/>
              <a:buChar char="•"/>
            </a:pPr>
            <a:r>
              <a:rPr lang="en-US" dirty="0">
                <a:solidFill>
                  <a:schemeClr val="tx1"/>
                </a:solidFill>
              </a:rPr>
              <a:t>Join </a:t>
            </a:r>
            <a:r>
              <a:rPr lang="en-US" dirty="0">
                <a:solidFill>
                  <a:schemeClr val="tx1"/>
                </a:solidFill>
                <a:hlinkClick r:id="rId2"/>
              </a:rPr>
              <a:t>the Google Slides Active Reading Presentation</a:t>
            </a:r>
            <a:endParaRPr lang="en-US" dirty="0">
              <a:solidFill>
                <a:schemeClr val="tx1"/>
              </a:solidFill>
            </a:endParaRPr>
          </a:p>
          <a:p>
            <a:pPr marL="685800" lvl="1" indent="-228600" algn="l">
              <a:buFont typeface="Arial" panose="020B0604020202020204" pitchFamily="34" charset="0"/>
              <a:buChar char="•"/>
            </a:pPr>
            <a:r>
              <a:rPr lang="en-US" dirty="0"/>
              <a:t>5-T Chart of Text Previewing</a:t>
            </a:r>
          </a:p>
          <a:p>
            <a:pPr marL="228600" indent="-228600" algn="l">
              <a:buFont typeface="Arial" panose="020B0604020202020204" pitchFamily="34" charset="0"/>
              <a:buChar char="•"/>
            </a:pPr>
            <a:r>
              <a:rPr lang="en-US" b="1" dirty="0">
                <a:solidFill>
                  <a:srgbClr val="FFC000"/>
                </a:solidFill>
              </a:rPr>
              <a:t>Due next class: </a:t>
            </a:r>
            <a:endParaRPr lang="en-US" b="1" dirty="0">
              <a:solidFill>
                <a:srgbClr val="FF0000"/>
              </a:solidFill>
            </a:endParaRPr>
          </a:p>
          <a:p>
            <a:pPr marL="685800" lvl="1" indent="-228600" algn="l">
              <a:buFont typeface="Arial" panose="020B0604020202020204" pitchFamily="34" charset="0"/>
              <a:buChar char="•"/>
            </a:pPr>
            <a:r>
              <a:rPr lang="en-US" dirty="0"/>
              <a:t>Complete Discussion Board Post 3 in Canvas</a:t>
            </a:r>
          </a:p>
          <a:p>
            <a:pPr marL="685800" lvl="1" indent="-228600" algn="l">
              <a:buFont typeface="Arial" panose="020B0604020202020204" pitchFamily="34" charset="0"/>
              <a:buChar char="•"/>
            </a:pPr>
            <a:r>
              <a:rPr lang="en-US" dirty="0"/>
              <a:t>Read and annotate, Issa Rae, p. 77-86, in American Like Me </a:t>
            </a:r>
          </a:p>
          <a:p>
            <a:r>
              <a:rPr lang="en-US" b="1" dirty="0"/>
              <a:t>IMPORTANT: </a:t>
            </a:r>
          </a:p>
          <a:p>
            <a:pPr marL="228600" indent="-228600" algn="l">
              <a:buFont typeface="Arial" panose="020B0604020202020204" pitchFamily="34" charset="0"/>
              <a:buChar char="•"/>
            </a:pPr>
            <a:r>
              <a:rPr lang="en-US" dirty="0"/>
              <a:t>Check Announcements for Additional Updates</a:t>
            </a:r>
            <a:endParaRPr lang="en-US" sz="2000" dirty="0"/>
          </a:p>
        </p:txBody>
      </p:sp>
      <p:pic>
        <p:nvPicPr>
          <p:cNvPr id="5" name="Picture 4">
            <a:extLst>
              <a:ext uri="{FF2B5EF4-FFF2-40B4-BE49-F238E27FC236}">
                <a16:creationId xmlns:a16="http://schemas.microsoft.com/office/drawing/2014/main" id="{D5A37759-5FE3-4562-A02F-A7D6A43B1E18}"/>
              </a:ext>
            </a:extLst>
          </p:cNvPr>
          <p:cNvPicPr>
            <a:picLocks noChangeAspect="1"/>
          </p:cNvPicPr>
          <p:nvPr/>
        </p:nvPicPr>
        <p:blipFill rotWithShape="1">
          <a:blip r:embed="rId3"/>
          <a:srcRect l="7577" r="47304" b="-1"/>
          <a:stretch/>
        </p:blipFill>
        <p:spPr>
          <a:xfrm>
            <a:off x="20" y="10"/>
            <a:ext cx="4635571" cy="6857990"/>
          </a:xfrm>
          <a:prstGeom prst="rect">
            <a:avLst/>
          </a:prstGeom>
          <a:effectLst/>
        </p:spPr>
      </p:pic>
    </p:spTree>
    <p:extLst>
      <p:ext uri="{BB962C8B-B14F-4D97-AF65-F5344CB8AC3E}">
        <p14:creationId xmlns:p14="http://schemas.microsoft.com/office/powerpoint/2010/main" val="4222313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4E6AF-28EB-FB40-8B86-4191996E6421}"/>
              </a:ext>
            </a:extLst>
          </p:cNvPr>
          <p:cNvSpPr>
            <a:spLocks noGrp="1"/>
          </p:cNvSpPr>
          <p:nvPr>
            <p:ph type="title"/>
          </p:nvPr>
        </p:nvSpPr>
        <p:spPr/>
        <p:txBody>
          <a:bodyPr/>
          <a:lstStyle/>
          <a:p>
            <a:r>
              <a:rPr lang="en-US" dirty="0"/>
              <a:t>Active Reading Strategies</a:t>
            </a:r>
          </a:p>
        </p:txBody>
      </p:sp>
      <p:sp>
        <p:nvSpPr>
          <p:cNvPr id="3" name="Content Placeholder 2">
            <a:extLst>
              <a:ext uri="{FF2B5EF4-FFF2-40B4-BE49-F238E27FC236}">
                <a16:creationId xmlns:a16="http://schemas.microsoft.com/office/drawing/2014/main" id="{0105AC96-1F94-844A-8400-637CA84E32A4}"/>
              </a:ext>
            </a:extLst>
          </p:cNvPr>
          <p:cNvSpPr>
            <a:spLocks noGrp="1"/>
          </p:cNvSpPr>
          <p:nvPr>
            <p:ph idx="1"/>
          </p:nvPr>
        </p:nvSpPr>
        <p:spPr>
          <a:xfrm>
            <a:off x="770466" y="1419225"/>
            <a:ext cx="10515600" cy="4351338"/>
          </a:xfrm>
        </p:spPr>
        <p:txBody>
          <a:bodyPr>
            <a:noAutofit/>
          </a:bodyPr>
          <a:lstStyle/>
          <a:p>
            <a:r>
              <a:rPr lang="en-US" sz="3600" dirty="0"/>
              <a:t>Preview Text and Vocabulary Strategies</a:t>
            </a:r>
          </a:p>
          <a:p>
            <a:pPr lvl="1"/>
            <a:r>
              <a:rPr lang="en-US" sz="3400" dirty="0"/>
              <a:t>Skim titles, subheadings, charts, graphs, captions</a:t>
            </a:r>
          </a:p>
          <a:p>
            <a:pPr lvl="1"/>
            <a:r>
              <a:rPr lang="en-US" sz="3400" dirty="0"/>
              <a:t>Make predictions</a:t>
            </a:r>
          </a:p>
          <a:p>
            <a:pPr lvl="1"/>
            <a:r>
              <a:rPr lang="en-US" sz="3400" dirty="0"/>
              <a:t>Scan for new/confusing vocabulary</a:t>
            </a:r>
          </a:p>
          <a:p>
            <a:pPr lvl="1"/>
            <a:r>
              <a:rPr lang="en-US" sz="3400" dirty="0"/>
              <a:t>Text Purpose and Structure</a:t>
            </a:r>
          </a:p>
        </p:txBody>
      </p:sp>
    </p:spTree>
    <p:extLst>
      <p:ext uri="{BB962C8B-B14F-4D97-AF65-F5344CB8AC3E}">
        <p14:creationId xmlns:p14="http://schemas.microsoft.com/office/powerpoint/2010/main" val="834129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4E6AF-28EB-FB40-8B86-4191996E6421}"/>
              </a:ext>
            </a:extLst>
          </p:cNvPr>
          <p:cNvSpPr>
            <a:spLocks noGrp="1"/>
          </p:cNvSpPr>
          <p:nvPr>
            <p:ph type="title"/>
          </p:nvPr>
        </p:nvSpPr>
        <p:spPr/>
        <p:txBody>
          <a:bodyPr/>
          <a:lstStyle/>
          <a:p>
            <a:r>
              <a:rPr lang="en-US" dirty="0"/>
              <a:t>Active Reading Strategies</a:t>
            </a:r>
          </a:p>
        </p:txBody>
      </p:sp>
      <p:sp>
        <p:nvSpPr>
          <p:cNvPr id="3" name="Content Placeholder 2">
            <a:extLst>
              <a:ext uri="{FF2B5EF4-FFF2-40B4-BE49-F238E27FC236}">
                <a16:creationId xmlns:a16="http://schemas.microsoft.com/office/drawing/2014/main" id="{0105AC96-1F94-844A-8400-637CA84E32A4}"/>
              </a:ext>
            </a:extLst>
          </p:cNvPr>
          <p:cNvSpPr>
            <a:spLocks noGrp="1"/>
          </p:cNvSpPr>
          <p:nvPr>
            <p:ph idx="1"/>
          </p:nvPr>
        </p:nvSpPr>
        <p:spPr>
          <a:xfrm>
            <a:off x="770466" y="1419225"/>
            <a:ext cx="10515600" cy="4351338"/>
          </a:xfrm>
        </p:spPr>
        <p:txBody>
          <a:bodyPr>
            <a:noAutofit/>
          </a:bodyPr>
          <a:lstStyle/>
          <a:p>
            <a:r>
              <a:rPr lang="en-US" sz="3600" dirty="0"/>
              <a:t>What does it mean to “Read with a Purpose”?</a:t>
            </a:r>
          </a:p>
          <a:p>
            <a:r>
              <a:rPr lang="en-US" sz="3600" dirty="0"/>
              <a:t>What are some purposes for reading?</a:t>
            </a:r>
          </a:p>
          <a:p>
            <a:pPr lvl="1"/>
            <a:endParaRPr lang="en-US" sz="3200" dirty="0"/>
          </a:p>
        </p:txBody>
      </p:sp>
      <p:pic>
        <p:nvPicPr>
          <p:cNvPr id="3074" name="Picture 2" descr="Advancing English Language Proficiency: The EL Teacher's Guidebook">
            <a:extLst>
              <a:ext uri="{FF2B5EF4-FFF2-40B4-BE49-F238E27FC236}">
                <a16:creationId xmlns:a16="http://schemas.microsoft.com/office/drawing/2014/main" id="{84B5CAAD-4603-7E4C-8ADE-BD0F355A4F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4435" y="3320212"/>
            <a:ext cx="4723130" cy="3537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684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4E6AF-28EB-FB40-8B86-4191996E6421}"/>
              </a:ext>
            </a:extLst>
          </p:cNvPr>
          <p:cNvSpPr>
            <a:spLocks noGrp="1"/>
          </p:cNvSpPr>
          <p:nvPr>
            <p:ph type="title"/>
          </p:nvPr>
        </p:nvSpPr>
        <p:spPr/>
        <p:txBody>
          <a:bodyPr/>
          <a:lstStyle/>
          <a:p>
            <a:r>
              <a:rPr lang="en-US" dirty="0"/>
              <a:t>Active Reading Strategies</a:t>
            </a:r>
          </a:p>
        </p:txBody>
      </p:sp>
      <p:sp>
        <p:nvSpPr>
          <p:cNvPr id="3" name="Content Placeholder 2">
            <a:extLst>
              <a:ext uri="{FF2B5EF4-FFF2-40B4-BE49-F238E27FC236}">
                <a16:creationId xmlns:a16="http://schemas.microsoft.com/office/drawing/2014/main" id="{0105AC96-1F94-844A-8400-637CA84E32A4}"/>
              </a:ext>
            </a:extLst>
          </p:cNvPr>
          <p:cNvSpPr>
            <a:spLocks noGrp="1"/>
          </p:cNvSpPr>
          <p:nvPr>
            <p:ph idx="1"/>
          </p:nvPr>
        </p:nvSpPr>
        <p:spPr>
          <a:xfrm>
            <a:off x="770466" y="1419225"/>
            <a:ext cx="10515600" cy="4351338"/>
          </a:xfrm>
        </p:spPr>
        <p:txBody>
          <a:bodyPr>
            <a:noAutofit/>
          </a:bodyPr>
          <a:lstStyle/>
          <a:p>
            <a:r>
              <a:rPr lang="en-US" sz="3600" dirty="0"/>
              <a:t>Reading Purposes</a:t>
            </a:r>
          </a:p>
          <a:p>
            <a:pPr lvl="1"/>
            <a:r>
              <a:rPr lang="en-US" sz="3400" dirty="0"/>
              <a:t>Understand the message</a:t>
            </a:r>
          </a:p>
          <a:p>
            <a:pPr lvl="1"/>
            <a:r>
              <a:rPr lang="en-US" sz="3400" dirty="0"/>
              <a:t>Find specific details</a:t>
            </a:r>
          </a:p>
          <a:p>
            <a:pPr lvl="1"/>
            <a:r>
              <a:rPr lang="en-US" sz="3400" dirty="0"/>
              <a:t>Answer a specific question</a:t>
            </a:r>
          </a:p>
          <a:p>
            <a:pPr lvl="1"/>
            <a:r>
              <a:rPr lang="en-US" sz="3400" dirty="0"/>
              <a:t>Evaluate/Analyze what you are reading</a:t>
            </a:r>
          </a:p>
          <a:p>
            <a:pPr lvl="1"/>
            <a:r>
              <a:rPr lang="en-US" sz="3400" dirty="0"/>
              <a:t>Be entertained</a:t>
            </a:r>
            <a:endParaRPr lang="en-US" sz="3200" dirty="0"/>
          </a:p>
        </p:txBody>
      </p:sp>
    </p:spTree>
    <p:extLst>
      <p:ext uri="{BB962C8B-B14F-4D97-AF65-F5344CB8AC3E}">
        <p14:creationId xmlns:p14="http://schemas.microsoft.com/office/powerpoint/2010/main" val="4113601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4E6AF-28EB-FB40-8B86-4191996E6421}"/>
              </a:ext>
            </a:extLst>
          </p:cNvPr>
          <p:cNvSpPr>
            <a:spLocks noGrp="1"/>
          </p:cNvSpPr>
          <p:nvPr>
            <p:ph type="title"/>
          </p:nvPr>
        </p:nvSpPr>
        <p:spPr/>
        <p:txBody>
          <a:bodyPr/>
          <a:lstStyle/>
          <a:p>
            <a:r>
              <a:rPr lang="en-US" dirty="0"/>
              <a:t>Active Reading Strategies</a:t>
            </a:r>
          </a:p>
        </p:txBody>
      </p:sp>
      <p:sp>
        <p:nvSpPr>
          <p:cNvPr id="3" name="Content Placeholder 2">
            <a:extLst>
              <a:ext uri="{FF2B5EF4-FFF2-40B4-BE49-F238E27FC236}">
                <a16:creationId xmlns:a16="http://schemas.microsoft.com/office/drawing/2014/main" id="{0105AC96-1F94-844A-8400-637CA84E32A4}"/>
              </a:ext>
            </a:extLst>
          </p:cNvPr>
          <p:cNvSpPr>
            <a:spLocks noGrp="1"/>
          </p:cNvSpPr>
          <p:nvPr>
            <p:ph idx="1"/>
          </p:nvPr>
        </p:nvSpPr>
        <p:spPr>
          <a:xfrm>
            <a:off x="1066800" y="2368327"/>
            <a:ext cx="4758678" cy="3865563"/>
          </a:xfrm>
        </p:spPr>
        <p:txBody>
          <a:bodyPr>
            <a:noAutofit/>
          </a:bodyPr>
          <a:lstStyle/>
          <a:p>
            <a:r>
              <a:rPr lang="en-US" sz="4800" dirty="0"/>
              <a:t>How do you “Annotate” a reading?</a:t>
            </a:r>
          </a:p>
          <a:p>
            <a:endParaRPr lang="en-US" sz="3600" dirty="0"/>
          </a:p>
        </p:txBody>
      </p:sp>
      <p:pic>
        <p:nvPicPr>
          <p:cNvPr id="4" name="Picture 3">
            <a:extLst>
              <a:ext uri="{FF2B5EF4-FFF2-40B4-BE49-F238E27FC236}">
                <a16:creationId xmlns:a16="http://schemas.microsoft.com/office/drawing/2014/main" id="{FDD9D49A-E63A-BF4A-AD7B-DC6B0E964B31}"/>
              </a:ext>
            </a:extLst>
          </p:cNvPr>
          <p:cNvPicPr>
            <a:picLocks noChangeAspect="1"/>
          </p:cNvPicPr>
          <p:nvPr/>
        </p:nvPicPr>
        <p:blipFill>
          <a:blip r:embed="rId2"/>
          <a:stretch>
            <a:fillRect/>
          </a:stretch>
        </p:blipFill>
        <p:spPr>
          <a:xfrm>
            <a:off x="5825478" y="1717715"/>
            <a:ext cx="6064262" cy="4052848"/>
          </a:xfrm>
          <a:prstGeom prst="rect">
            <a:avLst/>
          </a:prstGeom>
        </p:spPr>
      </p:pic>
    </p:spTree>
    <p:extLst>
      <p:ext uri="{BB962C8B-B14F-4D97-AF65-F5344CB8AC3E}">
        <p14:creationId xmlns:p14="http://schemas.microsoft.com/office/powerpoint/2010/main" val="3435700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4E6AF-28EB-FB40-8B86-4191996E6421}"/>
              </a:ext>
            </a:extLst>
          </p:cNvPr>
          <p:cNvSpPr>
            <a:spLocks noGrp="1"/>
          </p:cNvSpPr>
          <p:nvPr>
            <p:ph type="title"/>
          </p:nvPr>
        </p:nvSpPr>
        <p:spPr/>
        <p:txBody>
          <a:bodyPr/>
          <a:lstStyle/>
          <a:p>
            <a:r>
              <a:rPr lang="en-US" dirty="0"/>
              <a:t>Active Reading Strategies</a:t>
            </a:r>
          </a:p>
        </p:txBody>
      </p:sp>
      <p:sp>
        <p:nvSpPr>
          <p:cNvPr id="3" name="Content Placeholder 2">
            <a:extLst>
              <a:ext uri="{FF2B5EF4-FFF2-40B4-BE49-F238E27FC236}">
                <a16:creationId xmlns:a16="http://schemas.microsoft.com/office/drawing/2014/main" id="{0105AC96-1F94-844A-8400-637CA84E32A4}"/>
              </a:ext>
            </a:extLst>
          </p:cNvPr>
          <p:cNvSpPr>
            <a:spLocks noGrp="1"/>
          </p:cNvSpPr>
          <p:nvPr>
            <p:ph idx="1"/>
          </p:nvPr>
        </p:nvSpPr>
        <p:spPr>
          <a:xfrm>
            <a:off x="1066800" y="1584961"/>
            <a:ext cx="10180320" cy="4648930"/>
          </a:xfrm>
        </p:spPr>
        <p:txBody>
          <a:bodyPr>
            <a:noAutofit/>
          </a:bodyPr>
          <a:lstStyle/>
          <a:p>
            <a:r>
              <a:rPr lang="en-US" sz="3600" dirty="0"/>
              <a:t>Annotate</a:t>
            </a:r>
          </a:p>
          <a:p>
            <a:pPr lvl="1"/>
            <a:r>
              <a:rPr lang="en-US" sz="3400" dirty="0"/>
              <a:t>Prereading Questions</a:t>
            </a:r>
          </a:p>
          <a:p>
            <a:pPr lvl="1"/>
            <a:r>
              <a:rPr lang="en-US" sz="3400" dirty="0"/>
              <a:t>Unknown Vocabulary</a:t>
            </a:r>
          </a:p>
          <a:p>
            <a:pPr lvl="2"/>
            <a:r>
              <a:rPr lang="en-US" sz="3200" dirty="0"/>
              <a:t>Word parts, parts of speech, context clues</a:t>
            </a:r>
          </a:p>
          <a:p>
            <a:pPr lvl="1"/>
            <a:r>
              <a:rPr lang="en-US" sz="3400" dirty="0"/>
              <a:t>Important Ideas</a:t>
            </a:r>
          </a:p>
          <a:p>
            <a:pPr lvl="1"/>
            <a:r>
              <a:rPr lang="en-US" sz="3400" dirty="0"/>
              <a:t>Connections</a:t>
            </a:r>
          </a:p>
          <a:p>
            <a:pPr lvl="1"/>
            <a:r>
              <a:rPr lang="en-US" sz="3400" dirty="0"/>
              <a:t>Metacognitive Knowledge</a:t>
            </a:r>
          </a:p>
          <a:p>
            <a:pPr lvl="1"/>
            <a:r>
              <a:rPr lang="en-US" sz="3400" dirty="0"/>
              <a:t>Post-Reading Summary</a:t>
            </a:r>
            <a:endParaRPr lang="en-US" sz="3200" dirty="0"/>
          </a:p>
          <a:p>
            <a:endParaRPr lang="en-US" sz="4200" dirty="0"/>
          </a:p>
          <a:p>
            <a:pPr lvl="1"/>
            <a:endParaRPr lang="en-US" sz="4600" dirty="0"/>
          </a:p>
          <a:p>
            <a:endParaRPr lang="en-US" sz="3600" dirty="0"/>
          </a:p>
        </p:txBody>
      </p:sp>
    </p:spTree>
    <p:extLst>
      <p:ext uri="{BB962C8B-B14F-4D97-AF65-F5344CB8AC3E}">
        <p14:creationId xmlns:p14="http://schemas.microsoft.com/office/powerpoint/2010/main" val="1541405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4E6AF-28EB-FB40-8B86-4191996E6421}"/>
              </a:ext>
            </a:extLst>
          </p:cNvPr>
          <p:cNvSpPr>
            <a:spLocks noGrp="1"/>
          </p:cNvSpPr>
          <p:nvPr>
            <p:ph type="title"/>
          </p:nvPr>
        </p:nvSpPr>
        <p:spPr/>
        <p:txBody>
          <a:bodyPr/>
          <a:lstStyle/>
          <a:p>
            <a:r>
              <a:rPr lang="en-US" dirty="0"/>
              <a:t>Active Reading Strategies</a:t>
            </a:r>
          </a:p>
        </p:txBody>
      </p:sp>
      <p:sp>
        <p:nvSpPr>
          <p:cNvPr id="3" name="Content Placeholder 2">
            <a:extLst>
              <a:ext uri="{FF2B5EF4-FFF2-40B4-BE49-F238E27FC236}">
                <a16:creationId xmlns:a16="http://schemas.microsoft.com/office/drawing/2014/main" id="{0105AC96-1F94-844A-8400-637CA84E32A4}"/>
              </a:ext>
            </a:extLst>
          </p:cNvPr>
          <p:cNvSpPr>
            <a:spLocks noGrp="1"/>
          </p:cNvSpPr>
          <p:nvPr>
            <p:ph idx="1"/>
          </p:nvPr>
        </p:nvSpPr>
        <p:spPr>
          <a:xfrm>
            <a:off x="1584960" y="2700114"/>
            <a:ext cx="4511040" cy="3070449"/>
          </a:xfrm>
        </p:spPr>
        <p:txBody>
          <a:bodyPr>
            <a:noAutofit/>
          </a:bodyPr>
          <a:lstStyle/>
          <a:p>
            <a:r>
              <a:rPr lang="en-US" sz="3600" dirty="0"/>
              <a:t>How do you “Make Connections” with a Text?</a:t>
            </a:r>
          </a:p>
          <a:p>
            <a:pPr marL="0" indent="0">
              <a:buNone/>
            </a:pPr>
            <a:endParaRPr lang="en-US" sz="3600" dirty="0"/>
          </a:p>
        </p:txBody>
      </p:sp>
      <p:pic>
        <p:nvPicPr>
          <p:cNvPr id="1026" name="Picture 2" descr="Reading - Connections">
            <a:extLst>
              <a:ext uri="{FF2B5EF4-FFF2-40B4-BE49-F238E27FC236}">
                <a16:creationId xmlns:a16="http://schemas.microsoft.com/office/drawing/2014/main" id="{B9646DC4-B514-1F4F-86C5-080A74C5B6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9858" y="1419224"/>
            <a:ext cx="6032166" cy="4814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806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4E6AF-28EB-FB40-8B86-4191996E6421}"/>
              </a:ext>
            </a:extLst>
          </p:cNvPr>
          <p:cNvSpPr>
            <a:spLocks noGrp="1"/>
          </p:cNvSpPr>
          <p:nvPr>
            <p:ph type="title"/>
          </p:nvPr>
        </p:nvSpPr>
        <p:spPr/>
        <p:txBody>
          <a:bodyPr/>
          <a:lstStyle/>
          <a:p>
            <a:r>
              <a:rPr lang="en-US" dirty="0"/>
              <a:t>Active Reading Strategies</a:t>
            </a:r>
          </a:p>
        </p:txBody>
      </p:sp>
      <p:sp>
        <p:nvSpPr>
          <p:cNvPr id="3" name="Content Placeholder 2">
            <a:extLst>
              <a:ext uri="{FF2B5EF4-FFF2-40B4-BE49-F238E27FC236}">
                <a16:creationId xmlns:a16="http://schemas.microsoft.com/office/drawing/2014/main" id="{0105AC96-1F94-844A-8400-637CA84E32A4}"/>
              </a:ext>
            </a:extLst>
          </p:cNvPr>
          <p:cNvSpPr>
            <a:spLocks noGrp="1"/>
          </p:cNvSpPr>
          <p:nvPr>
            <p:ph idx="1"/>
          </p:nvPr>
        </p:nvSpPr>
        <p:spPr>
          <a:xfrm>
            <a:off x="1219200" y="1905000"/>
            <a:ext cx="9906000" cy="3865563"/>
          </a:xfrm>
        </p:spPr>
        <p:txBody>
          <a:bodyPr>
            <a:noAutofit/>
          </a:bodyPr>
          <a:lstStyle/>
          <a:p>
            <a:r>
              <a:rPr lang="en-US" sz="3600" dirty="0"/>
              <a:t>Make Connections</a:t>
            </a:r>
          </a:p>
          <a:p>
            <a:pPr lvl="1"/>
            <a:r>
              <a:rPr lang="en-US" sz="3400" dirty="0"/>
              <a:t>Text-to-Text</a:t>
            </a:r>
          </a:p>
          <a:p>
            <a:pPr lvl="1"/>
            <a:r>
              <a:rPr lang="en-US" sz="3400" dirty="0"/>
              <a:t>Text-to-Self</a:t>
            </a:r>
          </a:p>
          <a:p>
            <a:pPr lvl="1"/>
            <a:r>
              <a:rPr lang="en-US" sz="3400" dirty="0"/>
              <a:t>Text-to-World</a:t>
            </a:r>
          </a:p>
        </p:txBody>
      </p:sp>
    </p:spTree>
    <p:extLst>
      <p:ext uri="{BB962C8B-B14F-4D97-AF65-F5344CB8AC3E}">
        <p14:creationId xmlns:p14="http://schemas.microsoft.com/office/powerpoint/2010/main" val="2508467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4E6AF-28EB-FB40-8B86-4191996E6421}"/>
              </a:ext>
            </a:extLst>
          </p:cNvPr>
          <p:cNvSpPr>
            <a:spLocks noGrp="1"/>
          </p:cNvSpPr>
          <p:nvPr>
            <p:ph type="title"/>
          </p:nvPr>
        </p:nvSpPr>
        <p:spPr/>
        <p:txBody>
          <a:bodyPr/>
          <a:lstStyle/>
          <a:p>
            <a:r>
              <a:rPr lang="en-US" dirty="0"/>
              <a:t>Active Reading Strategies</a:t>
            </a:r>
          </a:p>
        </p:txBody>
      </p:sp>
      <p:sp>
        <p:nvSpPr>
          <p:cNvPr id="3" name="Content Placeholder 2">
            <a:extLst>
              <a:ext uri="{FF2B5EF4-FFF2-40B4-BE49-F238E27FC236}">
                <a16:creationId xmlns:a16="http://schemas.microsoft.com/office/drawing/2014/main" id="{0105AC96-1F94-844A-8400-637CA84E32A4}"/>
              </a:ext>
            </a:extLst>
          </p:cNvPr>
          <p:cNvSpPr>
            <a:spLocks noGrp="1"/>
          </p:cNvSpPr>
          <p:nvPr>
            <p:ph idx="1"/>
          </p:nvPr>
        </p:nvSpPr>
        <p:spPr>
          <a:xfrm>
            <a:off x="7048768" y="2506662"/>
            <a:ext cx="4350174" cy="4351338"/>
          </a:xfrm>
        </p:spPr>
        <p:txBody>
          <a:bodyPr>
            <a:noAutofit/>
          </a:bodyPr>
          <a:lstStyle/>
          <a:p>
            <a:r>
              <a:rPr lang="en-US" sz="3600" dirty="0"/>
              <a:t>What should we “Summarize”?</a:t>
            </a:r>
          </a:p>
          <a:p>
            <a:pPr marL="0" indent="0">
              <a:buNone/>
            </a:pPr>
            <a:endParaRPr lang="en-US" sz="3600" dirty="0"/>
          </a:p>
          <a:p>
            <a:pPr lvl="1"/>
            <a:endParaRPr lang="en-US" sz="3200" dirty="0"/>
          </a:p>
        </p:txBody>
      </p:sp>
      <p:pic>
        <p:nvPicPr>
          <p:cNvPr id="4098" name="Picture 2" descr="Reading Strategies in 2020 | Reading strategies, Reading classroom, Reading  strategies posters">
            <a:extLst>
              <a:ext uri="{FF2B5EF4-FFF2-40B4-BE49-F238E27FC236}">
                <a16:creationId xmlns:a16="http://schemas.microsoft.com/office/drawing/2014/main" id="{3FA2CE1C-63A1-C14A-BEC8-8AB3E9085D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906" y="1504457"/>
            <a:ext cx="6145862" cy="4729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718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4E6AF-28EB-FB40-8B86-4191996E6421}"/>
              </a:ext>
            </a:extLst>
          </p:cNvPr>
          <p:cNvSpPr>
            <a:spLocks noGrp="1"/>
          </p:cNvSpPr>
          <p:nvPr>
            <p:ph type="title"/>
          </p:nvPr>
        </p:nvSpPr>
        <p:spPr/>
        <p:txBody>
          <a:bodyPr/>
          <a:lstStyle/>
          <a:p>
            <a:r>
              <a:rPr lang="en-US" dirty="0"/>
              <a:t>Active Reading Strategies</a:t>
            </a:r>
          </a:p>
        </p:txBody>
      </p:sp>
      <p:sp>
        <p:nvSpPr>
          <p:cNvPr id="3" name="Content Placeholder 2">
            <a:extLst>
              <a:ext uri="{FF2B5EF4-FFF2-40B4-BE49-F238E27FC236}">
                <a16:creationId xmlns:a16="http://schemas.microsoft.com/office/drawing/2014/main" id="{0105AC96-1F94-844A-8400-637CA84E32A4}"/>
              </a:ext>
            </a:extLst>
          </p:cNvPr>
          <p:cNvSpPr>
            <a:spLocks noGrp="1"/>
          </p:cNvSpPr>
          <p:nvPr>
            <p:ph idx="1"/>
          </p:nvPr>
        </p:nvSpPr>
        <p:spPr>
          <a:xfrm>
            <a:off x="1584960" y="1905000"/>
            <a:ext cx="9813982" cy="4953000"/>
          </a:xfrm>
        </p:spPr>
        <p:txBody>
          <a:bodyPr>
            <a:noAutofit/>
          </a:bodyPr>
          <a:lstStyle/>
          <a:p>
            <a:r>
              <a:rPr lang="en-US" sz="3600" dirty="0"/>
              <a:t>Summarize</a:t>
            </a:r>
          </a:p>
          <a:p>
            <a:pPr lvl="1"/>
            <a:r>
              <a:rPr lang="en-US" sz="3400" dirty="0"/>
              <a:t>Important Ideas: Author’s Main Ideas/Arguments</a:t>
            </a:r>
          </a:p>
          <a:p>
            <a:pPr lvl="1"/>
            <a:r>
              <a:rPr lang="en-US" sz="3400" dirty="0"/>
              <a:t>Essential Details: Details that support the main idea/argument</a:t>
            </a:r>
          </a:p>
          <a:p>
            <a:pPr lvl="1"/>
            <a:r>
              <a:rPr lang="en-US" sz="3400" dirty="0"/>
              <a:t>Key Vocabulary: New vocabulary or essential technical terms</a:t>
            </a:r>
          </a:p>
          <a:p>
            <a:pPr marL="0" indent="0">
              <a:buNone/>
            </a:pPr>
            <a:endParaRPr lang="en-US" sz="3600" dirty="0"/>
          </a:p>
          <a:p>
            <a:pPr lvl="1"/>
            <a:endParaRPr lang="en-US" sz="3200" dirty="0"/>
          </a:p>
        </p:txBody>
      </p:sp>
    </p:spTree>
    <p:extLst>
      <p:ext uri="{BB962C8B-B14F-4D97-AF65-F5344CB8AC3E}">
        <p14:creationId xmlns:p14="http://schemas.microsoft.com/office/powerpoint/2010/main" val="1970251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79640-1A1D-B64A-BBBD-9DC70969D1E4}"/>
              </a:ext>
            </a:extLst>
          </p:cNvPr>
          <p:cNvSpPr>
            <a:spLocks noGrp="1"/>
          </p:cNvSpPr>
          <p:nvPr>
            <p:ph type="ctrTitle"/>
          </p:nvPr>
        </p:nvSpPr>
        <p:spPr/>
        <p:txBody>
          <a:bodyPr/>
          <a:lstStyle/>
          <a:p>
            <a:r>
              <a:rPr lang="en-US" dirty="0"/>
              <a:t>Group Share</a:t>
            </a:r>
          </a:p>
        </p:txBody>
      </p:sp>
      <p:pic>
        <p:nvPicPr>
          <p:cNvPr id="7170" name="Picture 2" descr="Small Group Leadership | Discipling Communities @ Vineyard Boise">
            <a:extLst>
              <a:ext uri="{FF2B5EF4-FFF2-40B4-BE49-F238E27FC236}">
                <a16:creationId xmlns:a16="http://schemas.microsoft.com/office/drawing/2014/main" id="{AC3FFF38-A3E3-DB47-B55D-FAD297D8C8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1637" y="2839360"/>
            <a:ext cx="3162300" cy="256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528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EE5EC-0A4A-1E4D-ABB9-EBA975A83BD8}"/>
              </a:ext>
            </a:extLst>
          </p:cNvPr>
          <p:cNvSpPr>
            <a:spLocks noGrp="1"/>
          </p:cNvSpPr>
          <p:nvPr>
            <p:ph type="title"/>
          </p:nvPr>
        </p:nvSpPr>
        <p:spPr>
          <a:xfrm>
            <a:off x="1348117" y="4245327"/>
            <a:ext cx="2288564" cy="2452687"/>
          </a:xfrm>
        </p:spPr>
        <p:txBody>
          <a:bodyPr anchor="ctr">
            <a:normAutofit/>
          </a:bodyPr>
          <a:lstStyle/>
          <a:p>
            <a:r>
              <a:rPr lang="en-US" sz="3600" dirty="0"/>
              <a:t>Today’s Game Plan:</a:t>
            </a:r>
          </a:p>
        </p:txBody>
      </p:sp>
      <p:sp>
        <p:nvSpPr>
          <p:cNvPr id="3" name="Content Placeholder 2">
            <a:extLst>
              <a:ext uri="{FF2B5EF4-FFF2-40B4-BE49-F238E27FC236}">
                <a16:creationId xmlns:a16="http://schemas.microsoft.com/office/drawing/2014/main" id="{A31A73DE-4CF2-4449-B610-58144DAA4D1F}"/>
              </a:ext>
            </a:extLst>
          </p:cNvPr>
          <p:cNvSpPr>
            <a:spLocks noGrp="1"/>
          </p:cNvSpPr>
          <p:nvPr>
            <p:ph idx="1"/>
          </p:nvPr>
        </p:nvSpPr>
        <p:spPr>
          <a:xfrm>
            <a:off x="3226777" y="3752850"/>
            <a:ext cx="8482618" cy="2902927"/>
          </a:xfrm>
        </p:spPr>
        <p:txBody>
          <a:bodyPr anchor="ctr">
            <a:normAutofit lnSpcReduction="10000"/>
          </a:bodyPr>
          <a:lstStyle/>
          <a:p>
            <a:r>
              <a:rPr lang="en-US" sz="3600" dirty="0"/>
              <a:t>Brief MARSI Reflection</a:t>
            </a:r>
          </a:p>
          <a:p>
            <a:r>
              <a:rPr lang="en-US" sz="3600" dirty="0"/>
              <a:t>5T Chart Review</a:t>
            </a:r>
          </a:p>
          <a:p>
            <a:r>
              <a:rPr lang="en-US" sz="3600" dirty="0"/>
              <a:t>Active Reading and Listening</a:t>
            </a:r>
          </a:p>
          <a:p>
            <a:pPr lvl="1"/>
            <a:r>
              <a:rPr lang="en-US" sz="3400" dirty="0"/>
              <a:t>You will need a copy of the MARSI Pretest</a:t>
            </a:r>
          </a:p>
          <a:p>
            <a:pPr marL="0" indent="0">
              <a:buNone/>
            </a:pPr>
            <a:endParaRPr lang="en-US" sz="1800" dirty="0"/>
          </a:p>
        </p:txBody>
      </p:sp>
      <p:pic>
        <p:nvPicPr>
          <p:cNvPr id="4" name="Picture 3">
            <a:extLst>
              <a:ext uri="{FF2B5EF4-FFF2-40B4-BE49-F238E27FC236}">
                <a16:creationId xmlns:a16="http://schemas.microsoft.com/office/drawing/2014/main" id="{B9300E3F-E3A2-FB46-9A94-3514430C1F22}"/>
              </a:ext>
            </a:extLst>
          </p:cNvPr>
          <p:cNvPicPr>
            <a:picLocks noChangeAspect="1"/>
          </p:cNvPicPr>
          <p:nvPr/>
        </p:nvPicPr>
        <p:blipFill rotWithShape="1">
          <a:blip r:embed="rId2"/>
          <a:srcRect t="22277" b="31957"/>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301650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42B36C-5F29-9D48-8462-4C0A9AA20768}"/>
              </a:ext>
            </a:extLst>
          </p:cNvPr>
          <p:cNvSpPr>
            <a:spLocks noGrp="1"/>
          </p:cNvSpPr>
          <p:nvPr>
            <p:ph type="ctrTitle"/>
          </p:nvPr>
        </p:nvSpPr>
        <p:spPr>
          <a:xfrm>
            <a:off x="2589213" y="2514600"/>
            <a:ext cx="8915399" cy="4072467"/>
          </a:xfrm>
        </p:spPr>
        <p:txBody>
          <a:bodyPr>
            <a:normAutofit fontScale="90000"/>
          </a:bodyPr>
          <a:lstStyle/>
          <a:p>
            <a:r>
              <a:rPr lang="en-US" dirty="0"/>
              <a:t>“Adapt to Any Class”: Applying Active Reading and Listening Skills to Lectures</a:t>
            </a:r>
            <a:br>
              <a:rPr lang="en-US" dirty="0"/>
            </a:br>
            <a:br>
              <a:rPr lang="en-US" dirty="0"/>
            </a:br>
            <a:r>
              <a:rPr lang="en-US" sz="4400" dirty="0"/>
              <a:t>(What do you think this lecture will be about?)</a:t>
            </a:r>
          </a:p>
        </p:txBody>
      </p:sp>
    </p:spTree>
    <p:extLst>
      <p:ext uri="{BB962C8B-B14F-4D97-AF65-F5344CB8AC3E}">
        <p14:creationId xmlns:p14="http://schemas.microsoft.com/office/powerpoint/2010/main" val="2699896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80F49-6C24-5148-9396-0A4EB676120D}"/>
              </a:ext>
            </a:extLst>
          </p:cNvPr>
          <p:cNvSpPr>
            <a:spLocks noGrp="1"/>
          </p:cNvSpPr>
          <p:nvPr>
            <p:ph type="title"/>
          </p:nvPr>
        </p:nvSpPr>
        <p:spPr>
          <a:xfrm>
            <a:off x="1869074" y="2164080"/>
            <a:ext cx="10322926" cy="4968240"/>
          </a:xfrm>
        </p:spPr>
        <p:txBody>
          <a:bodyPr>
            <a:normAutofit fontScale="90000"/>
          </a:bodyPr>
          <a:lstStyle/>
          <a:p>
            <a:r>
              <a:rPr lang="en-US" dirty="0"/>
              <a:t>Turning Active </a:t>
            </a:r>
            <a:br>
              <a:rPr lang="en-US" dirty="0"/>
            </a:br>
            <a:r>
              <a:rPr lang="en-US" dirty="0"/>
              <a:t>Reading into Active </a:t>
            </a:r>
            <a:br>
              <a:rPr lang="en-US" dirty="0"/>
            </a:br>
            <a:r>
              <a:rPr lang="en-US" dirty="0"/>
              <a:t>Lecture Listening</a:t>
            </a:r>
            <a:br>
              <a:rPr lang="en-US" dirty="0"/>
            </a:br>
            <a:br>
              <a:rPr lang="en-US" dirty="0"/>
            </a:br>
            <a:br>
              <a:rPr lang="en-US" dirty="0"/>
            </a:br>
            <a:r>
              <a:rPr lang="en-US" sz="3000" dirty="0"/>
              <a:t>(What does it mean to Listen Actively? How can listen active in lecture? How can you demonstrate your active listening?)</a:t>
            </a:r>
            <a:br>
              <a:rPr lang="en-US" dirty="0"/>
            </a:br>
            <a:endParaRPr lang="en-US" dirty="0"/>
          </a:p>
        </p:txBody>
      </p:sp>
      <p:pic>
        <p:nvPicPr>
          <p:cNvPr id="6146" name="Picture 2" descr="Chapter 10: Active Listening in the Classroom | EDUC 1300: Effective  Learning Strategies">
            <a:extLst>
              <a:ext uri="{FF2B5EF4-FFF2-40B4-BE49-F238E27FC236}">
                <a16:creationId xmlns:a16="http://schemas.microsoft.com/office/drawing/2014/main" id="{07684499-B056-2442-8EA8-080ECEC853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7250" y="1793245"/>
            <a:ext cx="5024750" cy="3271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422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D76A5-CB73-C84B-929E-875665367F11}"/>
              </a:ext>
            </a:extLst>
          </p:cNvPr>
          <p:cNvSpPr>
            <a:spLocks noGrp="1"/>
          </p:cNvSpPr>
          <p:nvPr>
            <p:ph type="title"/>
          </p:nvPr>
        </p:nvSpPr>
        <p:spPr/>
        <p:txBody>
          <a:bodyPr/>
          <a:lstStyle/>
          <a:p>
            <a:r>
              <a:rPr lang="en-US" dirty="0"/>
              <a:t>Active Reading Strategies for </a:t>
            </a:r>
            <a:r>
              <a:rPr lang="en-US" dirty="0">
                <a:hlinkClick r:id="rId3"/>
              </a:rPr>
              <a:t>Lectures</a:t>
            </a:r>
            <a:endParaRPr lang="en-US" dirty="0"/>
          </a:p>
        </p:txBody>
      </p:sp>
      <p:sp>
        <p:nvSpPr>
          <p:cNvPr id="3" name="Content Placeholder 2">
            <a:extLst>
              <a:ext uri="{FF2B5EF4-FFF2-40B4-BE49-F238E27FC236}">
                <a16:creationId xmlns:a16="http://schemas.microsoft.com/office/drawing/2014/main" id="{46104B17-8F51-2745-BB12-1B274A58CD4A}"/>
              </a:ext>
            </a:extLst>
          </p:cNvPr>
          <p:cNvSpPr>
            <a:spLocks noGrp="1"/>
          </p:cNvSpPr>
          <p:nvPr>
            <p:ph idx="1"/>
          </p:nvPr>
        </p:nvSpPr>
        <p:spPr>
          <a:xfrm>
            <a:off x="1828800" y="1676400"/>
            <a:ext cx="10119360" cy="5181600"/>
          </a:xfrm>
        </p:spPr>
        <p:txBody>
          <a:bodyPr>
            <a:normAutofit/>
          </a:bodyPr>
          <a:lstStyle/>
          <a:p>
            <a:r>
              <a:rPr lang="en-US" sz="3600" b="1" dirty="0"/>
              <a:t>Get your mind and body in the right space</a:t>
            </a:r>
            <a:endParaRPr lang="en-US" sz="3600" dirty="0"/>
          </a:p>
          <a:p>
            <a:r>
              <a:rPr lang="en-US" sz="3600" b="1" dirty="0"/>
              <a:t>Have a purpose for listening</a:t>
            </a:r>
          </a:p>
          <a:p>
            <a:r>
              <a:rPr lang="en-US" sz="3600" b="1" dirty="0"/>
              <a:t>Look for key words/ideas</a:t>
            </a:r>
          </a:p>
          <a:p>
            <a:r>
              <a:rPr lang="en-US" sz="3600" b="1" dirty="0"/>
              <a:t>Make connections</a:t>
            </a:r>
          </a:p>
          <a:p>
            <a:r>
              <a:rPr lang="en-US" sz="3600" b="1" dirty="0"/>
              <a:t>Annotate/Take notes</a:t>
            </a:r>
          </a:p>
          <a:p>
            <a:r>
              <a:rPr lang="en-US" sz="3600" b="1" dirty="0"/>
              <a:t>Summarize</a:t>
            </a:r>
          </a:p>
          <a:p>
            <a:r>
              <a:rPr lang="en-US" sz="3600" b="1" dirty="0"/>
              <a:t>Ask questions</a:t>
            </a:r>
            <a:endParaRPr lang="en-US" sz="3600" dirty="0"/>
          </a:p>
        </p:txBody>
      </p:sp>
    </p:spTree>
    <p:extLst>
      <p:ext uri="{BB962C8B-B14F-4D97-AF65-F5344CB8AC3E}">
        <p14:creationId xmlns:p14="http://schemas.microsoft.com/office/powerpoint/2010/main" val="1467640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3A796-D62F-E74C-965C-04A9F2DB6103}"/>
              </a:ext>
            </a:extLst>
          </p:cNvPr>
          <p:cNvSpPr>
            <a:spLocks noGrp="1"/>
          </p:cNvSpPr>
          <p:nvPr>
            <p:ph type="title"/>
          </p:nvPr>
        </p:nvSpPr>
        <p:spPr>
          <a:xfrm>
            <a:off x="2169795" y="4724400"/>
            <a:ext cx="8915400" cy="1395139"/>
          </a:xfrm>
        </p:spPr>
        <p:txBody>
          <a:bodyPr>
            <a:normAutofit/>
          </a:bodyPr>
          <a:lstStyle/>
          <a:p>
            <a:r>
              <a:rPr lang="en-US" sz="3600" dirty="0">
                <a:hlinkClick r:id="rId3"/>
              </a:rPr>
              <a:t>“Adapting to Any Class” </a:t>
            </a:r>
            <a:br>
              <a:rPr lang="en-US" sz="3600" dirty="0"/>
            </a:br>
            <a:r>
              <a:rPr lang="en-US" sz="3600" dirty="0"/>
              <a:t>(Professor Maggie </a:t>
            </a:r>
            <a:r>
              <a:rPr lang="en-US" sz="3600" dirty="0" err="1"/>
              <a:t>Ilersich</a:t>
            </a:r>
            <a:r>
              <a:rPr lang="en-US" sz="3600" dirty="0"/>
              <a:t>)</a:t>
            </a:r>
          </a:p>
        </p:txBody>
      </p:sp>
      <p:sp>
        <p:nvSpPr>
          <p:cNvPr id="5" name="Picture Placeholder 2">
            <a:extLst>
              <a:ext uri="{FF2B5EF4-FFF2-40B4-BE49-F238E27FC236}">
                <a16:creationId xmlns:a16="http://schemas.microsoft.com/office/drawing/2014/main" id="{48C98229-5F84-734F-AC47-5812591D9B71}"/>
              </a:ext>
            </a:extLst>
          </p:cNvPr>
          <p:cNvSpPr txBox="1">
            <a:spLocks/>
          </p:cNvSpPr>
          <p:nvPr/>
        </p:nvSpPr>
        <p:spPr>
          <a:xfrm>
            <a:off x="2589213" y="945630"/>
            <a:ext cx="8915400" cy="3854970"/>
          </a:xfrm>
          <a:prstGeom prst="rect">
            <a:avLst/>
          </a:prstGeom>
        </p:spPr>
      </p:sp>
      <p:sp>
        <p:nvSpPr>
          <p:cNvPr id="6" name="Picture Placeholder 2">
            <a:extLst>
              <a:ext uri="{FF2B5EF4-FFF2-40B4-BE49-F238E27FC236}">
                <a16:creationId xmlns:a16="http://schemas.microsoft.com/office/drawing/2014/main" id="{E1E85AF9-923D-2F46-97BF-AF38EDE7F0C9}"/>
              </a:ext>
            </a:extLst>
          </p:cNvPr>
          <p:cNvSpPr txBox="1">
            <a:spLocks/>
          </p:cNvSpPr>
          <p:nvPr/>
        </p:nvSpPr>
        <p:spPr>
          <a:xfrm>
            <a:off x="2589213" y="662261"/>
            <a:ext cx="8915400" cy="3854970"/>
          </a:xfrm>
          <a:prstGeom prst="rect">
            <a:avLst/>
          </a:prstGeom>
        </p:spPr>
      </p:sp>
      <p:pic>
        <p:nvPicPr>
          <p:cNvPr id="7" name="Picture 6">
            <a:extLst>
              <a:ext uri="{FF2B5EF4-FFF2-40B4-BE49-F238E27FC236}">
                <a16:creationId xmlns:a16="http://schemas.microsoft.com/office/drawing/2014/main" id="{51A05B15-DB24-5F47-9D0A-FD96FB97BDCB}"/>
              </a:ext>
            </a:extLst>
          </p:cNvPr>
          <p:cNvPicPr>
            <a:picLocks noChangeAspect="1"/>
          </p:cNvPicPr>
          <p:nvPr/>
        </p:nvPicPr>
        <p:blipFill>
          <a:blip r:embed="rId4"/>
          <a:stretch>
            <a:fillRect/>
          </a:stretch>
        </p:blipFill>
        <p:spPr>
          <a:xfrm>
            <a:off x="3386614" y="363652"/>
            <a:ext cx="7320597" cy="4015354"/>
          </a:xfrm>
          <a:prstGeom prst="rect">
            <a:avLst/>
          </a:prstGeom>
        </p:spPr>
      </p:pic>
    </p:spTree>
    <p:extLst>
      <p:ext uri="{BB962C8B-B14F-4D97-AF65-F5344CB8AC3E}">
        <p14:creationId xmlns:p14="http://schemas.microsoft.com/office/powerpoint/2010/main" val="2169168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48C98229-5F84-734F-AC47-5812591D9B71}"/>
              </a:ext>
            </a:extLst>
          </p:cNvPr>
          <p:cNvSpPr txBox="1">
            <a:spLocks/>
          </p:cNvSpPr>
          <p:nvPr/>
        </p:nvSpPr>
        <p:spPr>
          <a:xfrm>
            <a:off x="2589213" y="945630"/>
            <a:ext cx="8915400" cy="3854970"/>
          </a:xfrm>
          <a:prstGeom prst="rect">
            <a:avLst/>
          </a:prstGeom>
        </p:spPr>
      </p:sp>
      <p:sp>
        <p:nvSpPr>
          <p:cNvPr id="6" name="Picture Placeholder 2">
            <a:extLst>
              <a:ext uri="{FF2B5EF4-FFF2-40B4-BE49-F238E27FC236}">
                <a16:creationId xmlns:a16="http://schemas.microsoft.com/office/drawing/2014/main" id="{E1E85AF9-923D-2F46-97BF-AF38EDE7F0C9}"/>
              </a:ext>
            </a:extLst>
          </p:cNvPr>
          <p:cNvSpPr txBox="1">
            <a:spLocks/>
          </p:cNvSpPr>
          <p:nvPr/>
        </p:nvSpPr>
        <p:spPr>
          <a:xfrm>
            <a:off x="2589213" y="662261"/>
            <a:ext cx="8915400" cy="3854970"/>
          </a:xfrm>
          <a:prstGeom prst="rect">
            <a:avLst/>
          </a:prstGeom>
        </p:spPr>
      </p:sp>
      <p:pic>
        <p:nvPicPr>
          <p:cNvPr id="8" name="Picture 7">
            <a:extLst>
              <a:ext uri="{FF2B5EF4-FFF2-40B4-BE49-F238E27FC236}">
                <a16:creationId xmlns:a16="http://schemas.microsoft.com/office/drawing/2014/main" id="{529770F2-85F3-0641-B5A6-C0CC05D73FEE}"/>
              </a:ext>
            </a:extLst>
          </p:cNvPr>
          <p:cNvPicPr>
            <a:picLocks noChangeAspect="1"/>
          </p:cNvPicPr>
          <p:nvPr/>
        </p:nvPicPr>
        <p:blipFill>
          <a:blip r:embed="rId3"/>
          <a:stretch>
            <a:fillRect/>
          </a:stretch>
        </p:blipFill>
        <p:spPr>
          <a:xfrm>
            <a:off x="1554480" y="377608"/>
            <a:ext cx="9950133" cy="5534762"/>
          </a:xfrm>
          <a:prstGeom prst="rect">
            <a:avLst/>
          </a:prstGeom>
        </p:spPr>
      </p:pic>
    </p:spTree>
    <p:extLst>
      <p:ext uri="{BB962C8B-B14F-4D97-AF65-F5344CB8AC3E}">
        <p14:creationId xmlns:p14="http://schemas.microsoft.com/office/powerpoint/2010/main" val="3064565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DE0A38-A106-FC48-BB08-4A860DB788ED}"/>
              </a:ext>
            </a:extLst>
          </p:cNvPr>
          <p:cNvSpPr>
            <a:spLocks noGrp="1"/>
          </p:cNvSpPr>
          <p:nvPr>
            <p:ph type="title"/>
          </p:nvPr>
        </p:nvSpPr>
        <p:spPr>
          <a:xfrm>
            <a:off x="2592925" y="624110"/>
            <a:ext cx="8911687" cy="808450"/>
          </a:xfrm>
        </p:spPr>
        <p:txBody>
          <a:bodyPr/>
          <a:lstStyle/>
          <a:p>
            <a:r>
              <a:rPr lang="en-US" dirty="0">
                <a:hlinkClick r:id="rId3"/>
              </a:rPr>
              <a:t>Notes</a:t>
            </a:r>
            <a:r>
              <a:rPr lang="en-US" dirty="0"/>
              <a:t> to Guide Our Listening</a:t>
            </a:r>
          </a:p>
        </p:txBody>
      </p:sp>
      <p:sp>
        <p:nvSpPr>
          <p:cNvPr id="6" name="Content Placeholder 5">
            <a:extLst>
              <a:ext uri="{FF2B5EF4-FFF2-40B4-BE49-F238E27FC236}">
                <a16:creationId xmlns:a16="http://schemas.microsoft.com/office/drawing/2014/main" id="{6D51E31A-90A6-0449-A217-C3449306DC44}"/>
              </a:ext>
            </a:extLst>
          </p:cNvPr>
          <p:cNvSpPr>
            <a:spLocks noGrp="1"/>
          </p:cNvSpPr>
          <p:nvPr>
            <p:ph idx="1"/>
          </p:nvPr>
        </p:nvSpPr>
        <p:spPr>
          <a:xfrm>
            <a:off x="1706880" y="1432560"/>
            <a:ext cx="9889172" cy="5059680"/>
          </a:xfrm>
        </p:spPr>
        <p:txBody>
          <a:bodyPr/>
          <a:lstStyle/>
          <a:p>
            <a:r>
              <a:rPr lang="en-US" dirty="0"/>
              <a:t>[your notes here]</a:t>
            </a:r>
          </a:p>
          <a:p>
            <a:endParaRPr lang="en-US" dirty="0"/>
          </a:p>
          <a:p>
            <a:endParaRPr lang="en-US" dirty="0"/>
          </a:p>
          <a:p>
            <a:endParaRPr lang="en-US" dirty="0"/>
          </a:p>
          <a:p>
            <a:endParaRPr lang="en-US" dirty="0"/>
          </a:p>
          <a:p>
            <a:r>
              <a:rPr lang="en-US" sz="3600" dirty="0"/>
              <a:t>What’s Next? What aspects of active listening for lectures have we not yet covered? (What will you be doing/taking notes on as you finish the lecture?)</a:t>
            </a:r>
          </a:p>
        </p:txBody>
      </p:sp>
    </p:spTree>
    <p:extLst>
      <p:ext uri="{BB962C8B-B14F-4D97-AF65-F5344CB8AC3E}">
        <p14:creationId xmlns:p14="http://schemas.microsoft.com/office/powerpoint/2010/main" val="3974444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42B36C-5F29-9D48-8462-4C0A9AA20768}"/>
              </a:ext>
            </a:extLst>
          </p:cNvPr>
          <p:cNvSpPr>
            <a:spLocks noGrp="1"/>
          </p:cNvSpPr>
          <p:nvPr>
            <p:ph type="ctrTitle"/>
          </p:nvPr>
        </p:nvSpPr>
        <p:spPr>
          <a:xfrm>
            <a:off x="2589213" y="2514600"/>
            <a:ext cx="8915399" cy="3937000"/>
          </a:xfrm>
        </p:spPr>
        <p:txBody>
          <a:bodyPr>
            <a:normAutofit/>
          </a:bodyPr>
          <a:lstStyle/>
          <a:p>
            <a:r>
              <a:rPr lang="en-US" dirty="0"/>
              <a:t>Brief MARSI Reflection</a:t>
            </a:r>
            <a:br>
              <a:rPr lang="en-US" dirty="0"/>
            </a:br>
            <a:br>
              <a:rPr lang="en-US" dirty="0"/>
            </a:br>
            <a:r>
              <a:rPr lang="en-US" sz="3300" dirty="0"/>
              <a:t>(What did you learn about your reading strategies usage?)</a:t>
            </a:r>
          </a:p>
        </p:txBody>
      </p:sp>
    </p:spTree>
    <p:extLst>
      <p:ext uri="{BB962C8B-B14F-4D97-AF65-F5344CB8AC3E}">
        <p14:creationId xmlns:p14="http://schemas.microsoft.com/office/powerpoint/2010/main" val="4149690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C8492-8DA7-B34F-BBE5-1427294A0F40}"/>
              </a:ext>
            </a:extLst>
          </p:cNvPr>
          <p:cNvSpPr>
            <a:spLocks noGrp="1"/>
          </p:cNvSpPr>
          <p:nvPr>
            <p:ph type="title"/>
          </p:nvPr>
        </p:nvSpPr>
        <p:spPr/>
        <p:txBody>
          <a:bodyPr/>
          <a:lstStyle/>
          <a:p>
            <a:r>
              <a:rPr lang="en-US" dirty="0"/>
              <a:t>MARSI Strategy Types</a:t>
            </a:r>
          </a:p>
        </p:txBody>
      </p:sp>
      <p:sp>
        <p:nvSpPr>
          <p:cNvPr id="3" name="Content Placeholder 2">
            <a:extLst>
              <a:ext uri="{FF2B5EF4-FFF2-40B4-BE49-F238E27FC236}">
                <a16:creationId xmlns:a16="http://schemas.microsoft.com/office/drawing/2014/main" id="{FAC4F2CD-3110-F841-8632-66A4C91662F2}"/>
              </a:ext>
            </a:extLst>
          </p:cNvPr>
          <p:cNvSpPr>
            <a:spLocks noGrp="1"/>
          </p:cNvSpPr>
          <p:nvPr>
            <p:ph idx="1"/>
          </p:nvPr>
        </p:nvSpPr>
        <p:spPr/>
        <p:txBody>
          <a:bodyPr/>
          <a:lstStyle/>
          <a:p>
            <a:r>
              <a:rPr lang="en-US" dirty="0"/>
              <a:t>Skim the MARSI Pretest for one strategy type</a:t>
            </a:r>
          </a:p>
          <a:p>
            <a:pPr lvl="1"/>
            <a:r>
              <a:rPr lang="en-US" dirty="0"/>
              <a:t>Global </a:t>
            </a:r>
          </a:p>
          <a:p>
            <a:pPr lvl="1"/>
            <a:r>
              <a:rPr lang="en-US" dirty="0"/>
              <a:t>Support</a:t>
            </a:r>
          </a:p>
          <a:p>
            <a:pPr lvl="1"/>
            <a:r>
              <a:rPr lang="en-US" dirty="0"/>
              <a:t>Problem Solving</a:t>
            </a:r>
          </a:p>
          <a:p>
            <a:pPr lvl="1"/>
            <a:endParaRPr lang="en-US" dirty="0"/>
          </a:p>
          <a:p>
            <a:r>
              <a:rPr lang="en-US" dirty="0"/>
              <a:t>What do the strategies have in common?</a:t>
            </a:r>
          </a:p>
          <a:p>
            <a:r>
              <a:rPr lang="en-US" dirty="0"/>
              <a:t>How would you define the strategy type?</a:t>
            </a:r>
          </a:p>
          <a:p>
            <a:r>
              <a:rPr lang="en-US" dirty="0"/>
              <a:t>Contribute to the class resource In </a:t>
            </a:r>
            <a:r>
              <a:rPr lang="en-US" dirty="0">
                <a:hlinkClick r:id="rId2"/>
              </a:rPr>
              <a:t>Google Slides </a:t>
            </a:r>
            <a:r>
              <a:rPr lang="en-US" dirty="0"/>
              <a:t>by adding to the graphic organizer about Reading Strategies</a:t>
            </a:r>
          </a:p>
          <a:p>
            <a:pPr lvl="1"/>
            <a:endParaRPr lang="en-US" dirty="0"/>
          </a:p>
          <a:p>
            <a:endParaRPr lang="en-US" dirty="0"/>
          </a:p>
          <a:p>
            <a:endParaRPr lang="en-US" dirty="0"/>
          </a:p>
        </p:txBody>
      </p:sp>
    </p:spTree>
    <p:extLst>
      <p:ext uri="{BB962C8B-B14F-4D97-AF65-F5344CB8AC3E}">
        <p14:creationId xmlns:p14="http://schemas.microsoft.com/office/powerpoint/2010/main" val="3749694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42B36C-5F29-9D48-8462-4C0A9AA20768}"/>
              </a:ext>
            </a:extLst>
          </p:cNvPr>
          <p:cNvSpPr>
            <a:spLocks noGrp="1"/>
          </p:cNvSpPr>
          <p:nvPr>
            <p:ph type="ctrTitle"/>
          </p:nvPr>
        </p:nvSpPr>
        <p:spPr>
          <a:xfrm>
            <a:off x="2589213" y="2514600"/>
            <a:ext cx="8915399" cy="3937000"/>
          </a:xfrm>
        </p:spPr>
        <p:txBody>
          <a:bodyPr>
            <a:normAutofit fontScale="90000"/>
          </a:bodyPr>
          <a:lstStyle/>
          <a:p>
            <a:r>
              <a:rPr lang="en-US" dirty="0"/>
              <a:t>Text Previewing Review: </a:t>
            </a:r>
            <a:br>
              <a:rPr lang="en-US" dirty="0"/>
            </a:br>
            <a:r>
              <a:rPr lang="en-US" dirty="0"/>
              <a:t>5T Chart Review</a:t>
            </a:r>
            <a:br>
              <a:rPr lang="en-US" dirty="0"/>
            </a:br>
            <a:br>
              <a:rPr lang="en-US" dirty="0"/>
            </a:br>
            <a:r>
              <a:rPr lang="en-US" dirty="0"/>
              <a:t>(What was the purpose of this assignment?)</a:t>
            </a:r>
          </a:p>
        </p:txBody>
      </p:sp>
    </p:spTree>
    <p:extLst>
      <p:ext uri="{BB962C8B-B14F-4D97-AF65-F5344CB8AC3E}">
        <p14:creationId xmlns:p14="http://schemas.microsoft.com/office/powerpoint/2010/main" val="2979365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2232C-E72D-5E45-82CD-CC27938EABC4}"/>
              </a:ext>
            </a:extLst>
          </p:cNvPr>
          <p:cNvSpPr>
            <a:spLocks noGrp="1"/>
          </p:cNvSpPr>
          <p:nvPr>
            <p:ph type="title"/>
          </p:nvPr>
        </p:nvSpPr>
        <p:spPr>
          <a:xfrm>
            <a:off x="1710267" y="234643"/>
            <a:ext cx="9794345" cy="1280890"/>
          </a:xfrm>
        </p:spPr>
        <p:txBody>
          <a:bodyPr>
            <a:normAutofit fontScale="90000"/>
          </a:bodyPr>
          <a:lstStyle/>
          <a:p>
            <a:r>
              <a:rPr lang="en-US" dirty="0"/>
              <a:t>Previewing Texts for Our Class:</a:t>
            </a:r>
            <a:br>
              <a:rPr lang="en-US" dirty="0"/>
            </a:br>
            <a:r>
              <a:rPr lang="en-US" dirty="0"/>
              <a:t>How will the readings in our class help you achieve your academic goals?</a:t>
            </a:r>
          </a:p>
        </p:txBody>
      </p:sp>
      <p:pic>
        <p:nvPicPr>
          <p:cNvPr id="5" name="Picture 4">
            <a:extLst>
              <a:ext uri="{FF2B5EF4-FFF2-40B4-BE49-F238E27FC236}">
                <a16:creationId xmlns:a16="http://schemas.microsoft.com/office/drawing/2014/main" id="{8C24079C-DEE7-AF4E-A450-C0A41E31EDD3}"/>
              </a:ext>
            </a:extLst>
          </p:cNvPr>
          <p:cNvPicPr>
            <a:picLocks noChangeAspect="1"/>
          </p:cNvPicPr>
          <p:nvPr/>
        </p:nvPicPr>
        <p:blipFill>
          <a:blip r:embed="rId2"/>
          <a:stretch>
            <a:fillRect/>
          </a:stretch>
        </p:blipFill>
        <p:spPr>
          <a:xfrm>
            <a:off x="618622" y="1905000"/>
            <a:ext cx="10885990" cy="4972810"/>
          </a:xfrm>
          <a:prstGeom prst="rect">
            <a:avLst/>
          </a:prstGeom>
        </p:spPr>
      </p:pic>
    </p:spTree>
    <p:extLst>
      <p:ext uri="{BB962C8B-B14F-4D97-AF65-F5344CB8AC3E}">
        <p14:creationId xmlns:p14="http://schemas.microsoft.com/office/powerpoint/2010/main" val="1172951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42B36C-5F29-9D48-8462-4C0A9AA20768}"/>
              </a:ext>
            </a:extLst>
          </p:cNvPr>
          <p:cNvSpPr>
            <a:spLocks noGrp="1"/>
          </p:cNvSpPr>
          <p:nvPr>
            <p:ph type="ctrTitle"/>
          </p:nvPr>
        </p:nvSpPr>
        <p:spPr>
          <a:xfrm>
            <a:off x="2589213" y="2514600"/>
            <a:ext cx="8915399" cy="4072467"/>
          </a:xfrm>
        </p:spPr>
        <p:txBody>
          <a:bodyPr>
            <a:normAutofit/>
          </a:bodyPr>
          <a:lstStyle/>
          <a:p>
            <a:r>
              <a:rPr lang="en-US" dirty="0"/>
              <a:t>Active Reading Skills </a:t>
            </a:r>
            <a:br>
              <a:rPr lang="en-US" dirty="0"/>
            </a:br>
            <a:br>
              <a:rPr lang="en-US" dirty="0"/>
            </a:br>
            <a:r>
              <a:rPr lang="en-US" sz="4400" dirty="0"/>
              <a:t>(How do you use active reading skills?)</a:t>
            </a:r>
          </a:p>
        </p:txBody>
      </p:sp>
    </p:spTree>
    <p:extLst>
      <p:ext uri="{BB962C8B-B14F-4D97-AF65-F5344CB8AC3E}">
        <p14:creationId xmlns:p14="http://schemas.microsoft.com/office/powerpoint/2010/main" val="128819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9EE959-A95A-9242-8EC7-8A00F766DB5D}"/>
              </a:ext>
            </a:extLst>
          </p:cNvPr>
          <p:cNvSpPr>
            <a:spLocks noGrp="1"/>
          </p:cNvSpPr>
          <p:nvPr>
            <p:ph type="title"/>
          </p:nvPr>
        </p:nvSpPr>
        <p:spPr/>
        <p:txBody>
          <a:bodyPr/>
          <a:lstStyle/>
          <a:p>
            <a:r>
              <a:rPr lang="en-US" dirty="0"/>
              <a:t>Small Group Work (10min)</a:t>
            </a:r>
          </a:p>
        </p:txBody>
      </p:sp>
      <p:sp>
        <p:nvSpPr>
          <p:cNvPr id="4" name="Content Placeholder 3">
            <a:extLst>
              <a:ext uri="{FF2B5EF4-FFF2-40B4-BE49-F238E27FC236}">
                <a16:creationId xmlns:a16="http://schemas.microsoft.com/office/drawing/2014/main" id="{E969964A-1532-5345-8988-EBA70A1C7821}"/>
              </a:ext>
            </a:extLst>
          </p:cNvPr>
          <p:cNvSpPr>
            <a:spLocks noGrp="1"/>
          </p:cNvSpPr>
          <p:nvPr>
            <p:ph idx="1"/>
          </p:nvPr>
        </p:nvSpPr>
        <p:spPr>
          <a:xfrm>
            <a:off x="2589212" y="1905000"/>
            <a:ext cx="8915400" cy="4006222"/>
          </a:xfrm>
        </p:spPr>
        <p:txBody>
          <a:bodyPr>
            <a:noAutofit/>
          </a:bodyPr>
          <a:lstStyle/>
          <a:p>
            <a:r>
              <a:rPr lang="en-US" sz="3000" dirty="0"/>
              <a:t>In your small group, skim your assigned slide AND the list of GLOB, PROB, and SUP strategies in the MARSI Pretest </a:t>
            </a:r>
          </a:p>
          <a:p>
            <a:r>
              <a:rPr lang="en-US" sz="3000" b="1" dirty="0"/>
              <a:t>Briefly Summarize</a:t>
            </a:r>
            <a:r>
              <a:rPr lang="en-US" sz="3000" dirty="0"/>
              <a:t> your section’s advice in the </a:t>
            </a:r>
            <a:r>
              <a:rPr lang="en-US" sz="3000" dirty="0">
                <a:hlinkClick r:id="rId3"/>
              </a:rPr>
              <a:t>Google slides</a:t>
            </a:r>
            <a:r>
              <a:rPr lang="en-US" sz="3000" dirty="0"/>
              <a:t> AND include at least two MARSI strategies relevant to your active reading advice</a:t>
            </a:r>
          </a:p>
          <a:p>
            <a:r>
              <a:rPr lang="en-US" sz="3000" dirty="0"/>
              <a:t>Add an image that represents your section’s advice</a:t>
            </a:r>
          </a:p>
        </p:txBody>
      </p:sp>
    </p:spTree>
    <p:extLst>
      <p:ext uri="{BB962C8B-B14F-4D97-AF65-F5344CB8AC3E}">
        <p14:creationId xmlns:p14="http://schemas.microsoft.com/office/powerpoint/2010/main" val="690018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4E6AF-28EB-FB40-8B86-4191996E6421}"/>
              </a:ext>
            </a:extLst>
          </p:cNvPr>
          <p:cNvSpPr>
            <a:spLocks noGrp="1"/>
          </p:cNvSpPr>
          <p:nvPr>
            <p:ph type="title"/>
          </p:nvPr>
        </p:nvSpPr>
        <p:spPr/>
        <p:txBody>
          <a:bodyPr/>
          <a:lstStyle/>
          <a:p>
            <a:r>
              <a:rPr lang="en-US" dirty="0"/>
              <a:t>Active Reading Strategies</a:t>
            </a:r>
          </a:p>
        </p:txBody>
      </p:sp>
      <p:sp>
        <p:nvSpPr>
          <p:cNvPr id="3" name="Content Placeholder 2">
            <a:extLst>
              <a:ext uri="{FF2B5EF4-FFF2-40B4-BE49-F238E27FC236}">
                <a16:creationId xmlns:a16="http://schemas.microsoft.com/office/drawing/2014/main" id="{0105AC96-1F94-844A-8400-637CA84E32A4}"/>
              </a:ext>
            </a:extLst>
          </p:cNvPr>
          <p:cNvSpPr>
            <a:spLocks noGrp="1"/>
          </p:cNvSpPr>
          <p:nvPr>
            <p:ph idx="1"/>
          </p:nvPr>
        </p:nvSpPr>
        <p:spPr>
          <a:xfrm>
            <a:off x="770466" y="2346959"/>
            <a:ext cx="5790935" cy="3423603"/>
          </a:xfrm>
        </p:spPr>
        <p:txBody>
          <a:bodyPr>
            <a:noAutofit/>
          </a:bodyPr>
          <a:lstStyle/>
          <a:p>
            <a:r>
              <a:rPr lang="en-US" sz="3600" dirty="0"/>
              <a:t>What strategies do you use to “Preview Text and Vocabulary”?</a:t>
            </a:r>
          </a:p>
          <a:p>
            <a:pPr lvl="1"/>
            <a:endParaRPr lang="en-US" sz="3200" dirty="0"/>
          </a:p>
        </p:txBody>
      </p:sp>
      <p:pic>
        <p:nvPicPr>
          <p:cNvPr id="5" name="Picture 4">
            <a:extLst>
              <a:ext uri="{FF2B5EF4-FFF2-40B4-BE49-F238E27FC236}">
                <a16:creationId xmlns:a16="http://schemas.microsoft.com/office/drawing/2014/main" id="{498F1B05-0417-7247-A28A-9BBF2EFA77A3}"/>
              </a:ext>
            </a:extLst>
          </p:cNvPr>
          <p:cNvPicPr>
            <a:picLocks noChangeAspect="1"/>
          </p:cNvPicPr>
          <p:nvPr/>
        </p:nvPicPr>
        <p:blipFill>
          <a:blip r:embed="rId2"/>
          <a:stretch>
            <a:fillRect/>
          </a:stretch>
        </p:blipFill>
        <p:spPr>
          <a:xfrm>
            <a:off x="6561401" y="1462596"/>
            <a:ext cx="5630599" cy="4264596"/>
          </a:xfrm>
          <a:prstGeom prst="rect">
            <a:avLst/>
          </a:prstGeom>
        </p:spPr>
      </p:pic>
    </p:spTree>
    <p:extLst>
      <p:ext uri="{BB962C8B-B14F-4D97-AF65-F5344CB8AC3E}">
        <p14:creationId xmlns:p14="http://schemas.microsoft.com/office/powerpoint/2010/main" val="858925884"/>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{D251DE41-17AA-644C-B77C-86B5FF06AF76}tf10001069</Template>
  <TotalTime>2346</TotalTime>
  <Words>1636</Words>
  <Application>Microsoft Macintosh PowerPoint</Application>
  <PresentationFormat>Widescreen</PresentationFormat>
  <Paragraphs>168</Paragraphs>
  <Slides>25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Century Gothic</vt:lpstr>
      <vt:lpstr>Wingdings 3</vt:lpstr>
      <vt:lpstr>Wisp</vt:lpstr>
      <vt:lpstr>Reflecting and Moving Forward</vt:lpstr>
      <vt:lpstr>Today’s Game Plan:</vt:lpstr>
      <vt:lpstr>Brief MARSI Reflection  (What did you learn about your reading strategies usage?)</vt:lpstr>
      <vt:lpstr>MARSI Strategy Types</vt:lpstr>
      <vt:lpstr>Text Previewing Review:  5T Chart Review  (What was the purpose of this assignment?)</vt:lpstr>
      <vt:lpstr>Previewing Texts for Our Class: How will the readings in our class help you achieve your academic goals?</vt:lpstr>
      <vt:lpstr>Active Reading Skills   (How do you use active reading skills?)</vt:lpstr>
      <vt:lpstr>Small Group Work (10min)</vt:lpstr>
      <vt:lpstr>Active Reading Strategies</vt:lpstr>
      <vt:lpstr>Active Reading Strategies</vt:lpstr>
      <vt:lpstr>Active Reading Strategies</vt:lpstr>
      <vt:lpstr>Active Reading Strategies</vt:lpstr>
      <vt:lpstr>Active Reading Strategies</vt:lpstr>
      <vt:lpstr>Active Reading Strategies</vt:lpstr>
      <vt:lpstr>Active Reading Strategies</vt:lpstr>
      <vt:lpstr>Active Reading Strategies</vt:lpstr>
      <vt:lpstr>Active Reading Strategies</vt:lpstr>
      <vt:lpstr>Active Reading Strategies</vt:lpstr>
      <vt:lpstr>Group Share</vt:lpstr>
      <vt:lpstr>“Adapt to Any Class”: Applying Active Reading and Listening Skills to Lectures  (What do you think this lecture will be about?)</vt:lpstr>
      <vt:lpstr>Turning Active  Reading into Active  Lecture Listening   (What does it mean to Listen Actively? How can listen active in lecture? How can you demonstrate your active listening?) </vt:lpstr>
      <vt:lpstr>Active Reading Strategies for Lectures</vt:lpstr>
      <vt:lpstr>“Adapting to Any Class”  (Professor Maggie Ilersich)</vt:lpstr>
      <vt:lpstr>PowerPoint Presentation</vt:lpstr>
      <vt:lpstr>Notes to Guide Our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Reflecting and Moving Forward</dc:title>
  <dc:creator>KBECK Killingbeck</dc:creator>
  <cp:lastModifiedBy>Suh, Emily K</cp:lastModifiedBy>
  <cp:revision>40</cp:revision>
  <dcterms:created xsi:type="dcterms:W3CDTF">2020-10-08T13:07:15Z</dcterms:created>
  <dcterms:modified xsi:type="dcterms:W3CDTF">2020-12-23T13:14:37Z</dcterms:modified>
</cp:coreProperties>
</file>