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64" r:id="rId8"/>
    <p:sldId id="260" r:id="rId9"/>
    <p:sldId id="259" r:id="rId10"/>
    <p:sldId id="261" r:id="rId11"/>
    <p:sldId id="262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231"/>
  </p:normalViewPr>
  <p:slideViewPr>
    <p:cSldViewPr snapToGrid="0" snapToObjects="1">
      <p:cViewPr varScale="1">
        <p:scale>
          <a:sx n="54" d="100"/>
          <a:sy n="54" d="100"/>
        </p:scale>
        <p:origin x="20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955-8A62-4646-8DA6-0705E0AB9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50E65-A096-904C-9846-EA179C19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77E9-315C-4541-95E5-E27A2C77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0E82-0428-7547-B3B5-8BAA7B44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7646-1C9E-6F41-9018-1551EEAB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825-7224-1247-8516-5EB308F6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F0DFB-95AB-3644-98D0-2E54D4CCC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BA2D-5F42-CB4B-9E73-04AD927F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5AB2-E353-C34F-BE35-90854B61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6306-C0A6-D348-95FD-ED4848DD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260E4-C5A2-484C-BF47-F1DE9FD4D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28B97-7FF7-4A40-9791-FB9E95119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698C1-657A-B349-B75F-587B0A31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E26B-9372-794A-9EFD-6C75EB4F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65D-F631-E545-A470-F4D9C93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5870-B379-9B44-BA67-B32F6AB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CC05-20EB-6C45-A716-7B69BA3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7990-0636-4540-A339-057D2C07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29131-05FA-0245-A843-974E5285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B6C3B-D7F1-F546-9DFB-480F744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DC72-7ACF-9B41-8283-177FA331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929D-9822-E34D-B323-57AB5AFF0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4204-5F22-AD4F-93B6-C1C46503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708B-DCB4-9047-B86F-221C7B3D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69D2-C6D6-0E4A-A762-FE4D8EE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E982-0B30-1349-895A-96FEBD79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4CBD-0284-5244-A176-00CB553DF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13A9-42F8-EE49-98CC-0F0178E9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362C-00AF-DC47-B07C-A1C984DA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25127-3074-B747-9E30-B34A3F34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ACDE-0F95-A44D-96A9-AF51E217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84E5-918F-B644-95F7-11521A92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E23E9-CD53-3040-B6F3-05B52350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37947-622A-1D43-8316-168E15D2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4E7C0-5C12-9444-8805-D61156F0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57451-70CB-6841-B7AD-99743680F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9D391-BC5D-0647-89AE-07C41569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E5306-45D0-1742-9DD7-B184E58D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76C0EE-610A-034F-B5AC-1AD5DFE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D9B9-4D1B-CD44-B018-83C73A04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A6D47-4B45-694A-9AAD-D280FC94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237C1-C2F1-934F-A0A2-AEA013FD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34FB9-86D3-C949-BB7D-E4A92AD3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0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CC40E-A1F8-164E-BEF8-2170A991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0622A-5C7B-664D-BD2E-7AF1A970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871DD-8F55-384B-84B0-D21FBB55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3D45-A293-CF4C-881B-5DA75092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E014-8572-8E43-8946-B39E3125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F3EE6-D418-F747-AA62-5A60F444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B8469-C17D-DD42-AC77-BB730E02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44E0-8C60-774E-9807-45CD42E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6606D-B6C0-FB4A-814E-73ABD11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0349-096E-E740-B57E-55DE1197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9994B-730C-3140-898D-6A5CCCEF3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F801-E4F2-7945-9921-1148011AA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4BB62-92CA-8D47-B2E1-7A447F6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EDE6-7786-3447-89E9-9C1E68B5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B653-B652-2F40-8963-3061FCAA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7D58A-B221-1048-A17A-3ABE1BA9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6E724-5F41-5F4D-9FC8-7D2EDCACD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DC771-44BA-324E-9C54-0D1B72C65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520E-8FBA-CA4F-B086-9F6B73E2E12D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9277D-D9E9-1748-9706-B81663342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DE50-D826-FC41-BF28-AD92AD42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20C-D266-2647-A6AB-C47033D37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A865-D212-C14D-B182-F99CC64C6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Racialized and Gendered Identities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CDA9E-8C0F-DE4E-B9AE-7E838EB72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6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Reminders: </a:t>
            </a:r>
          </a:p>
          <a:p>
            <a:r>
              <a:rPr lang="en-US" dirty="0"/>
              <a:t>Cameras on!</a:t>
            </a:r>
          </a:p>
          <a:p>
            <a:r>
              <a:rPr lang="en-US" dirty="0"/>
              <a:t>Due today: MARSI Reflection I</a:t>
            </a:r>
          </a:p>
          <a:p>
            <a:r>
              <a:rPr lang="en-US" dirty="0"/>
              <a:t>Due next class: Have two textbooks from other classes, Complete annotations in Crenshaw</a:t>
            </a:r>
          </a:p>
          <a:p>
            <a:r>
              <a:rPr lang="en-US" dirty="0"/>
              <a:t>Extra Credit viewing is OCT 21 6:30-8PM (details to follow)</a:t>
            </a:r>
          </a:p>
          <a:p>
            <a:r>
              <a:rPr lang="en-US" dirty="0"/>
              <a:t>Please Check Updates in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1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DA1-FE69-6A4D-9EE1-7CEAB23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13914" cy="4486275"/>
          </a:xfrm>
        </p:spPr>
        <p:txBody>
          <a:bodyPr>
            <a:normAutofit/>
          </a:bodyPr>
          <a:lstStyle/>
          <a:p>
            <a:r>
              <a:rPr lang="en-US" sz="4000" dirty="0"/>
              <a:t>Skim MARSI questions labeled GLOB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“Global Strategies”?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ADDC8-9D35-194B-B01C-7985B354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57" y="3163434"/>
            <a:ext cx="3013529" cy="30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29A8-74B1-8B4C-8330-3996BD05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7B5A-12A5-AD47-B82F-99ABB517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Skim MARSI questions labeled SUP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“Support Strategies”?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35840-01E5-8C4F-B466-A03B76AA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0" y="4613275"/>
            <a:ext cx="4318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5164-3756-E340-AAD2-400594BE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25A-000C-CD49-A28E-AAE23254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825625"/>
            <a:ext cx="8066314" cy="4351338"/>
          </a:xfrm>
        </p:spPr>
        <p:txBody>
          <a:bodyPr/>
          <a:lstStyle/>
          <a:p>
            <a:r>
              <a:rPr lang="en-US" sz="4000" dirty="0"/>
              <a:t>Skim MARSI questions labeled PROB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“Problem Solving Strategies”?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A3FAF-00C4-E34C-96DA-8C38A676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6" y="25725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674D-4395-B045-8886-09CF6233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STRATEGIES: Identifying Main </a:t>
            </a:r>
            <a:br>
              <a:rPr lang="en-US" dirty="0"/>
            </a:br>
            <a:r>
              <a:rPr lang="en-US" dirty="0"/>
              <a:t>Ideas, Creating a Thesis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A8BA9-D63E-3E4C-B778-6969E38D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68" y="228600"/>
            <a:ext cx="1997632" cy="220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EC883-64A3-454F-9AE5-2239F44C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0" y="3718018"/>
            <a:ext cx="1762360" cy="14239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F242-2522-C542-A071-8211E16B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5"/>
            <a:ext cx="12061371" cy="4351338"/>
          </a:xfrm>
        </p:spPr>
        <p:txBody>
          <a:bodyPr>
            <a:noAutofit/>
          </a:bodyPr>
          <a:lstStyle/>
          <a:p>
            <a:r>
              <a:rPr lang="en-US" sz="3600" dirty="0"/>
              <a:t>Not all of the texts that we read have a hard thesis statement</a:t>
            </a:r>
          </a:p>
          <a:p>
            <a:r>
              <a:rPr lang="en-US" sz="3600" dirty="0"/>
              <a:t>BUT drafting a hard thesis is a great way to summarize and condense our understanding of the text to the most important ideas</a:t>
            </a:r>
          </a:p>
          <a:p>
            <a:r>
              <a:rPr lang="en-US" sz="3600" dirty="0"/>
              <a:t>Work with your small group to create a hard thesis statement about Crenshaw’s </a:t>
            </a:r>
            <a:r>
              <a:rPr lang="en-US" sz="3600" i="1" dirty="0"/>
              <a:t>Intersectionality </a:t>
            </a:r>
            <a:r>
              <a:rPr lang="en-US" sz="3600" dirty="0"/>
              <a:t>TED Talk (add this thesis statement to the top of your annotated notes)</a:t>
            </a:r>
          </a:p>
          <a:p>
            <a:pPr lvl="1"/>
            <a:r>
              <a:rPr lang="en-US" sz="3600" dirty="0"/>
              <a:t>Subject + Opinion + Support/Reasons for the Opinion</a:t>
            </a:r>
          </a:p>
          <a:p>
            <a:pPr lvl="1"/>
            <a:r>
              <a:rPr lang="en-US" sz="3600" dirty="0"/>
              <a:t>What are Crenshaw’s Subject, Opinion, and Reasons?</a:t>
            </a:r>
          </a:p>
        </p:txBody>
      </p:sp>
    </p:spTree>
    <p:extLst>
      <p:ext uri="{BB962C8B-B14F-4D97-AF65-F5344CB8AC3E}">
        <p14:creationId xmlns:p14="http://schemas.microsoft.com/office/powerpoint/2010/main" val="381279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2B44-2918-B34F-9C4A-A1F5B89D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062" y="365125"/>
            <a:ext cx="8517737" cy="1325563"/>
          </a:xfrm>
        </p:spPr>
        <p:txBody>
          <a:bodyPr/>
          <a:lstStyle/>
          <a:p>
            <a:r>
              <a:rPr lang="en-US" dirty="0"/>
              <a:t>Ticket to 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CDBA-4422-0648-A4A2-593372D8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Return to the main Zoom room or raise your hand for Emily or </a:t>
            </a:r>
            <a:r>
              <a:rPr lang="en-US" sz="4800" dirty="0" err="1"/>
              <a:t>Kbeck</a:t>
            </a:r>
            <a:r>
              <a:rPr lang="en-US" sz="4800" dirty="0"/>
              <a:t> to join your breakout room. Share your annotation with us before leaving for class</a:t>
            </a:r>
          </a:p>
          <a:p>
            <a:r>
              <a:rPr lang="en-US" sz="4800" dirty="0"/>
              <a:t>Remind your groupmates what is due next class and a week from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981B9-EA3B-8449-8C44-3C18C355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7806">
            <a:off x="353607" y="276810"/>
            <a:ext cx="2294555" cy="15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E5EC-0A4A-1E4D-ABB9-EBA975A8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786" y="820229"/>
            <a:ext cx="4005943" cy="1325563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73DE-4CF2-4449-B610-58144DAA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4457"/>
            <a:ext cx="10515600" cy="3172506"/>
          </a:xfrm>
        </p:spPr>
        <p:txBody>
          <a:bodyPr/>
          <a:lstStyle/>
          <a:p>
            <a:r>
              <a:rPr lang="en-US" sz="4000" dirty="0"/>
              <a:t>Campus (and Web-based) Resource Scavenger Hunt</a:t>
            </a:r>
          </a:p>
          <a:p>
            <a:r>
              <a:rPr lang="en-US" sz="4000" dirty="0"/>
              <a:t>Crenshaw Review</a:t>
            </a:r>
          </a:p>
          <a:p>
            <a:r>
              <a:rPr lang="en-US" sz="4000" dirty="0"/>
              <a:t>Seeing our Reading Strategy Use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00E3F-E3A2-FB46-9A94-3514430C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7" y="212271"/>
            <a:ext cx="3818586" cy="25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0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B1C5-639A-C94B-8777-5B70983A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5C3A-DD07-CA4D-88F2-3CA005090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 up the instructions (week 5 in Canvas)</a:t>
            </a:r>
          </a:p>
          <a:p>
            <a:r>
              <a:rPr lang="en-US" dirty="0"/>
              <a:t>You will work in a small group of 3-4 to complete the assignment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09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2B69-5831-B54B-BDBF-AA591455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Instructions—Resource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31656-ACCD-F64D-ADBA-C5D5B056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Using your knowledge of campus, your smartphone, and your teammates, find each of the following:</a:t>
            </a:r>
          </a:p>
          <a:p>
            <a:pPr lvl="1"/>
            <a:r>
              <a:rPr lang="en-US" dirty="0"/>
              <a:t>Your Professor’s Office—what does this look like during </a:t>
            </a:r>
            <a:r>
              <a:rPr lang="en-US" dirty="0" err="1"/>
              <a:t>Covid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SLAC</a:t>
            </a:r>
          </a:p>
          <a:p>
            <a:pPr lvl="1"/>
            <a:r>
              <a:rPr lang="en-US" dirty="0"/>
              <a:t>Office of the Dean of Students</a:t>
            </a:r>
          </a:p>
          <a:p>
            <a:pPr lvl="1"/>
            <a:r>
              <a:rPr lang="en-US" dirty="0"/>
              <a:t>The Writing Center</a:t>
            </a:r>
          </a:p>
          <a:p>
            <a:pPr lvl="1"/>
            <a:r>
              <a:rPr lang="en-US" dirty="0"/>
              <a:t>The Counseling Center</a:t>
            </a:r>
          </a:p>
          <a:p>
            <a:pPr lvl="1"/>
            <a:r>
              <a:rPr lang="en-US" dirty="0"/>
              <a:t>An additional service of your choice</a:t>
            </a:r>
          </a:p>
          <a:p>
            <a:r>
              <a:rPr lang="en-US" dirty="0"/>
              <a:t>Take a picture of yourselves in front of each location/service on the scavenger hunt and make a note about what services are offered by each resource.</a:t>
            </a:r>
          </a:p>
        </p:txBody>
      </p:sp>
    </p:spTree>
    <p:extLst>
      <p:ext uri="{BB962C8B-B14F-4D97-AF65-F5344CB8AC3E}">
        <p14:creationId xmlns:p14="http://schemas.microsoft.com/office/powerpoint/2010/main" val="10590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2630-6793-534A-80D2-FDF7A580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Instructions—Resource Guide </a:t>
            </a:r>
            <a:r>
              <a:rPr lang="en-US" dirty="0" err="1"/>
              <a:t>Powerpoint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CF7B-E5CF-834D-BB70-895DDA0A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found all of the locations listed below, your group will create a </a:t>
            </a:r>
            <a:r>
              <a:rPr lang="en-US" dirty="0" err="1"/>
              <a:t>Powerpoint</a:t>
            </a:r>
            <a:r>
              <a:rPr lang="en-US" dirty="0"/>
              <a:t> presentation. Each slide should include the following:</a:t>
            </a:r>
          </a:p>
          <a:p>
            <a:r>
              <a:rPr lang="en-US" dirty="0"/>
              <a:t>The name of the service</a:t>
            </a:r>
          </a:p>
          <a:p>
            <a:r>
              <a:rPr lang="en-US" dirty="0"/>
              <a:t>A picture of the location/service</a:t>
            </a:r>
          </a:p>
          <a:p>
            <a:r>
              <a:rPr lang="en-US" dirty="0"/>
              <a:t>A one-sentence summary of what the service provides for students</a:t>
            </a:r>
          </a:p>
          <a:p>
            <a:r>
              <a:rPr lang="en-US" dirty="0"/>
              <a:t>Information about how to access the service (i.e., how to schedule an appointment, contact the office,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2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2E03-735C-014A-B931-93A67190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Time (15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58A2-1FCD-DB43-91CA-1C8B7FB2F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small group:</a:t>
            </a:r>
          </a:p>
          <a:p>
            <a:pPr lvl="1"/>
            <a:r>
              <a:rPr lang="en-US" dirty="0"/>
              <a:t>Get contact info for everyone in the group </a:t>
            </a:r>
          </a:p>
          <a:p>
            <a:pPr lvl="1"/>
            <a:r>
              <a:rPr lang="en-US" dirty="0"/>
              <a:t>Review the assignment information (including the due date and the rubric)</a:t>
            </a:r>
          </a:p>
          <a:p>
            <a:pPr lvl="1"/>
            <a:r>
              <a:rPr lang="en-US" dirty="0"/>
              <a:t>Decide on a time to meet or prepare the material (are you working together, are you sending this to each other but working asynchronously?)</a:t>
            </a:r>
          </a:p>
          <a:p>
            <a:pPr lvl="1"/>
            <a:r>
              <a:rPr lang="en-US" dirty="0"/>
              <a:t>Make a plan (this is a team grade, so you want to be able to decide how you will create your presentation (Google slides, Microsoft Teams, sending the information to one team mate to compile, etc.)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15 minutes is NOT enough time to complete the project!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5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329B-D118-E24F-98B7-1FB4F33F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371" y="381453"/>
            <a:ext cx="9655629" cy="1325563"/>
          </a:xfrm>
        </p:spPr>
        <p:txBody>
          <a:bodyPr/>
          <a:lstStyle/>
          <a:p>
            <a:r>
              <a:rPr lang="en-US" dirty="0"/>
              <a:t>Crenshaw’s TED Talk Refresh (10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DA76-F646-B84E-8B1F-E5103575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 your small group, open up your annotated notes from the TED Talk</a:t>
            </a:r>
          </a:p>
          <a:p>
            <a:r>
              <a:rPr lang="en-US" sz="3600" dirty="0"/>
              <a:t>Add to your notes as you discuss with your group</a:t>
            </a:r>
          </a:p>
          <a:p>
            <a:r>
              <a:rPr lang="en-US" sz="3600" dirty="0"/>
              <a:t>Answer the following questions:</a:t>
            </a:r>
          </a:p>
          <a:p>
            <a:pPr lvl="1"/>
            <a:r>
              <a:rPr lang="en-US" sz="3600" dirty="0"/>
              <a:t>What does intersectionality mean?</a:t>
            </a:r>
          </a:p>
          <a:p>
            <a:pPr lvl="1"/>
            <a:r>
              <a:rPr lang="en-US" sz="3600" dirty="0"/>
              <a:t>How could you summarize Crenshaw’s argument in one sentence?</a:t>
            </a:r>
          </a:p>
          <a:p>
            <a:pPr lvl="1"/>
            <a:r>
              <a:rPr lang="en-US" sz="3600" dirty="0"/>
              <a:t>What evidence does she give of the importance for considering intersectionality in the present 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EA70C-17DC-DC45-96D0-D3CE6277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60177"/>
            <a:ext cx="2351314" cy="17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EA3E7-76B6-A747-98DF-F35031D9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395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Why do we use reading strategies and why do we teach you to be aware of them in college?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F21FA-8193-6440-A49F-D5B61589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36355" y="1040033"/>
            <a:ext cx="4876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9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7366-70D6-464E-99A8-23D8A105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Our Reading Strategies to Crenshaw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86F-C2E6-AE4F-A7AE-53D7976FD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reading strategies (see the MARSI assessment you completed)</a:t>
            </a:r>
          </a:p>
          <a:p>
            <a:pPr lvl="1"/>
            <a:r>
              <a:rPr lang="en-US" dirty="0"/>
              <a:t>Global (GLOB)</a:t>
            </a:r>
          </a:p>
          <a:p>
            <a:pPr lvl="1"/>
            <a:r>
              <a:rPr lang="en-US" dirty="0"/>
              <a:t>Support (SUP)</a:t>
            </a:r>
          </a:p>
          <a:p>
            <a:pPr lvl="1"/>
            <a:r>
              <a:rPr lang="en-US" dirty="0"/>
              <a:t>Problem Solving (PROB)</a:t>
            </a:r>
          </a:p>
          <a:p>
            <a:r>
              <a:rPr lang="en-US" dirty="0"/>
              <a:t>Which strategies have we used to read Crenshaw?</a:t>
            </a:r>
          </a:p>
          <a:p>
            <a:pPr lvl="1"/>
            <a:r>
              <a:rPr lang="en-US" dirty="0"/>
              <a:t>Mark the evidence of these strategies in your Crenshaw annotations</a:t>
            </a:r>
          </a:p>
        </p:txBody>
      </p:sp>
    </p:spTree>
    <p:extLst>
      <p:ext uri="{BB962C8B-B14F-4D97-AF65-F5344CB8AC3E}">
        <p14:creationId xmlns:p14="http://schemas.microsoft.com/office/powerpoint/2010/main" val="4133759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721</Words>
  <Application>Microsoft Macintosh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Racialized and Gendered Identities</vt:lpstr>
      <vt:lpstr>Today</vt:lpstr>
      <vt:lpstr>Campus Scavenger Hunt</vt:lpstr>
      <vt:lpstr>Instructions—Resource Locations</vt:lpstr>
      <vt:lpstr>Instructions—Resource Guide Powerpoint</vt:lpstr>
      <vt:lpstr>Group Time (15 minutes)</vt:lpstr>
      <vt:lpstr>Crenshaw’s TED Talk Refresh (10 minutes)</vt:lpstr>
      <vt:lpstr>Why do we use reading strategies and why do we teach you to be aware of them in college?</vt:lpstr>
      <vt:lpstr>Applying Our Reading Strategies to Crenshaw</vt:lpstr>
      <vt:lpstr>Global Strategies</vt:lpstr>
      <vt:lpstr>Support Strategies</vt:lpstr>
      <vt:lpstr>Problem Solving Strategies</vt:lpstr>
      <vt:lpstr>SUPPORT STRATEGIES: Identifying Main  Ideas, Creating a Thesis Statement</vt:lpstr>
      <vt:lpstr>Ticket to Exit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Racialized and Gendered Identities</dc:title>
  <dc:creator>Suh, Emily K</dc:creator>
  <cp:lastModifiedBy>Suh, Emily K</cp:lastModifiedBy>
  <cp:revision>6</cp:revision>
  <dcterms:created xsi:type="dcterms:W3CDTF">2020-09-14T13:16:03Z</dcterms:created>
  <dcterms:modified xsi:type="dcterms:W3CDTF">2020-09-14T14:15:44Z</dcterms:modified>
</cp:coreProperties>
</file>