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347" r:id="rId9"/>
    <p:sldId id="351" r:id="rId10"/>
    <p:sldId id="288" r:id="rId11"/>
    <p:sldId id="289" r:id="rId12"/>
    <p:sldId id="308" r:id="rId13"/>
    <p:sldId id="307" r:id="rId14"/>
    <p:sldId id="318" r:id="rId15"/>
    <p:sldId id="310" r:id="rId16"/>
    <p:sldId id="309" r:id="rId17"/>
    <p:sldId id="319" r:id="rId18"/>
    <p:sldId id="312" r:id="rId19"/>
    <p:sldId id="320" r:id="rId20"/>
    <p:sldId id="311" r:id="rId21"/>
    <p:sldId id="321" r:id="rId22"/>
    <p:sldId id="314" r:id="rId23"/>
    <p:sldId id="390" r:id="rId24"/>
    <p:sldId id="291" r:id="rId25"/>
    <p:sldId id="391" r:id="rId26"/>
    <p:sldId id="393" r:id="rId27"/>
    <p:sldId id="263" r:id="rId28"/>
    <p:sldId id="394" r:id="rId29"/>
    <p:sldId id="395" r:id="rId30"/>
    <p:sldId id="397" r:id="rId31"/>
    <p:sldId id="398" r:id="rId32"/>
    <p:sldId id="353" r:id="rId33"/>
    <p:sldId id="354" r:id="rId34"/>
    <p:sldId id="399" r:id="rId35"/>
    <p:sldId id="401" r:id="rId36"/>
    <p:sldId id="402" r:id="rId37"/>
    <p:sldId id="403" r:id="rId38"/>
    <p:sldId id="285" r:id="rId39"/>
    <p:sldId id="405" r:id="rId40"/>
    <p:sldId id="406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dbetter-Cho, Katherine E" initials="LKE" lastIdx="1" clrIdx="0">
    <p:extLst>
      <p:ext uri="{19B8F6BF-5375-455C-9EA6-DF929625EA0E}">
        <p15:presenceInfo xmlns:p15="http://schemas.microsoft.com/office/powerpoint/2012/main" userId="S::kel48@txstate.edu::6504023a-26d1-4c73-9ad0-0b6d3f21b2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859"/>
    <a:srgbClr val="998019"/>
    <a:srgbClr val="B49800"/>
    <a:srgbClr val="501215"/>
    <a:srgbClr val="F7F7F7"/>
    <a:srgbClr val="663333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82726" autoAdjust="0"/>
  </p:normalViewPr>
  <p:slideViewPr>
    <p:cSldViewPr>
      <p:cViewPr varScale="1">
        <p:scale>
          <a:sx n="55" d="100"/>
          <a:sy n="55" d="100"/>
        </p:scale>
        <p:origin x="107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3295036219998"/>
          <c:y val="0.14591676040494941"/>
          <c:w val="0.86872484689414287"/>
          <c:h val="0.7553318335208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 w="9525" cmpd="dbl">
                <a:solidFill>
                  <a:schemeClr val="tx1"/>
                </a:solidFill>
              </a:ln>
            </c:spPr>
          </c:marker>
          <c:dPt>
            <c:idx val="5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42F0-4E41-A934-BA40CC41A0AF}"/>
              </c:ext>
            </c:extLst>
          </c:dPt>
          <c:dPt>
            <c:idx val="8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42F0-4E41-A934-BA40CC41A0AF}"/>
              </c:ext>
            </c:extLst>
          </c:dPt>
          <c:dPt>
            <c:idx val="13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42F0-4E41-A934-BA40CC41A0AF}"/>
              </c:ext>
            </c:extLst>
          </c:dPt>
          <c:dPt>
            <c:idx val="15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42F0-4E41-A934-BA40CC41A0AF}"/>
              </c:ext>
            </c:extLst>
          </c:dPt>
          <c:dPt>
            <c:idx val="16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F0-4E41-A934-BA40CC41A0AF}"/>
              </c:ext>
            </c:extLst>
          </c:dPt>
          <c:dPt>
            <c:idx val="18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42F0-4E41-A934-BA40CC41A0AF}"/>
              </c:ext>
            </c:extLst>
          </c:dPt>
          <c:dPt>
            <c:idx val="19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2F0-4E41-A934-BA40CC41A0AF}"/>
              </c:ext>
            </c:extLst>
          </c:dPt>
          <c:dPt>
            <c:idx val="20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42F0-4E41-A934-BA40CC41A0AF}"/>
              </c:ext>
            </c:extLst>
          </c:dPt>
          <c:dPt>
            <c:idx val="21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2F0-4E41-A934-BA40CC41A0AF}"/>
              </c:ext>
            </c:extLst>
          </c:dPt>
          <c:dPt>
            <c:idx val="22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2F0-4E41-A934-BA40CC41A0AF}"/>
              </c:ext>
            </c:extLst>
          </c:dPt>
          <c:dPt>
            <c:idx val="24"/>
            <c:bubble3D val="0"/>
            <c:spPr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2F0-4E41-A934-BA40CC41A0AF}"/>
              </c:ext>
            </c:extLst>
          </c:dPt>
          <c:dPt>
            <c:idx val="25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7-42F0-4E41-A934-BA40CC41A0AF}"/>
              </c:ext>
            </c:extLst>
          </c:dPt>
          <c:dPt>
            <c:idx val="26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2F0-4E41-A934-BA40CC41A0AF}"/>
              </c:ext>
            </c:extLst>
          </c:dPt>
          <c:dPt>
            <c:idx val="27"/>
            <c:marker>
              <c:spPr>
                <a:solidFill>
                  <a:schemeClr val="tx1"/>
                </a:solidFill>
                <a:ln w="9525" cmpd="dbl">
                  <a:noFill/>
                </a:ln>
              </c:spPr>
            </c:marker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2F0-4E41-A934-BA40CC41A0AF}"/>
              </c:ext>
            </c:extLst>
          </c:dPt>
          <c:dPt>
            <c:idx val="28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D-42F0-4E41-A934-BA40CC41A0AF}"/>
              </c:ext>
            </c:extLst>
          </c:dPt>
          <c:dPt>
            <c:idx val="29"/>
            <c:bubble3D val="0"/>
            <c:spPr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42F0-4E41-A934-BA40CC41A0AF}"/>
              </c:ext>
            </c:extLst>
          </c:dPt>
          <c:dPt>
            <c:idx val="30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42F0-4E41-A934-BA40CC41A0AF}"/>
              </c:ext>
            </c:extLst>
          </c:dPt>
          <c:dPt>
            <c:idx val="32"/>
            <c:bubble3D val="0"/>
            <c:spPr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42F0-4E41-A934-BA40CC41A0AF}"/>
              </c:ext>
            </c:extLst>
          </c:dPt>
          <c:dPt>
            <c:idx val="33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5-42F0-4E41-A934-BA40CC41A0AF}"/>
              </c:ext>
            </c:extLst>
          </c:dPt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42F0-4E41-A934-BA40CC41A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030608"/>
        <c:axId val="450031000"/>
      </c:lineChart>
      <c:catAx>
        <c:axId val="45003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 dirty="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0031000"/>
        <c:crosses val="autoZero"/>
        <c:auto val="1"/>
        <c:lblAlgn val="ctr"/>
        <c:lblOffset val="100"/>
        <c:noMultiLvlLbl val="0"/>
      </c:catAx>
      <c:valAx>
        <c:axId val="450031000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dirty="0"/>
                  <a:t>Disruptive Behavior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0030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3295036219998"/>
          <c:y val="0.14591676040494941"/>
          <c:w val="0.86872484689414287"/>
          <c:h val="0.7553318335208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 w="9525" cmpd="dbl">
                <a:solidFill>
                  <a:schemeClr val="tx1"/>
                </a:solidFill>
              </a:ln>
            </c:spPr>
          </c:marker>
          <c:dPt>
            <c:idx val="5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42F0-4E41-A934-BA40CC41A0AF}"/>
              </c:ext>
            </c:extLst>
          </c:dPt>
          <c:dPt>
            <c:idx val="8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42F0-4E41-A934-BA40CC41A0AF}"/>
              </c:ext>
            </c:extLst>
          </c:dPt>
          <c:dPt>
            <c:idx val="13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42F0-4E41-A934-BA40CC41A0AF}"/>
              </c:ext>
            </c:extLst>
          </c:dPt>
          <c:dPt>
            <c:idx val="15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42F0-4E41-A934-BA40CC41A0AF}"/>
              </c:ext>
            </c:extLst>
          </c:dPt>
          <c:dPt>
            <c:idx val="16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F0-4E41-A934-BA40CC41A0AF}"/>
              </c:ext>
            </c:extLst>
          </c:dPt>
          <c:dPt>
            <c:idx val="18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42F0-4E41-A934-BA40CC41A0AF}"/>
              </c:ext>
            </c:extLst>
          </c:dPt>
          <c:dPt>
            <c:idx val="19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2F0-4E41-A934-BA40CC41A0AF}"/>
              </c:ext>
            </c:extLst>
          </c:dPt>
          <c:dPt>
            <c:idx val="20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42F0-4E41-A934-BA40CC41A0AF}"/>
              </c:ext>
            </c:extLst>
          </c:dPt>
          <c:dPt>
            <c:idx val="21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2F0-4E41-A934-BA40CC41A0AF}"/>
              </c:ext>
            </c:extLst>
          </c:dPt>
          <c:dPt>
            <c:idx val="22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2F0-4E41-A934-BA40CC41A0AF}"/>
              </c:ext>
            </c:extLst>
          </c:dPt>
          <c:dPt>
            <c:idx val="24"/>
            <c:bubble3D val="0"/>
            <c:spPr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2F0-4E41-A934-BA40CC41A0AF}"/>
              </c:ext>
            </c:extLst>
          </c:dPt>
          <c:dPt>
            <c:idx val="25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7-42F0-4E41-A934-BA40CC41A0AF}"/>
              </c:ext>
            </c:extLst>
          </c:dPt>
          <c:dPt>
            <c:idx val="26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2F0-4E41-A934-BA40CC41A0AF}"/>
              </c:ext>
            </c:extLst>
          </c:dPt>
          <c:dPt>
            <c:idx val="27"/>
            <c:marker>
              <c:spPr>
                <a:solidFill>
                  <a:schemeClr val="tx1"/>
                </a:solidFill>
                <a:ln w="9525" cmpd="dbl">
                  <a:noFill/>
                </a:ln>
              </c:spPr>
            </c:marker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2F0-4E41-A934-BA40CC41A0AF}"/>
              </c:ext>
            </c:extLst>
          </c:dPt>
          <c:dPt>
            <c:idx val="28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D-42F0-4E41-A934-BA40CC41A0AF}"/>
              </c:ext>
            </c:extLst>
          </c:dPt>
          <c:dPt>
            <c:idx val="29"/>
            <c:bubble3D val="0"/>
            <c:spPr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42F0-4E41-A934-BA40CC41A0AF}"/>
              </c:ext>
            </c:extLst>
          </c:dPt>
          <c:dPt>
            <c:idx val="30"/>
            <c:bubble3D val="0"/>
            <c:spPr>
              <a:ln w="1270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42F0-4E41-A934-BA40CC41A0AF}"/>
              </c:ext>
            </c:extLst>
          </c:dPt>
          <c:dPt>
            <c:idx val="32"/>
            <c:bubble3D val="0"/>
            <c:spPr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42F0-4E41-A934-BA40CC41A0AF}"/>
              </c:ext>
            </c:extLst>
          </c:dPt>
          <c:dPt>
            <c:idx val="33"/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5-42F0-4E41-A934-BA40CC41A0AF}"/>
              </c:ext>
            </c:extLst>
          </c:dPt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42F0-4E41-A934-BA40CC41A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030608"/>
        <c:axId val="450031000"/>
      </c:lineChart>
      <c:catAx>
        <c:axId val="45003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 dirty="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0031000"/>
        <c:crosses val="autoZero"/>
        <c:auto val="1"/>
        <c:lblAlgn val="ctr"/>
        <c:lblOffset val="100"/>
        <c:noMultiLvlLbl val="0"/>
      </c:catAx>
      <c:valAx>
        <c:axId val="450031000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dirty="0"/>
                  <a:t>On-Task Behavior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0030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0.22417</cdr:x>
      <cdr:y>0.16031</cdr:y>
    </cdr:from>
    <cdr:to>
      <cdr:x>0.27209</cdr:x>
      <cdr:y>0.24337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99692" y="756085"/>
          <a:ext cx="384720" cy="391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0.22417</cdr:x>
      <cdr:y>0.16031</cdr:y>
    </cdr:from>
    <cdr:to>
      <cdr:x>0.27209</cdr:x>
      <cdr:y>0.24337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99692" y="756085"/>
          <a:ext cx="384720" cy="391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7AF2-85DF-1F41-88E0-6C3377FE32F7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C892-A888-CD44-ABFF-D6A436DC1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1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EFD72E-21C8-064E-8F9F-DAF3C83C2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6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A4471F-A8BB-AD45-9C8A-C3BA537C43C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0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5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2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9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4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7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2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5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9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52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1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5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2A9621-9889-41B6-BACA-2AB9B7AF9D94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30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2A9621-9889-41B6-BACA-2AB9B7AF9D94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5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3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D45C9-BE02-524A-9DAC-5DCD1E5307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762000"/>
            <a:ext cx="10363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28800" y="2133600"/>
            <a:ext cx="8534400" cy="19812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67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609600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6800" y="1981200"/>
            <a:ext cx="9144000" cy="4114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609600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9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609600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8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36800" y="1981200"/>
            <a:ext cx="43688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112000" y="1981200"/>
            <a:ext cx="4368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609600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79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4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609600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36800" y="1981200"/>
            <a:ext cx="43688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112000" y="1981200"/>
            <a:ext cx="4368800" cy="4114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3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919268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919268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919268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8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48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464799" y="6492876"/>
            <a:ext cx="1682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7D8-35C9-C54B-B306-E9537D7350C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1" r:id="rId3"/>
    <p:sldLayoutId id="2147483665" r:id="rId4"/>
    <p:sldLayoutId id="2147483663" r:id="rId5"/>
    <p:sldLayoutId id="2147483666" r:id="rId6"/>
    <p:sldLayoutId id="2147483667" r:id="rId7"/>
    <p:sldLayoutId id="2147483668" r:id="rId8"/>
    <p:sldLayoutId id="2147483672" r:id="rId9"/>
    <p:sldLayoutId id="2147483673" r:id="rId10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v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0"/>
            <a:ext cx="10591800" cy="16002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Behavior, Measurement, and 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Graphing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743200"/>
            <a:ext cx="8534400" cy="4572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Dr. Katherine Ledbetter-Cho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9537"/>
            <a:ext cx="9144000" cy="1143000"/>
          </a:xfrm>
        </p:spPr>
        <p:txBody>
          <a:bodyPr/>
          <a:lstStyle/>
          <a:p>
            <a:r>
              <a:rPr lang="en-US" dirty="0"/>
              <a:t>Direct Observation Measurement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9372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Frequency/ Event recording </a:t>
            </a:r>
            <a:r>
              <a:rPr lang="en-US" sz="3200" dirty="0"/>
              <a:t>(can calculate rate by dividing by time) – marking each time a behavior occurs</a:t>
            </a:r>
          </a:p>
          <a:p>
            <a:pPr lvl="1"/>
            <a:r>
              <a:rPr lang="en-US" sz="2800" dirty="0"/>
              <a:t>Gives you an exact count of the behavior</a:t>
            </a:r>
          </a:p>
          <a:p>
            <a:pPr lvl="1"/>
            <a:r>
              <a:rPr lang="en-US" sz="2800" dirty="0"/>
              <a:t>Used when you want to increase or decrease the number of times a student engages in a behavior</a:t>
            </a:r>
          </a:p>
          <a:p>
            <a:pPr lvl="1"/>
            <a:r>
              <a:rPr lang="en-US" sz="2800" dirty="0"/>
              <a:t>Good for discrete behaviors (e.g., leaving the room, hitting a peer)</a:t>
            </a:r>
          </a:p>
          <a:p>
            <a:pPr lvl="1"/>
            <a:r>
              <a:rPr lang="en-US" sz="2800" dirty="0"/>
              <a:t>Good for skills that you task analyze (e.g., academics, self-help skills)</a:t>
            </a:r>
          </a:p>
          <a:p>
            <a:pPr lvl="1"/>
            <a:r>
              <a:rPr lang="en-US" sz="2800" dirty="0"/>
              <a:t>Difficult for continuous behaviors (e.g., singing, drumming on surfaces) and behaviors that happen </a:t>
            </a:r>
            <a:r>
              <a:rPr lang="en-US" sz="2800" i="1" dirty="0"/>
              <a:t>very</a:t>
            </a:r>
            <a:r>
              <a:rPr lang="en-US" sz="2800" dirty="0"/>
              <a:t> frequently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7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190030"/>
            <a:ext cx="10515600" cy="1325563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199" y="1650530"/>
            <a:ext cx="8972145" cy="731723"/>
          </a:xfrm>
        </p:spPr>
        <p:txBody>
          <a:bodyPr/>
          <a:lstStyle/>
          <a:p>
            <a:r>
              <a:rPr lang="en-US" dirty="0"/>
              <a:t>Event recording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8E2C5-B641-B34E-8984-F27033E5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517190"/>
            <a:ext cx="5880100" cy="378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43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190030"/>
            <a:ext cx="10515600" cy="1325563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50530"/>
            <a:ext cx="9353145" cy="731723"/>
          </a:xfrm>
        </p:spPr>
        <p:txBody>
          <a:bodyPr/>
          <a:lstStyle/>
          <a:p>
            <a:r>
              <a:rPr lang="en-US" dirty="0"/>
              <a:t>Event recording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177685-B80E-304E-BCE3-14D06464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17190"/>
            <a:ext cx="9780280" cy="2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190030"/>
            <a:ext cx="10515600" cy="1325563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1650530"/>
            <a:ext cx="9200745" cy="731723"/>
          </a:xfrm>
        </p:spPr>
        <p:txBody>
          <a:bodyPr/>
          <a:lstStyle/>
          <a:p>
            <a:r>
              <a:rPr lang="en-US" dirty="0"/>
              <a:t>Event recording with trial-by-trial data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6FF62-D84F-6841-B8F1-BB4C71F9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85360"/>
            <a:ext cx="9759387" cy="26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09537"/>
            <a:ext cx="9144000" cy="881063"/>
          </a:xfrm>
        </p:spPr>
        <p:txBody>
          <a:bodyPr/>
          <a:lstStyle/>
          <a:p>
            <a:r>
              <a:rPr lang="en-US" dirty="0"/>
              <a:t>Direct Observation Measurement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9372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Partial interval recording </a:t>
            </a:r>
            <a:endParaRPr lang="en-US" sz="3200" dirty="0"/>
          </a:p>
          <a:p>
            <a:pPr lvl="1"/>
            <a:r>
              <a:rPr lang="en-US" sz="2800" dirty="0"/>
              <a:t>Divide an observation period into equal intervals; smaller intervals will yield more accurate data</a:t>
            </a:r>
          </a:p>
          <a:p>
            <a:pPr lvl="1"/>
            <a:r>
              <a:rPr lang="en-US" sz="2800" dirty="0"/>
              <a:t>Behavior is marked if it occurs </a:t>
            </a:r>
            <a:r>
              <a:rPr lang="en-US" sz="2800" i="1" dirty="0"/>
              <a:t>at any time </a:t>
            </a:r>
            <a:r>
              <a:rPr lang="en-US" sz="2800" dirty="0"/>
              <a:t>during an interval</a:t>
            </a:r>
          </a:p>
          <a:p>
            <a:pPr lvl="1"/>
            <a:r>
              <a:rPr lang="en-US" sz="2800" dirty="0"/>
              <a:t>Good for continuous and high frequency behaviors </a:t>
            </a:r>
          </a:p>
          <a:p>
            <a:pPr lvl="1"/>
            <a:r>
              <a:rPr lang="en-US" sz="2800" dirty="0"/>
              <a:t>Does not give you a count of how many times the behavior occurred; approximates duration of occurrence</a:t>
            </a:r>
          </a:p>
          <a:p>
            <a:pPr lvl="1"/>
            <a:r>
              <a:rPr lang="en-US" sz="2800" dirty="0"/>
              <a:t>Drawbacks: may overestimate how often a behavior occurred (e.g., could only tap pencil once every 15 seconds but for 100% of intervals); requires continuous observation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21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126236"/>
            <a:ext cx="10515600" cy="789582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25230"/>
            <a:ext cx="9353145" cy="731723"/>
          </a:xfrm>
        </p:spPr>
        <p:txBody>
          <a:bodyPr/>
          <a:lstStyle/>
          <a:p>
            <a:r>
              <a:rPr lang="en-US" dirty="0"/>
              <a:t>Partial-interval recording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28C2C-FBC0-0040-B7E1-62975A0F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99" y="1761211"/>
            <a:ext cx="8584943" cy="4945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4A36DB-2CB7-0D4F-B919-49D4388C59CB}"/>
              </a:ext>
            </a:extLst>
          </p:cNvPr>
          <p:cNvSpPr/>
          <p:nvPr/>
        </p:nvSpPr>
        <p:spPr>
          <a:xfrm>
            <a:off x="6037963" y="1761211"/>
            <a:ext cx="2628014" cy="5051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190031"/>
            <a:ext cx="10515600" cy="648170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45" y="1261425"/>
            <a:ext cx="10515600" cy="731723"/>
          </a:xfrm>
        </p:spPr>
        <p:txBody>
          <a:bodyPr/>
          <a:lstStyle/>
          <a:p>
            <a:r>
              <a:rPr lang="en-US" dirty="0"/>
              <a:t>Partial-interval recording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F2564-5FF4-A346-B268-068C1EDC4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70" y="1739830"/>
            <a:ext cx="10655030" cy="47756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5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9144000" cy="1143000"/>
          </a:xfrm>
        </p:spPr>
        <p:txBody>
          <a:bodyPr/>
          <a:lstStyle/>
          <a:p>
            <a:r>
              <a:rPr lang="en-US" dirty="0"/>
              <a:t>Direct Observation Measurement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95400"/>
            <a:ext cx="9067800" cy="4486275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Momentary Time sampling</a:t>
            </a:r>
            <a:endParaRPr lang="en-US" sz="3200" dirty="0"/>
          </a:p>
          <a:p>
            <a:pPr lvl="1"/>
            <a:r>
              <a:rPr lang="en-US" sz="2800" dirty="0"/>
              <a:t>Divide an observation period into equal intervals; smaller intervals will yield more accurate data</a:t>
            </a:r>
          </a:p>
          <a:p>
            <a:pPr lvl="1"/>
            <a:r>
              <a:rPr lang="en-US" sz="2800" dirty="0"/>
              <a:t>Behavior is marked if it occurs </a:t>
            </a:r>
            <a:r>
              <a:rPr lang="en-US" sz="2800" i="1" dirty="0"/>
              <a:t>at a specified time </a:t>
            </a:r>
            <a:r>
              <a:rPr lang="en-US" sz="2800" dirty="0"/>
              <a:t>during an interval (most commonly marked at the end of the interval)</a:t>
            </a:r>
          </a:p>
          <a:p>
            <a:pPr lvl="1"/>
            <a:r>
              <a:rPr lang="en-US" sz="2800" dirty="0"/>
              <a:t>Good for continuous and high frequency behaviors; only need to observe at the specified time in the interval </a:t>
            </a:r>
          </a:p>
          <a:p>
            <a:pPr lvl="1"/>
            <a:r>
              <a:rPr lang="en-US" sz="2800" dirty="0"/>
              <a:t>Does not give you a count of how many times the behavior occurred; approximates duration of occurrence</a:t>
            </a:r>
          </a:p>
          <a:p>
            <a:pPr lvl="1"/>
            <a:r>
              <a:rPr lang="en-US" sz="2800" dirty="0"/>
              <a:t>Drawbacks: may underestimate how often a behavior occurs/miss a lot of behavior (e.g., the student could engage in self-injury for the entire interval except the end and you would record 0% of intervals)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10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104971"/>
            <a:ext cx="10515600" cy="1325563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45" y="1203966"/>
            <a:ext cx="10515600" cy="731723"/>
          </a:xfrm>
        </p:spPr>
        <p:txBody>
          <a:bodyPr/>
          <a:lstStyle/>
          <a:p>
            <a:r>
              <a:rPr lang="en-US" dirty="0"/>
              <a:t>Time Sampling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BD254-3B5D-7649-B0EA-B1662904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4"/>
          <a:stretch/>
        </p:blipFill>
        <p:spPr>
          <a:xfrm>
            <a:off x="818745" y="1935689"/>
            <a:ext cx="7804335" cy="4677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EA0D8B-7347-1049-B253-50B7A517B8AC}"/>
              </a:ext>
            </a:extLst>
          </p:cNvPr>
          <p:cNvSpPr/>
          <p:nvPr/>
        </p:nvSpPr>
        <p:spPr>
          <a:xfrm>
            <a:off x="4304412" y="1746906"/>
            <a:ext cx="3010788" cy="5071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9537"/>
            <a:ext cx="9144000" cy="1143000"/>
          </a:xfrm>
        </p:spPr>
        <p:txBody>
          <a:bodyPr/>
          <a:lstStyle/>
          <a:p>
            <a:r>
              <a:rPr lang="en-US" dirty="0"/>
              <a:t>Direct Observation Measurement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90688"/>
            <a:ext cx="92964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Whole interval Recording</a:t>
            </a:r>
            <a:endParaRPr lang="en-US" sz="3200" dirty="0"/>
          </a:p>
          <a:p>
            <a:pPr lvl="1"/>
            <a:r>
              <a:rPr lang="en-US" sz="2800" dirty="0"/>
              <a:t>Divide an observation period into equal intervals; smaller intervals will yield more accurate data</a:t>
            </a:r>
          </a:p>
          <a:p>
            <a:pPr lvl="1"/>
            <a:r>
              <a:rPr lang="en-US" sz="2800" dirty="0"/>
              <a:t>Behavior is marked if it occurs </a:t>
            </a:r>
            <a:r>
              <a:rPr lang="en-US" sz="2800" i="1" dirty="0"/>
              <a:t>throughout the entire </a:t>
            </a:r>
            <a:r>
              <a:rPr lang="en-US" sz="2800" dirty="0"/>
              <a:t>interval </a:t>
            </a:r>
          </a:p>
          <a:p>
            <a:pPr lvl="1"/>
            <a:r>
              <a:rPr lang="en-US" sz="2800" dirty="0"/>
              <a:t>Good for continuous and high frequency behaviors</a:t>
            </a:r>
          </a:p>
          <a:p>
            <a:pPr lvl="1"/>
            <a:r>
              <a:rPr lang="en-US" sz="2800" dirty="0"/>
              <a:t>Does not give you a count of how many times the behavior occurred; approximates duration of occurrence</a:t>
            </a:r>
          </a:p>
          <a:p>
            <a:pPr lvl="1"/>
            <a:r>
              <a:rPr lang="en-US" sz="2800" dirty="0"/>
              <a:t>Drawbacks: may underestimate how often a behavior occurs/miss a lot of behavior (e.g., the student could engage in self-injury for </a:t>
            </a:r>
            <a:r>
              <a:rPr lang="en-US" sz="2800" i="1" dirty="0"/>
              <a:t>almost</a:t>
            </a:r>
            <a:r>
              <a:rPr lang="en-US" sz="2800" dirty="0"/>
              <a:t> the entire interval and you would record 0% of intervals)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4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225" y="1524000"/>
            <a:ext cx="9144000" cy="4114800"/>
          </a:xfrm>
        </p:spPr>
        <p:txBody>
          <a:bodyPr/>
          <a:lstStyle/>
          <a:p>
            <a:r>
              <a:rPr lang="en-US" sz="2800" dirty="0"/>
              <a:t>What kind of skills can you measure?</a:t>
            </a:r>
          </a:p>
          <a:p>
            <a:r>
              <a:rPr lang="en-US" sz="2800" dirty="0"/>
              <a:t>Operational definitions</a:t>
            </a:r>
          </a:p>
          <a:p>
            <a:r>
              <a:rPr lang="en-US" sz="2800" dirty="0"/>
              <a:t>Measurement systems</a:t>
            </a:r>
          </a:p>
          <a:p>
            <a:pPr lvl="1"/>
            <a:r>
              <a:rPr lang="en-US" sz="2400" dirty="0"/>
              <a:t>Practice</a:t>
            </a:r>
          </a:p>
          <a:p>
            <a:r>
              <a:rPr lang="en-US" sz="2800" dirty="0"/>
              <a:t>Goal writing and data sheet creation considerations</a:t>
            </a:r>
          </a:p>
          <a:p>
            <a:r>
              <a:rPr lang="en-US" sz="2800" dirty="0"/>
              <a:t>Tracking progress – Graphing and visual analysis</a:t>
            </a:r>
          </a:p>
          <a:p>
            <a:pPr lvl="1"/>
            <a:r>
              <a:rPr lang="en-US" sz="2000" dirty="0"/>
              <a:t>Practice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020" y="190500"/>
            <a:ext cx="91440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5269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41177"/>
            <a:ext cx="10515600" cy="1325563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45" y="1140172"/>
            <a:ext cx="10515600" cy="731723"/>
          </a:xfrm>
        </p:spPr>
        <p:txBody>
          <a:bodyPr/>
          <a:lstStyle/>
          <a:p>
            <a:r>
              <a:rPr lang="en-US" dirty="0"/>
              <a:t>Whole-interval recording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29DEC-264A-B246-8DCE-905D5019E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51"/>
          <a:stretch/>
        </p:blipFill>
        <p:spPr>
          <a:xfrm>
            <a:off x="818745" y="1871895"/>
            <a:ext cx="8577964" cy="4825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F1A4D3-CDE5-CC45-AD6B-965E2134668A}"/>
              </a:ext>
            </a:extLst>
          </p:cNvPr>
          <p:cNvSpPr/>
          <p:nvPr/>
        </p:nvSpPr>
        <p:spPr>
          <a:xfrm>
            <a:off x="4580860" y="1718681"/>
            <a:ext cx="2628014" cy="5051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9537"/>
            <a:ext cx="9144000" cy="1143000"/>
          </a:xfrm>
        </p:spPr>
        <p:txBody>
          <a:bodyPr/>
          <a:lstStyle/>
          <a:p>
            <a:r>
              <a:rPr lang="en-US" dirty="0"/>
              <a:t>Direct Observation Measurement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90688"/>
            <a:ext cx="9144000" cy="4486275"/>
          </a:xfrm>
        </p:spPr>
        <p:txBody>
          <a:bodyPr>
            <a:normAutofit/>
          </a:bodyPr>
          <a:lstStyle/>
          <a:p>
            <a:r>
              <a:rPr lang="en-US" sz="3200" b="1" dirty="0"/>
              <a:t>Duration</a:t>
            </a:r>
            <a:endParaRPr lang="en-US" sz="3200" dirty="0"/>
          </a:p>
          <a:p>
            <a:pPr lvl="1"/>
            <a:r>
              <a:rPr lang="en-US" sz="2800" dirty="0"/>
              <a:t>Used to measure the amount of time an individual engages in a behavior</a:t>
            </a:r>
          </a:p>
          <a:p>
            <a:pPr lvl="1"/>
            <a:r>
              <a:rPr lang="en-US" sz="2800" dirty="0"/>
              <a:t>Requires target behaviors with a clear beginning and end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179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45" y="190030"/>
            <a:ext cx="10515600" cy="1325563"/>
          </a:xfrm>
        </p:spPr>
        <p:txBody>
          <a:bodyPr/>
          <a:lstStyle/>
          <a:p>
            <a:r>
              <a:rPr lang="en-US" dirty="0"/>
              <a:t>Measurement Systems – Data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45" y="1650530"/>
            <a:ext cx="10515600" cy="731723"/>
          </a:xfrm>
        </p:spPr>
        <p:txBody>
          <a:bodyPr/>
          <a:lstStyle/>
          <a:p>
            <a:r>
              <a:rPr lang="en-US" dirty="0"/>
              <a:t>Duration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CCB5C-9E4A-C946-9C16-BB5BB9A9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5" y="2517190"/>
            <a:ext cx="9791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1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237E-FBF9-4F2E-B669-802AE306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9144000" cy="1143000"/>
          </a:xfrm>
        </p:spPr>
        <p:txBody>
          <a:bodyPr/>
          <a:lstStyle/>
          <a:p>
            <a:r>
              <a:rPr lang="en-US" dirty="0"/>
              <a:t>Let’s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50E6A-31ED-4F1E-871D-004C5A6BA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4ABD545-55D3-435C-A0DF-6B6FFD9B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7446210" cy="4191000"/>
          </a:xfrm>
          <a:prstGeom prst="rect">
            <a:avLst/>
          </a:prstGeom>
        </p:spPr>
      </p:pic>
      <p:pic>
        <p:nvPicPr>
          <p:cNvPr id="8" name="Picture 7" descr="A picture containing indoor, baby bed&#10;&#10;Description automatically generated">
            <a:extLst>
              <a:ext uri="{FF2B5EF4-FFF2-40B4-BE49-F238E27FC236}">
                <a16:creationId xmlns:a16="http://schemas.microsoft.com/office/drawing/2014/main" id="{47064E5D-EC77-4DA3-8272-94058A25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008" y="2971800"/>
            <a:ext cx="2637583" cy="33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A5678DA-7192-4BC2-AD0F-3F0215425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2261"/>
            <a:ext cx="781452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8425D-E3CB-4C15-971A-E56EB167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942" y="1295400"/>
            <a:ext cx="9144000" cy="5004122"/>
          </a:xfrm>
        </p:spPr>
        <p:txBody>
          <a:bodyPr/>
          <a:lstStyle/>
          <a:p>
            <a:r>
              <a:rPr lang="en-US" sz="1800" b="1" dirty="0"/>
              <a:t>Frequency/event recording</a:t>
            </a:r>
            <a:r>
              <a:rPr lang="en-US" sz="1800" dirty="0"/>
              <a:t> – mark each time the behavior occurs</a:t>
            </a:r>
          </a:p>
          <a:p>
            <a:pPr lvl="1"/>
            <a:r>
              <a:rPr lang="en-US" sz="1600" dirty="0"/>
              <a:t>Amit will raise his hand five times during circle time for five consecutive circle times.</a:t>
            </a:r>
          </a:p>
          <a:p>
            <a:r>
              <a:rPr lang="en-US" sz="1800" b="1" dirty="0"/>
              <a:t>Rate</a:t>
            </a:r>
            <a:r>
              <a:rPr lang="en-US" sz="1800" dirty="0"/>
              <a:t> – mark each time the behavior occurs; divide by time</a:t>
            </a:r>
          </a:p>
          <a:p>
            <a:pPr lvl="1"/>
            <a:r>
              <a:rPr lang="en-US" sz="1600" dirty="0"/>
              <a:t>Amit will raise his hand 1.5 times per hour for five consecutive circle times.</a:t>
            </a:r>
          </a:p>
          <a:p>
            <a:r>
              <a:rPr lang="en-US" sz="1800" b="1" dirty="0"/>
              <a:t>Interval</a:t>
            </a:r>
            <a:r>
              <a:rPr lang="en-US" sz="1800" dirty="0"/>
              <a:t> – partial, momentary, or whole – mark if behavior does or does not occur during interval</a:t>
            </a:r>
          </a:p>
          <a:p>
            <a:pPr lvl="1"/>
            <a:r>
              <a:rPr lang="en-US" sz="1600" dirty="0"/>
              <a:t>Amit will raise his hand for 15% of 5-minute intervals during circle time for five consecutive circle times.</a:t>
            </a:r>
          </a:p>
          <a:p>
            <a:r>
              <a:rPr lang="en-US" sz="1800" b="1" dirty="0"/>
              <a:t>Duration</a:t>
            </a:r>
            <a:r>
              <a:rPr lang="en-US" sz="1800" dirty="0"/>
              <a:t> – measure how long a behavior lasts</a:t>
            </a:r>
          </a:p>
          <a:p>
            <a:pPr lvl="1"/>
            <a:r>
              <a:rPr lang="en-US" sz="1600" dirty="0"/>
              <a:t>Amit will keep his hand raised for a minimum of 3 seconds each time he raises his hand for five consecutive circle times.</a:t>
            </a:r>
          </a:p>
          <a:p>
            <a:r>
              <a:rPr lang="en-US" sz="1800" b="1" dirty="0"/>
              <a:t>Percent of opportunities aka trial by trial</a:t>
            </a:r>
            <a:r>
              <a:rPr lang="en-US" sz="1800" dirty="0"/>
              <a:t> – mark incorrect or correct each time you present an opportunity</a:t>
            </a:r>
          </a:p>
          <a:p>
            <a:pPr lvl="1"/>
            <a:r>
              <a:rPr lang="en-US" sz="1600" dirty="0"/>
              <a:t>When the teacher says, “raise your hand,” Amit will raise his hand with 80% accuracy for five consecutive sessions.</a:t>
            </a:r>
          </a:p>
          <a:p>
            <a:r>
              <a:rPr lang="en-US" sz="1800" b="1" dirty="0"/>
              <a:t>Cold probe</a:t>
            </a:r>
            <a:r>
              <a:rPr lang="en-US" sz="1800" dirty="0"/>
              <a:t> – mark whether response was correct or incorrect on the first opportunity</a:t>
            </a:r>
          </a:p>
          <a:p>
            <a:pPr lvl="1"/>
            <a:r>
              <a:rPr lang="en-US" sz="1600" dirty="0"/>
              <a:t>During the first opportunity, Amit will raise his hand when the teacher says, “Raise your hand” for five consecutive sessions.</a:t>
            </a:r>
          </a:p>
          <a:p>
            <a:pPr lvl="1"/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9203B-32DA-42D3-8E6B-76A492831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D4E16-C5DD-4226-B079-2D7FE616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123502"/>
            <a:ext cx="9144000" cy="685800"/>
          </a:xfrm>
        </p:spPr>
        <p:txBody>
          <a:bodyPr/>
          <a:lstStyle/>
          <a:p>
            <a:r>
              <a:rPr lang="en-US" dirty="0"/>
              <a:t>Measurement Systems – with goals</a:t>
            </a:r>
          </a:p>
        </p:txBody>
      </p:sp>
    </p:spTree>
    <p:extLst>
      <p:ext uri="{BB962C8B-B14F-4D97-AF65-F5344CB8AC3E}">
        <p14:creationId xmlns:p14="http://schemas.microsoft.com/office/powerpoint/2010/main" val="8525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B30E6-0780-4138-9825-E9DBC477D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246ECE-89E5-41B0-A181-54E0ABCC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428" y="6359"/>
            <a:ext cx="9144000" cy="1143000"/>
          </a:xfrm>
        </p:spPr>
        <p:txBody>
          <a:bodyPr/>
          <a:lstStyle/>
          <a:p>
            <a:r>
              <a:rPr lang="en-US" dirty="0"/>
              <a:t>Multiple Goals on One Data Sheet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C9AA63D-C641-496D-AD04-8FBA792C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0" y="990600"/>
            <a:ext cx="12035259" cy="55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4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– Audience (this should be the student’s behavior, not the teacher) </a:t>
            </a:r>
          </a:p>
          <a:p>
            <a:r>
              <a:rPr lang="en-US" sz="2400" dirty="0"/>
              <a:t>B – Behavior </a:t>
            </a:r>
          </a:p>
          <a:p>
            <a:r>
              <a:rPr lang="en-US" sz="2400" dirty="0"/>
              <a:t>C – Criteria (independently, 80% opportunities, etc.)</a:t>
            </a:r>
          </a:p>
          <a:p>
            <a:r>
              <a:rPr lang="en-US" sz="2400" dirty="0"/>
              <a:t>D – Determinate (4 out of 5 sessions, 4 consecutive sessions, 3 consecutive data days,  etc.) </a:t>
            </a:r>
          </a:p>
          <a:p>
            <a:endParaRPr lang="en-US" sz="2400" dirty="0"/>
          </a:p>
          <a:p>
            <a:r>
              <a:rPr lang="en-US" sz="2400" dirty="0"/>
              <a:t>You can write goals to increase appropriate behaviors or to decrease challenging behaviors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Writing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1930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CFF2-88AD-442D-B2B6-E1088EA3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269" y="228600"/>
            <a:ext cx="9144000" cy="1143000"/>
          </a:xfrm>
        </p:spPr>
        <p:txBody>
          <a:bodyPr/>
          <a:lstStyle/>
          <a:p>
            <a:r>
              <a:rPr lang="en-US" dirty="0"/>
              <a:t>Goal Writing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D7538-2A39-4F1C-B0A7-0BC74F7AA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3F97B-19AD-4D41-AD91-6CF5DC536203}"/>
              </a:ext>
            </a:extLst>
          </p:cNvPr>
          <p:cNvSpPr txBox="1"/>
          <p:nvPr/>
        </p:nvSpPr>
        <p:spPr>
          <a:xfrm>
            <a:off x="2365737" y="1524000"/>
            <a:ext cx="91295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u="sng" dirty="0"/>
              <a:t>Directions</a:t>
            </a:r>
            <a:r>
              <a:rPr lang="en-US" dirty="0"/>
              <a:t>: Label the ABCD and measurement 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Chris will engage in verbal protests in fewer than 20% of intervals for 5 consecutive data days.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Chris will remain in his seat for 5 minutes for 10 consecutive math classes.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Chris will not elope during a school day for 5 consecutive data collection days.</a:t>
            </a:r>
          </a:p>
        </p:txBody>
      </p:sp>
    </p:spTree>
    <p:extLst>
      <p:ext uri="{BB962C8B-B14F-4D97-AF65-F5344CB8AC3E}">
        <p14:creationId xmlns:p14="http://schemas.microsoft.com/office/powerpoint/2010/main" val="288390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FE981-3D66-4AC5-8F0A-1C074DA74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AC153FCE-8EB7-4529-AD8C-666CFD9E6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66"/>
          <a:stretch/>
        </p:blipFill>
        <p:spPr>
          <a:xfrm>
            <a:off x="2743200" y="609600"/>
            <a:ext cx="7909166" cy="31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Behavior or academics?</a:t>
            </a:r>
          </a:p>
          <a:p>
            <a:r>
              <a:rPr lang="en-US" sz="2000" dirty="0"/>
              <a:t>Any skill that is socially valid for that individual </a:t>
            </a:r>
          </a:p>
          <a:p>
            <a:r>
              <a:rPr lang="en-US" sz="2000" dirty="0"/>
              <a:t>Skills assessments track things like:</a:t>
            </a:r>
          </a:p>
          <a:p>
            <a:pPr lvl="1"/>
            <a:r>
              <a:rPr lang="en-US" sz="1800" b="1" dirty="0"/>
              <a:t>Verbal Behavior-Milestones Assessment and Placement Program</a:t>
            </a:r>
            <a:r>
              <a:rPr lang="en-US" sz="1800" dirty="0"/>
              <a:t> (VB-MAPP): communication, play, visual performance skills, listener responding (e.g., “come here”, “stop”, “touch the star”) </a:t>
            </a:r>
          </a:p>
          <a:p>
            <a:pPr lvl="1"/>
            <a:r>
              <a:rPr lang="en-US" sz="1800" b="1" dirty="0"/>
              <a:t>Assessment of Basic Language and Learning Skills</a:t>
            </a:r>
            <a:r>
              <a:rPr lang="en-US" sz="1800" dirty="0"/>
              <a:t> (ABLLS) – language, self-help, motor, and academic</a:t>
            </a:r>
          </a:p>
          <a:p>
            <a:pPr lvl="1"/>
            <a:r>
              <a:rPr lang="en-US" sz="1800" b="1" dirty="0"/>
              <a:t>Assessment of Functional Living Skills</a:t>
            </a:r>
            <a:r>
              <a:rPr lang="en-US" sz="1800" dirty="0"/>
              <a:t> (AFLS) – daily living and self-help skills across environments</a:t>
            </a:r>
          </a:p>
          <a:p>
            <a:pPr lvl="1"/>
            <a:r>
              <a:rPr lang="en-US" sz="1800" dirty="0"/>
              <a:t>Variety of social skills assessments</a:t>
            </a:r>
          </a:p>
          <a:p>
            <a:pPr lvl="1"/>
            <a:r>
              <a:rPr lang="en-US" sz="1800" b="1" dirty="0"/>
              <a:t>CARES Safety and Risk Survey </a:t>
            </a:r>
            <a:r>
              <a:rPr lang="en-US" sz="1800" dirty="0"/>
              <a:t>– daily safety skills such as eating, stranger danger, knowing personal information, traffic safety,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skills can you measure?</a:t>
            </a:r>
          </a:p>
        </p:txBody>
      </p:sp>
    </p:spTree>
    <p:extLst>
      <p:ext uri="{BB962C8B-B14F-4D97-AF65-F5344CB8AC3E}">
        <p14:creationId xmlns:p14="http://schemas.microsoft.com/office/powerpoint/2010/main" val="12921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7A4FD5-D080-4193-89F9-9C913D284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Your data collection system must match your goal</a:t>
            </a:r>
          </a:p>
          <a:p>
            <a:r>
              <a:rPr lang="en-US" sz="2000" dirty="0"/>
              <a:t>Leave a place for the date, observer, and length of the observation session </a:t>
            </a:r>
          </a:p>
          <a:p>
            <a:r>
              <a:rPr lang="en-US" sz="2000" dirty="0"/>
              <a:t>Consider putting your goal on the data sheet</a:t>
            </a:r>
          </a:p>
          <a:p>
            <a:r>
              <a:rPr lang="en-US" sz="2000" dirty="0"/>
              <a:t>Have a place where the total for the session can be calculated. (This is what will go on your graph.)</a:t>
            </a:r>
          </a:p>
          <a:p>
            <a:r>
              <a:rPr lang="en-US" sz="2000" dirty="0"/>
              <a:t>See examples on Canvas:</a:t>
            </a:r>
          </a:p>
          <a:p>
            <a:pPr lvl="1"/>
            <a:r>
              <a:rPr lang="en-US" sz="1800" dirty="0"/>
              <a:t>Interval</a:t>
            </a:r>
          </a:p>
          <a:p>
            <a:pPr lvl="1"/>
            <a:r>
              <a:rPr lang="en-US" sz="1800" dirty="0"/>
              <a:t>Percent of Opportunity</a:t>
            </a:r>
          </a:p>
          <a:p>
            <a:pPr lvl="1"/>
            <a:r>
              <a:rPr lang="en-US" sz="1800" dirty="0"/>
              <a:t>Frequency/rate</a:t>
            </a:r>
          </a:p>
          <a:p>
            <a:pPr lvl="1"/>
            <a:r>
              <a:rPr lang="en-US" sz="1800" dirty="0"/>
              <a:t>Probe data sheet</a:t>
            </a:r>
          </a:p>
          <a:p>
            <a:pPr lvl="1"/>
            <a:r>
              <a:rPr lang="en-US" sz="1800" dirty="0"/>
              <a:t>Combined – working on multiple goals at the same time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09481-0945-4E04-9FE8-3882F4EDC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346943-3CA4-40F7-9EE9-AB3F1119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Data Sheet</a:t>
            </a:r>
          </a:p>
        </p:txBody>
      </p:sp>
    </p:spTree>
    <p:extLst>
      <p:ext uri="{BB962C8B-B14F-4D97-AF65-F5344CB8AC3E}">
        <p14:creationId xmlns:p14="http://schemas.microsoft.com/office/powerpoint/2010/main" val="195185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06DD4-EDA4-473B-AA9C-308CB4D44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629E596-D705-4E0E-B556-529660726246}"/>
              </a:ext>
            </a:extLst>
          </p:cNvPr>
          <p:cNvSpPr txBox="1">
            <a:spLocks/>
          </p:cNvSpPr>
          <p:nvPr/>
        </p:nvSpPr>
        <p:spPr>
          <a:xfrm>
            <a:off x="2157963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/>
              <a:t>Data Sheet Example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8AE399C-04DE-4999-9F50-ACC3F61E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1005510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1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853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What should I do?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1916832"/>
          <a:ext cx="8028384" cy="471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CA330875-71AB-47E2-A84F-168C7276FED6}"/>
              </a:ext>
            </a:extLst>
          </p:cNvPr>
          <p:cNvSpPr txBox="1">
            <a:spLocks/>
          </p:cNvSpPr>
          <p:nvPr/>
        </p:nvSpPr>
        <p:spPr bwMode="auto">
          <a:xfrm>
            <a:off x="1524000" y="771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marR="0" lvl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lvl="2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lvl="3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lvl="4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lvl="5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lvl="6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lvl="7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lvl="8" algn="ctr" rtl="0" eaLnBrk="1" fontAlgn="base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kern="0"/>
              <a:t>Graphing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75620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686" y="5794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What should I do?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1916832"/>
          <a:ext cx="8028384" cy="471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6560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BB054-A0C4-4B27-933F-13D8049DD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0F05A-ECB4-4CF8-9E23-9464B1395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6" y="990600"/>
            <a:ext cx="9753600" cy="53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8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65E5-D3E6-480C-B12F-E375B961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68262"/>
            <a:ext cx="9144000" cy="1143000"/>
          </a:xfrm>
        </p:spPr>
        <p:txBody>
          <a:bodyPr/>
          <a:lstStyle/>
          <a:p>
            <a:r>
              <a:rPr lang="en-US" dirty="0"/>
              <a:t>How can I create graphs?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8EB41-AA12-468E-B0DD-764702FBF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EB4235EA-0D07-4B2F-AA74-13DAC7598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4103"/>
            <a:ext cx="10642054" cy="44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56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47364-D078-4C88-A7E8-48420F9A7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C2F7D-3573-4DB4-8DE5-D297E85B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-15433"/>
            <a:ext cx="9144000" cy="1143000"/>
          </a:xfrm>
        </p:spPr>
        <p:txBody>
          <a:bodyPr/>
          <a:lstStyle/>
          <a:p>
            <a:r>
              <a:rPr lang="en-US" dirty="0"/>
              <a:t>Let’s Practice Together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2A0A406-4ED6-4FA4-9109-23CB326B9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22" y="1134319"/>
            <a:ext cx="9129120" cy="49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9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47364-D078-4C88-A7E8-48420F9A7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C2F7D-3573-4DB4-8DE5-D297E85B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52400"/>
            <a:ext cx="9144000" cy="1143000"/>
          </a:xfrm>
        </p:spPr>
        <p:txBody>
          <a:bodyPr/>
          <a:lstStyle/>
          <a:p>
            <a:r>
              <a:rPr lang="en-US" dirty="0"/>
              <a:t>Let’s Practice – You Do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FBEA5EF-F16B-4799-A275-51382D46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24244"/>
            <a:ext cx="970156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8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27514" y="153988"/>
            <a:ext cx="7793038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Visual Analysis - Trends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0520" y="2075657"/>
            <a:ext cx="50800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Pattern in the data which indicates a distinct direction in the performance of the behavior</a:t>
            </a:r>
          </a:p>
          <a:p>
            <a:pPr eaLnBrk="1" hangingPunct="1"/>
            <a:r>
              <a:rPr lang="en-US" altLang="en-US" dirty="0"/>
              <a:t>3 data points in the same direction (Barlow &amp; </a:t>
            </a:r>
            <a:r>
              <a:rPr lang="en-US" altLang="en-US" dirty="0" err="1"/>
              <a:t>Hersen</a:t>
            </a:r>
            <a:r>
              <a:rPr lang="en-US" altLang="en-US" dirty="0"/>
              <a:t>, 1984)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69500930"/>
              </p:ext>
            </p:extLst>
          </p:nvPr>
        </p:nvGraphicFramePr>
        <p:xfrm>
          <a:off x="7616825" y="2027239"/>
          <a:ext cx="2427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0" imgH="0" progId="Excel.Chart.8">
                  <p:embed/>
                </p:oleObj>
              </mc:Choice>
              <mc:Fallback>
                <p:oleObj name="Chart" r:id="rId3" imgW="0" imgH="0" progId="Excel.Chart.8">
                  <p:embed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2027239"/>
                        <a:ext cx="2427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991350" y="1752600"/>
            <a:ext cx="304800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9207580" y="3194548"/>
            <a:ext cx="1447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Increasing trend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(ascending)</a:t>
            </a:r>
          </a:p>
        </p:txBody>
      </p:sp>
      <p:graphicFrame>
        <p:nvGraphicFramePr>
          <p:cNvPr id="21510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66926567"/>
              </p:ext>
            </p:extLst>
          </p:nvPr>
        </p:nvGraphicFramePr>
        <p:xfrm>
          <a:off x="7616825" y="4209257"/>
          <a:ext cx="28225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0" imgH="0" progId="Excel.Chart.8">
                  <p:embed/>
                </p:oleObj>
              </mc:Choice>
              <mc:Fallback>
                <p:oleObj name="Chart" r:id="rId5" imgW="0" imgH="0" progId="Excel.Chart.8">
                  <p:embed/>
                  <p:pic>
                    <p:nvPicPr>
                      <p:cNvPr id="215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4209257"/>
                        <a:ext cx="28225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7029450" y="3962400"/>
            <a:ext cx="304800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9067800" y="4556126"/>
            <a:ext cx="1447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Decreasing trend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(descending)</a:t>
            </a:r>
          </a:p>
        </p:txBody>
      </p:sp>
    </p:spTree>
    <p:extLst>
      <p:ext uri="{BB962C8B-B14F-4D97-AF65-F5344CB8AC3E}">
        <p14:creationId xmlns:p14="http://schemas.microsoft.com/office/powerpoint/2010/main" val="2844997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13" y="153988"/>
            <a:ext cx="10987315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Visual Analysis – Variability versus Stability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991350" y="1752600"/>
            <a:ext cx="304800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7029450" y="3962400"/>
            <a:ext cx="304800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92" y="1912389"/>
            <a:ext cx="7115978" cy="36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3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548"/>
            <a:ext cx="9144000" cy="910694"/>
          </a:xfrm>
        </p:spPr>
        <p:txBody>
          <a:bodyPr/>
          <a:lstStyle/>
          <a:p>
            <a:r>
              <a:rPr lang="en-US" dirty="0"/>
              <a:t>Safety Skills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73D5405-7C8F-4148-BF0B-DC84A467A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33" y="762774"/>
            <a:ext cx="11003240" cy="59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3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4FDF6-E5BB-4C00-9ABE-E7A79A329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CD50B-41B8-4B08-99E3-F074CFB4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609600"/>
            <a:ext cx="9144000" cy="3048000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kel48@txstate.edu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6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9144000" cy="609600"/>
          </a:xfrm>
        </p:spPr>
        <p:txBody>
          <a:bodyPr/>
          <a:lstStyle/>
          <a:p>
            <a:r>
              <a:rPr lang="en-US" sz="2400" dirty="0"/>
              <a:t>Example Program – 3.5-year-old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D48D929-CACE-44CD-ABCD-26E58769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59397"/>
            <a:ext cx="8686800" cy="5446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AE39D-14B5-4408-B243-CC0402C2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76" y="677338"/>
            <a:ext cx="8833624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7FEE4-9566-48D5-B1E8-0A1ADB365AC3}"/>
              </a:ext>
            </a:extLst>
          </p:cNvPr>
          <p:cNvSpPr/>
          <p:nvPr/>
        </p:nvSpPr>
        <p:spPr bwMode="auto">
          <a:xfrm>
            <a:off x="2023153" y="1254260"/>
            <a:ext cx="3505200" cy="5571062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9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50C07F-CB60-4BAA-98D9-D9302025A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Tolerating insects</a:t>
            </a:r>
          </a:p>
          <a:p>
            <a:r>
              <a:rPr lang="en-US" sz="2000" dirty="0"/>
              <a:t>Decrease negative self-talk, arguing with brother, and worrying about others</a:t>
            </a:r>
          </a:p>
          <a:p>
            <a:r>
              <a:rPr lang="en-US" sz="2000" dirty="0"/>
              <a:t>Learn to self-monitor (accuracy of using system and then decreasing challenging behaviors)</a:t>
            </a:r>
          </a:p>
          <a:p>
            <a:r>
              <a:rPr lang="en-US" sz="2000" dirty="0"/>
              <a:t>Initiating conversations</a:t>
            </a:r>
          </a:p>
          <a:p>
            <a:r>
              <a:rPr lang="en-US" sz="2000" dirty="0"/>
              <a:t>Responding to questions or initiations from others (peers and adults)</a:t>
            </a:r>
          </a:p>
          <a:p>
            <a:pPr lvl="1"/>
            <a:r>
              <a:rPr lang="en-US" sz="1800" dirty="0"/>
              <a:t>Asking follow-up questions</a:t>
            </a:r>
            <a:endParaRPr lang="en-US" sz="2000" dirty="0"/>
          </a:p>
          <a:p>
            <a:r>
              <a:rPr lang="en-US" sz="2000" dirty="0"/>
              <a:t>Academic skills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A18A8-476A-4697-908B-48920DB1B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E7F030-BDE7-42C1-86E1-D2418B6B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Program - Teenager</a:t>
            </a:r>
          </a:p>
        </p:txBody>
      </p:sp>
    </p:spTree>
    <p:extLst>
      <p:ext uri="{BB962C8B-B14F-4D97-AF65-F5344CB8AC3E}">
        <p14:creationId xmlns:p14="http://schemas.microsoft.com/office/powerpoint/2010/main" val="424893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3512E4-F132-43AB-8E8B-B85355C6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0" y="1295400"/>
            <a:ext cx="9144000" cy="4114800"/>
          </a:xfrm>
        </p:spPr>
        <p:txBody>
          <a:bodyPr/>
          <a:lstStyle/>
          <a:p>
            <a:r>
              <a:rPr lang="en-US" sz="2400" dirty="0"/>
              <a:t>They clearly describe a behavior’s topography (the way it looks)</a:t>
            </a:r>
          </a:p>
          <a:p>
            <a:r>
              <a:rPr lang="en-US" sz="2400" dirty="0"/>
              <a:t>Important so you and other observers can agree on how often it is occurring (i.e., accurately measure it)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b="1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u="sng" dirty="0"/>
              <a:t>Aggression</a:t>
            </a:r>
            <a:r>
              <a:rPr lang="en-US" sz="2000" dirty="0"/>
              <a:t>: any instance of hitting, biting or scratching another person</a:t>
            </a:r>
          </a:p>
          <a:p>
            <a:pPr lvl="1"/>
            <a:r>
              <a:rPr lang="en-US" sz="2000" u="sng" dirty="0"/>
              <a:t>Self-injurious behavior</a:t>
            </a:r>
            <a:r>
              <a:rPr lang="en-US" sz="2000" dirty="0"/>
              <a:t>: any instance of hitting, biting, or scratching herself anywhere on her own body</a:t>
            </a:r>
          </a:p>
          <a:p>
            <a:pPr lvl="1"/>
            <a:r>
              <a:rPr lang="en-US" sz="2000" u="sng" dirty="0"/>
              <a:t>Paying attention</a:t>
            </a:r>
            <a:r>
              <a:rPr lang="en-US" sz="2000" dirty="0"/>
              <a:t>: body facing toward the teacher/presentation materials or eyes looking at teacher/presentation materials/worksheet, quiet mouth, and not doodling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C0CE6-A316-4C34-93E4-19BE1CFE5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CC6FB-E1E7-46B0-83D8-1A3A3B1A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0"/>
            <a:ext cx="9144000" cy="1143000"/>
          </a:xfrm>
        </p:spPr>
        <p:txBody>
          <a:bodyPr/>
          <a:lstStyle/>
          <a:p>
            <a:r>
              <a:rPr lang="en-US" dirty="0"/>
              <a:t>Operational Definitions</a:t>
            </a:r>
          </a:p>
        </p:txBody>
      </p:sp>
    </p:spTree>
    <p:extLst>
      <p:ext uri="{BB962C8B-B14F-4D97-AF65-F5344CB8AC3E}">
        <p14:creationId xmlns:p14="http://schemas.microsoft.com/office/powerpoint/2010/main" val="106575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E56CB6D-AAB8-4642-9208-F809C724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11125200" cy="546662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1614D13-E7CD-4479-833B-E95C95CF5255}"/>
              </a:ext>
            </a:extLst>
          </p:cNvPr>
          <p:cNvSpPr txBox="1">
            <a:spLocks/>
          </p:cNvSpPr>
          <p:nvPr/>
        </p:nvSpPr>
        <p:spPr>
          <a:xfrm>
            <a:off x="1524000" y="152400"/>
            <a:ext cx="9144000" cy="533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/>
              <a:t>Operational Definitions continued</a:t>
            </a:r>
          </a:p>
        </p:txBody>
      </p:sp>
    </p:spTree>
    <p:extLst>
      <p:ext uri="{BB962C8B-B14F-4D97-AF65-F5344CB8AC3E}">
        <p14:creationId xmlns:p14="http://schemas.microsoft.com/office/powerpoint/2010/main" val="30628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8425D-E3CB-4C15-971A-E56EB167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0" y="1091878"/>
            <a:ext cx="9144000" cy="5004122"/>
          </a:xfrm>
        </p:spPr>
        <p:txBody>
          <a:bodyPr/>
          <a:lstStyle/>
          <a:p>
            <a:r>
              <a:rPr lang="en-US" sz="2000" dirty="0"/>
              <a:t>Most accurate and specific would be writing down the time the behavior started and the time it stopped; this would tell you </a:t>
            </a:r>
            <a:r>
              <a:rPr lang="en-US" sz="2000" b="1" dirty="0"/>
              <a:t>how often </a:t>
            </a:r>
            <a:r>
              <a:rPr lang="en-US" sz="2000" dirty="0"/>
              <a:t>the behavior occurred and </a:t>
            </a:r>
            <a:r>
              <a:rPr lang="en-US" sz="2000" b="1" dirty="0"/>
              <a:t>how long </a:t>
            </a:r>
            <a:r>
              <a:rPr lang="en-US" sz="2000" dirty="0"/>
              <a:t>it lasted each time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Frequency/event recording</a:t>
            </a:r>
            <a:r>
              <a:rPr lang="en-US" sz="2000" dirty="0"/>
              <a:t> – mark each time the behavior occurs</a:t>
            </a:r>
          </a:p>
          <a:p>
            <a:r>
              <a:rPr lang="en-US" sz="2000" b="1" dirty="0"/>
              <a:t>Rate</a:t>
            </a:r>
            <a:r>
              <a:rPr lang="en-US" sz="2000" dirty="0"/>
              <a:t> – mark each time the behavior occurs; divide by time</a:t>
            </a:r>
          </a:p>
          <a:p>
            <a:r>
              <a:rPr lang="en-US" sz="2000" b="1" dirty="0"/>
              <a:t>Interval</a:t>
            </a:r>
            <a:r>
              <a:rPr lang="en-US" sz="2000" dirty="0"/>
              <a:t> – partial, momentary, or whole – mark if behavior does or does not occur during interval</a:t>
            </a:r>
          </a:p>
          <a:p>
            <a:r>
              <a:rPr lang="en-US" sz="2000" b="1" dirty="0"/>
              <a:t>Duration</a:t>
            </a:r>
            <a:r>
              <a:rPr lang="en-US" sz="2000" dirty="0"/>
              <a:t> – measure how long a behavior lasts</a:t>
            </a:r>
          </a:p>
          <a:p>
            <a:r>
              <a:rPr lang="en-US" sz="2000" b="1" dirty="0"/>
              <a:t>Percent of opportunities aka trial by trial</a:t>
            </a:r>
            <a:r>
              <a:rPr lang="en-US" sz="2000" dirty="0"/>
              <a:t> – mark incorrect or correct each time you present an opportunity</a:t>
            </a:r>
          </a:p>
          <a:p>
            <a:r>
              <a:rPr lang="en-US" sz="2000" b="1" dirty="0"/>
              <a:t>Cold probe</a:t>
            </a:r>
            <a:r>
              <a:rPr lang="en-US" sz="2000" dirty="0"/>
              <a:t> – mark whether response was correct or incorrect on the first opportunity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9203B-32DA-42D3-8E6B-76A492831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FA7D8-35C9-C54B-B306-E9537D7350C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D4E16-C5DD-4226-B079-2D7FE616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123502"/>
            <a:ext cx="9144000" cy="685800"/>
          </a:xfrm>
        </p:spPr>
        <p:txBody>
          <a:bodyPr/>
          <a:lstStyle/>
          <a:p>
            <a:r>
              <a:rPr lang="en-US" dirty="0"/>
              <a:t>Measurement Systems</a:t>
            </a:r>
          </a:p>
        </p:txBody>
      </p:sp>
    </p:spTree>
    <p:extLst>
      <p:ext uri="{BB962C8B-B14F-4D97-AF65-F5344CB8AC3E}">
        <p14:creationId xmlns:p14="http://schemas.microsoft.com/office/powerpoint/2010/main" val="29915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7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AAA"/>
      </a:accent5>
      <a:accent6>
        <a:srgbClr val="0000E7"/>
      </a:accent6>
      <a:hlink>
        <a:srgbClr val="99CC99"/>
      </a:hlink>
      <a:folHlink>
        <a:srgbClr val="5A001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1523</Words>
  <Application>Microsoft Office PowerPoint</Application>
  <PresentationFormat>Widescreen</PresentationFormat>
  <Paragraphs>213</Paragraphs>
  <Slides>40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Tahoma</vt:lpstr>
      <vt:lpstr>Wingdings</vt:lpstr>
      <vt:lpstr>Template_2</vt:lpstr>
      <vt:lpstr>Chart</vt:lpstr>
      <vt:lpstr>Behavior, Measurement, and  Graphing</vt:lpstr>
      <vt:lpstr>Agenda</vt:lpstr>
      <vt:lpstr>What kind of skills can you measure?</vt:lpstr>
      <vt:lpstr>Safety Skills</vt:lpstr>
      <vt:lpstr>Example Program – 3.5-year-old</vt:lpstr>
      <vt:lpstr>Example Program - Teenager</vt:lpstr>
      <vt:lpstr>Operational Definitions</vt:lpstr>
      <vt:lpstr>PowerPoint Presentation</vt:lpstr>
      <vt:lpstr>Measurement Systems</vt:lpstr>
      <vt:lpstr>Direct Observation Measurement Systems</vt:lpstr>
      <vt:lpstr>Measurement Systems – Data Sheets</vt:lpstr>
      <vt:lpstr>Measurement Systems – Data Sheets</vt:lpstr>
      <vt:lpstr>Measurement Systems – Data Sheets</vt:lpstr>
      <vt:lpstr>Direct Observation Measurement Systems</vt:lpstr>
      <vt:lpstr>Measurement Systems – Data Sheets</vt:lpstr>
      <vt:lpstr>Measurement Systems – Data Sheets</vt:lpstr>
      <vt:lpstr>Direct Observation Measurement Systems</vt:lpstr>
      <vt:lpstr>Measurement Systems – Data Sheets</vt:lpstr>
      <vt:lpstr>Direct Observation Measurement Systems</vt:lpstr>
      <vt:lpstr>Measurement Systems – Data Sheets</vt:lpstr>
      <vt:lpstr>Direct Observation Measurement Systems</vt:lpstr>
      <vt:lpstr>Measurement Systems – Data Sheets</vt:lpstr>
      <vt:lpstr>Let’s Practice!</vt:lpstr>
      <vt:lpstr>PowerPoint Presentation</vt:lpstr>
      <vt:lpstr>Measurement Systems – with goals</vt:lpstr>
      <vt:lpstr>Multiple Goals on One Data Sheet</vt:lpstr>
      <vt:lpstr>Goal Writing Considerations</vt:lpstr>
      <vt:lpstr>Goal Writing continued</vt:lpstr>
      <vt:lpstr>PowerPoint Presentation</vt:lpstr>
      <vt:lpstr>Creating a Data Sheet</vt:lpstr>
      <vt:lpstr>PowerPoint Presentation</vt:lpstr>
      <vt:lpstr>What should I do?</vt:lpstr>
      <vt:lpstr>What should I do?</vt:lpstr>
      <vt:lpstr>PowerPoint Presentation</vt:lpstr>
      <vt:lpstr>How can I create graphs?</vt:lpstr>
      <vt:lpstr>Let’s Practice Together</vt:lpstr>
      <vt:lpstr>Let’s Practice – You Do</vt:lpstr>
      <vt:lpstr>Visual Analysis - Trends</vt:lpstr>
      <vt:lpstr>Visual Analysis – Variability versus Stability</vt:lpstr>
      <vt:lpstr>Questions?  kel48@txstate.edu </vt:lpstr>
    </vt:vector>
  </TitlesOfParts>
  <Company>MRP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MRP</dc:creator>
  <cp:lastModifiedBy>Ledbetter-Cho, Katherine E</cp:lastModifiedBy>
  <cp:revision>87</cp:revision>
  <dcterms:created xsi:type="dcterms:W3CDTF">2008-03-03T18:35:18Z</dcterms:created>
  <dcterms:modified xsi:type="dcterms:W3CDTF">2021-03-30T20:40:01Z</dcterms:modified>
</cp:coreProperties>
</file>